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2200" cy="685260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411120" y="1249200"/>
            <a:ext cx="8438760" cy="2499840"/>
          </a:xfrm>
          <a:prstGeom prst="rect">
            <a:avLst/>
          </a:prstGeom>
          <a:noFill/>
          <a:ln>
            <a:noFill/>
          </a:ln>
        </p:spPr>
        <p:style>
          <a:lnRef idx="0"/>
          <a:fillRef idx="0"/>
          <a:effectRef idx="0"/>
          <a:fontRef idx="minor"/>
        </p:style>
        <p:txBody>
          <a:bodyPr lIns="0" rIns="0" tIns="0" bIns="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00ccff"/>
                </a:solidFill>
                <a:uFill>
                  <a:solidFill>
                    <a:srgbClr val="ffffff"/>
                  </a:solidFill>
                </a:uFill>
                <a:latin typeface="Arial"/>
                <a:ea typeface="DejaVu Sans"/>
              </a:rPr>
              <a:t>AUTOMATION TESTING</a:t>
            </a: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00ccff"/>
                </a:solidFill>
                <a:uFill>
                  <a:solidFill>
                    <a:srgbClr val="ffffff"/>
                  </a:solidFill>
                </a:uFill>
                <a:latin typeface="Arial"/>
                <a:ea typeface="DejaVu Sans"/>
              </a:rPr>
              <a:t>LTP(linux test project)</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482760" y="4608000"/>
            <a:ext cx="8223120" cy="85788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	</a:t>
            </a:r>
            <a:r>
              <a:rPr b="0" lang="en-IN" sz="3200" spc="-1" strike="noStrike">
                <a:solidFill>
                  <a:srgbClr val="00ccff"/>
                </a:solidFill>
                <a:uFill>
                  <a:solidFill>
                    <a:srgbClr val="ffffff"/>
                  </a:solidFill>
                </a:uFill>
                <a:latin typeface="Arial"/>
                <a:ea typeface="DejaVu Sans"/>
              </a:rPr>
              <a:t>Nitesh</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648000" y="1494000"/>
            <a:ext cx="8206200" cy="512820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Test Report: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developed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No.of test scripts dexecuted</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	</a:t>
            </a:r>
            <a:r>
              <a:rPr b="0" lang="en-IN" sz="2400" spc="-1" strike="noStrike">
                <a:solidFill>
                  <a:srgbClr val="000000"/>
                </a:solidFill>
                <a:uFill>
                  <a:solidFill>
                    <a:srgbClr val="ffffff"/>
                  </a:solidFill>
                </a:uFill>
                <a:latin typeface="Arial"/>
                <a:ea typeface="DejaVu Sans"/>
              </a:rPr>
              <a:t>10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457200" y="704160"/>
            <a:ext cx="8222760" cy="1136160"/>
          </a:xfrm>
          <a:prstGeom prst="rect">
            <a:avLst/>
          </a:prstGeom>
          <a:noFill/>
          <a:ln>
            <a:noFill/>
          </a:ln>
        </p:spPr>
        <p:style>
          <a:lnRef idx="0"/>
          <a:fillRef idx="0"/>
          <a:effectRef idx="0"/>
          <a:fontRef idx="minor"/>
        </p:style>
      </p:sp>
      <p:sp>
        <p:nvSpPr>
          <p:cNvPr id="40" name="CustomShape 2"/>
          <p:cNvSpPr/>
          <p:nvPr/>
        </p:nvSpPr>
        <p:spPr>
          <a:xfrm>
            <a:off x="504000" y="1951200"/>
            <a:ext cx="8222760" cy="438228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Project Introduction &amp; Information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 / Design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Approach Taken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Manual / Automation Test cases preparation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Role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Contribution.</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Achievement’s</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Lessons Learnt</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1" name="CustomShape 3"/>
          <p:cNvSpPr/>
          <p:nvPr/>
        </p:nvSpPr>
        <p:spPr>
          <a:xfrm>
            <a:off x="2446560" y="50040"/>
            <a:ext cx="3656160" cy="8290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5000" spc="-1" strike="noStrike">
                <a:solidFill>
                  <a:srgbClr val="04617b"/>
                </a:solidFill>
                <a:uFill>
                  <a:solidFill>
                    <a:srgbClr val="ffffff"/>
                  </a:solidFill>
                </a:uFill>
                <a:latin typeface="Calibri"/>
                <a:ea typeface="DejaVu Sans"/>
              </a:rPr>
              <a:t>CONTENTS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008000" y="1152000"/>
            <a:ext cx="7990560" cy="57045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 project goal is to deliver tests to the open source community that validate the reliability, robustness, and stability of Linux.</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 LTP testsuite contains a collection of tools for testing the Linux kernel and related features. Our goal is to improve the Linux kernel and system libraries by bringing test automation to the testing effort. Interested open source contributors are encouraged to join.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The Linux Test Project (usually referred to as LTP) is a body of regression tests and conformance tests designed to confirm the behavior of the Linux kernel as well as glibc.</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The goal of the LTP is to deliver a suite of automated testing tools for Linux as well as publishing the results of tests they run.</a:t>
            </a:r>
            <a:endParaRPr b="0" lang="en-IN" sz="1800" spc="-1" strike="noStrike">
              <a:solidFill>
                <a:srgbClr val="000000"/>
              </a:solidFill>
              <a:uFill>
                <a:solidFill>
                  <a:srgbClr val="ffffff"/>
                </a:solidFill>
              </a:uFill>
              <a:latin typeface="Arial"/>
            </a:endParaRPr>
          </a:p>
        </p:txBody>
      </p:sp>
      <p:sp>
        <p:nvSpPr>
          <p:cNvPr id="43" name="CustomShape 2"/>
          <p:cNvSpPr/>
          <p:nvPr/>
        </p:nvSpPr>
        <p:spPr>
          <a:xfrm>
            <a:off x="2016000" y="504000"/>
            <a:ext cx="5182560" cy="6465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Project Introduction &amp; Information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224000" y="351360"/>
            <a:ext cx="5398200" cy="5403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a:t>
            </a:r>
            <a:endParaRPr b="0" lang="en-IN" sz="1800" spc="-1" strike="noStrike">
              <a:solidFill>
                <a:srgbClr val="000000"/>
              </a:solidFill>
              <a:uFill>
                <a:solidFill>
                  <a:srgbClr val="ffffff"/>
                </a:solidFill>
              </a:uFill>
              <a:latin typeface="Arial"/>
            </a:endParaRPr>
          </a:p>
        </p:txBody>
      </p:sp>
      <p:graphicFrame>
        <p:nvGraphicFramePr>
          <p:cNvPr id="45" name="Table 2"/>
          <p:cNvGraphicFramePr/>
          <p:nvPr/>
        </p:nvGraphicFramePr>
        <p:xfrm>
          <a:off x="784440" y="164484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46" name="Table 3"/>
          <p:cNvGraphicFramePr/>
          <p:nvPr/>
        </p:nvGraphicFramePr>
        <p:xfrm>
          <a:off x="996480" y="513252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47" name="Table 4"/>
          <p:cNvGraphicFramePr/>
          <p:nvPr/>
        </p:nvGraphicFramePr>
        <p:xfrm>
          <a:off x="996840" y="5132880"/>
          <a:ext cx="2644200" cy="1350720"/>
        </p:xfrm>
        <a:graphic>
          <a:graphicData uri="http://schemas.openxmlformats.org/drawingml/2006/table">
            <a:tbl>
              <a:tblPr/>
              <a:tblGrid>
                <a:gridCol w="2644560"/>
              </a:tblGrid>
              <a:tr h="1351080">
                <a:tc>
                  <a:txBody>
                    <a:bodyPr/>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LTP x86</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48" name="Table 5"/>
          <p:cNvGraphicFramePr/>
          <p:nvPr/>
        </p:nvGraphicFramePr>
        <p:xfrm>
          <a:off x="784800" y="164520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49" name="Table 6"/>
          <p:cNvGraphicFramePr/>
          <p:nvPr/>
        </p:nvGraphicFramePr>
        <p:xfrm>
          <a:off x="784800" y="164520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50" name="Table 7"/>
          <p:cNvGraphicFramePr/>
          <p:nvPr/>
        </p:nvGraphicFramePr>
        <p:xfrm>
          <a:off x="784800" y="164520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51" name="Table 8"/>
          <p:cNvGraphicFramePr/>
          <p:nvPr/>
        </p:nvGraphicFramePr>
        <p:xfrm>
          <a:off x="784800" y="164520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VTAT TOOL</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graphicFrame>
        <p:nvGraphicFramePr>
          <p:cNvPr id="52" name="Table 9"/>
          <p:cNvGraphicFramePr/>
          <p:nvPr/>
        </p:nvGraphicFramePr>
        <p:xfrm>
          <a:off x="6254640" y="4982760"/>
          <a:ext cx="2644200" cy="1392480"/>
        </p:xfrm>
        <a:graphic>
          <a:graphicData uri="http://schemas.openxmlformats.org/drawingml/2006/table">
            <a:tbl>
              <a:tblPr/>
              <a:tblGrid>
                <a:gridCol w="2644560"/>
              </a:tblGrid>
              <a:tr h="1392840">
                <a:tc>
                  <a:txBody>
                    <a:bodyPr/>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Git hub</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53" name="Line 10"/>
          <p:cNvSpPr/>
          <p:nvPr/>
        </p:nvSpPr>
        <p:spPr>
          <a:xfrm>
            <a:off x="3888000" y="5760000"/>
            <a:ext cx="2304000" cy="360"/>
          </a:xfrm>
          <a:prstGeom prst="line">
            <a:avLst/>
          </a:prstGeom>
          <a:ln>
            <a:solidFill>
              <a:srgbClr val="3465a4"/>
            </a:solidFill>
            <a:headEnd len="med" type="triangle" w="med"/>
          </a:ln>
        </p:spPr>
        <p:style>
          <a:lnRef idx="0"/>
          <a:fillRef idx="0"/>
          <a:effectRef idx="0"/>
          <a:fontRef idx="minor"/>
        </p:style>
      </p:sp>
      <p:sp>
        <p:nvSpPr>
          <p:cNvPr id="54" name="Line 11"/>
          <p:cNvSpPr/>
          <p:nvPr/>
        </p:nvSpPr>
        <p:spPr>
          <a:xfrm flipV="1">
            <a:off x="2088000" y="3168000"/>
            <a:ext cx="0" cy="1800000"/>
          </a:xfrm>
          <a:prstGeom prst="line">
            <a:avLst/>
          </a:prstGeom>
          <a:ln>
            <a:solidFill>
              <a:srgbClr val="000000"/>
            </a:solidFill>
            <a:tailEnd len="med" type="triangle" w="med"/>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720000" y="1422720"/>
            <a:ext cx="8133480" cy="52707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Approach</a:t>
            </a:r>
            <a:r>
              <a:rPr b="1" lang="en-IN" sz="2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Taken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graphicFrame>
        <p:nvGraphicFramePr>
          <p:cNvPr id="56" name="Table 2"/>
          <p:cNvGraphicFramePr/>
          <p:nvPr/>
        </p:nvGraphicFramePr>
        <p:xfrm>
          <a:off x="923400" y="2282400"/>
          <a:ext cx="2644200" cy="1350720"/>
        </p:xfrm>
        <a:graphic>
          <a:graphicData uri="http://schemas.openxmlformats.org/drawingml/2006/table">
            <a:tbl>
              <a:tblPr/>
              <a:tblGrid>
                <a:gridCol w="2644560"/>
              </a:tblGrid>
              <a:tr h="135108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57" name="Line 3"/>
          <p:cNvSpPr/>
          <p:nvPr/>
        </p:nvSpPr>
        <p:spPr>
          <a:xfrm>
            <a:off x="3672000" y="3095640"/>
            <a:ext cx="2557080" cy="360"/>
          </a:xfrm>
          <a:prstGeom prst="line">
            <a:avLst/>
          </a:prstGeom>
          <a:ln>
            <a:solidFill>
              <a:srgbClr val="000000"/>
            </a:solidFill>
            <a:tailEnd len="med" type="triangle" w="med"/>
          </a:ln>
        </p:spPr>
        <p:style>
          <a:lnRef idx="0"/>
          <a:fillRef idx="0"/>
          <a:effectRef idx="0"/>
          <a:fontRef idx="minor"/>
        </p:style>
      </p:sp>
      <p:graphicFrame>
        <p:nvGraphicFramePr>
          <p:cNvPr id="58" name="Table 4"/>
          <p:cNvGraphicFramePr/>
          <p:nvPr/>
        </p:nvGraphicFramePr>
        <p:xfrm>
          <a:off x="6265080" y="2376000"/>
          <a:ext cx="2841120" cy="1438200"/>
        </p:xfrm>
        <a:graphic>
          <a:graphicData uri="http://schemas.openxmlformats.org/drawingml/2006/table">
            <a:tbl>
              <a:tblPr/>
              <a:tblGrid>
                <a:gridCol w="2841480"/>
              </a:tblGrid>
              <a:tr h="1438560">
                <a:tc>
                  <a:txBody>
                    <a:bodyPr/>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To validate ltp test suites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For linux kernel(X86)</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59" name="Line 5"/>
          <p:cNvSpPr/>
          <p:nvPr/>
        </p:nvSpPr>
        <p:spPr>
          <a:xfrm>
            <a:off x="7631640" y="3888000"/>
            <a:ext cx="360" cy="1152000"/>
          </a:xfrm>
          <a:prstGeom prst="line">
            <a:avLst/>
          </a:prstGeom>
          <a:ln>
            <a:solidFill>
              <a:srgbClr val="000000"/>
            </a:solidFill>
            <a:tailEnd len="med" type="triangle" w="med"/>
          </a:ln>
        </p:spPr>
        <p:style>
          <a:lnRef idx="0"/>
          <a:fillRef idx="0"/>
          <a:effectRef idx="0"/>
          <a:fontRef idx="minor"/>
        </p:style>
      </p:sp>
      <p:graphicFrame>
        <p:nvGraphicFramePr>
          <p:cNvPr id="60" name="Table 6"/>
          <p:cNvGraphicFramePr/>
          <p:nvPr/>
        </p:nvGraphicFramePr>
        <p:xfrm>
          <a:off x="6343920" y="5127120"/>
          <a:ext cx="2373480" cy="1077840"/>
        </p:xfrm>
        <a:graphic>
          <a:graphicData uri="http://schemas.openxmlformats.org/drawingml/2006/table">
            <a:tbl>
              <a:tblPr/>
              <a:tblGrid>
                <a:gridCol w="2373840"/>
              </a:tblGrid>
              <a:tr h="1078200">
                <a:tc>
                  <a:txBody>
                    <a:bodyPr/>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rPr>
                        <a:t>            </a:t>
                      </a:r>
                      <a:r>
                        <a:rPr b="0" lang="en-IN" sz="1800" spc="-1" strike="noStrike">
                          <a:solidFill>
                            <a:srgbClr val="000000"/>
                          </a:solidFill>
                          <a:uFill>
                            <a:solidFill>
                              <a:srgbClr val="ffffff"/>
                            </a:solidFill>
                          </a:uFill>
                          <a:latin typeface="Arial"/>
                        </a:rPr>
                        <a:t>VTAT</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61" name="CustomShape 7"/>
          <p:cNvSpPr/>
          <p:nvPr/>
        </p:nvSpPr>
        <p:spPr>
          <a:xfrm>
            <a:off x="5112000" y="4032000"/>
            <a:ext cx="1725480" cy="933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Integrating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Into</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VTAT TOOL </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648000" y="1422000"/>
            <a:ext cx="8277480" cy="543348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63" name="CustomShape 2"/>
          <p:cNvSpPr/>
          <p:nvPr/>
        </p:nvSpPr>
        <p:spPr>
          <a:xfrm>
            <a:off x="607320" y="1224000"/>
            <a:ext cx="8318160" cy="5037480"/>
          </a:xfrm>
          <a:prstGeom prst="rect">
            <a:avLst/>
          </a:prstGeom>
          <a:noFill/>
          <a:ln>
            <a:noFill/>
          </a:ln>
        </p:spPr>
        <p:style>
          <a:lnRef idx="0"/>
          <a:fillRef idx="0"/>
          <a:effectRef idx="0"/>
          <a:fontRef idx="minor"/>
        </p:style>
      </p:sp>
      <p:sp>
        <p:nvSpPr>
          <p:cNvPr id="64" name="CustomShape 3"/>
          <p:cNvSpPr/>
          <p:nvPr/>
        </p:nvSpPr>
        <p:spPr>
          <a:xfrm>
            <a:off x="1872000" y="504000"/>
            <a:ext cx="5493600" cy="375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Manual / Automation Test cases preparation</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822960" y="1710000"/>
            <a:ext cx="7814520" cy="491148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  </a:t>
            </a:r>
            <a:r>
              <a:rPr b="0" lang="en-IN" sz="2000" spc="-1" strike="noStrike" u="sng">
                <a:solidFill>
                  <a:srgbClr val="000000"/>
                </a:solidFill>
                <a:uFill>
                  <a:solidFill>
                    <a:srgbClr val="ffffff"/>
                  </a:solidFill>
                </a:uFill>
                <a:latin typeface="Arial"/>
                <a:ea typeface="DejaVu Sans"/>
              </a:rPr>
              <a:t>Roles</a:t>
            </a:r>
            <a:r>
              <a:rPr b="0" lang="en-IN" sz="1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576000" y="1584000"/>
            <a:ext cx="8061480" cy="503748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Contribution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10 unit test scripts for “Get” module</a:t>
            </a:r>
            <a:endParaRPr b="0" lang="en-IN" sz="18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StarSymbol"/>
              <a:buChar char="l"/>
            </a:pPr>
            <a:r>
              <a:rPr b="0" lang="en-IN" sz="2000" spc="-1" strike="noStrike">
                <a:solidFill>
                  <a:srgbClr val="000000"/>
                </a:solidFill>
                <a:uFill>
                  <a:solidFill>
                    <a:srgbClr val="ffffff"/>
                  </a:solidFill>
                </a:uFill>
                <a:latin typeface="Arial"/>
                <a:ea typeface="DejaVu Sans"/>
              </a:rPr>
              <a:t>Written system level test script for DM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681480" y="1566360"/>
            <a:ext cx="8028720" cy="48398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Lessons Learnt: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2017-10-23T18:40:37Z</dcterms:modified>
  <cp:revision>18</cp:revision>
  <dc:subject/>
  <dc:title/>
</cp:coreProperties>
</file>