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5" name="" descr=""/>
          <p:cNvPicPr/>
          <p:nvPr/>
        </p:nvPicPr>
        <p:blipFill>
          <a:blip r:embed="rId2"/>
          <a:stretch/>
        </p:blipFill>
        <p:spPr>
          <a:xfrm>
            <a:off x="2079000" y="1604520"/>
            <a:ext cx="4984920" cy="3977280"/>
          </a:xfrm>
          <a:prstGeom prst="rect">
            <a:avLst/>
          </a:prstGeom>
          <a:ln>
            <a:noFill/>
          </a:ln>
        </p:spPr>
      </p:pic>
      <p:pic>
        <p:nvPicPr>
          <p:cNvPr id="36"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4"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7"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6"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3" name="" descr=""/>
          <p:cNvPicPr/>
          <p:nvPr/>
        </p:nvPicPr>
        <p:blipFill>
          <a:blip r:embed="rId2"/>
          <a:stretch/>
        </p:blipFill>
        <p:spPr>
          <a:xfrm>
            <a:off x="2079000" y="1604520"/>
            <a:ext cx="4984920" cy="3977280"/>
          </a:xfrm>
          <a:prstGeom prst="rect">
            <a:avLst/>
          </a:prstGeom>
          <a:ln>
            <a:noFill/>
          </a:ln>
        </p:spPr>
      </p:pic>
      <p:pic>
        <p:nvPicPr>
          <p:cNvPr id="74"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9140400" cy="6850800"/>
          </a:xfrm>
          <a:prstGeom prst="rect">
            <a:avLst/>
          </a:prstGeom>
          <a:ln>
            <a:noFill/>
          </a:ln>
        </p:spPr>
      </p:pic>
      <p:sp>
        <p:nvSpPr>
          <p:cNvPr id="1"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2"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 name="" descr=""/>
          <p:cNvPicPr/>
          <p:nvPr/>
        </p:nvPicPr>
        <p:blipFill>
          <a:blip r:embed="rId2"/>
          <a:stretch/>
        </p:blipFill>
        <p:spPr>
          <a:xfrm>
            <a:off x="0" y="0"/>
            <a:ext cx="9140400" cy="6850800"/>
          </a:xfrm>
          <a:prstGeom prst="rect">
            <a:avLst/>
          </a:prstGeom>
          <a:ln>
            <a:noFill/>
          </a:ln>
        </p:spPr>
      </p:pic>
      <p:sp>
        <p:nvSpPr>
          <p:cNvPr id="38"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457200" y="1604520"/>
            <a:ext cx="8228880" cy="189648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457200" y="3682080"/>
            <a:ext cx="8228880" cy="189648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201240" y="1224000"/>
            <a:ext cx="8436960" cy="2498040"/>
          </a:xfrm>
          <a:prstGeom prst="rect">
            <a:avLst/>
          </a:prstGeom>
          <a:noFill/>
          <a:ln>
            <a:noFill/>
          </a:ln>
        </p:spPr>
        <p:style>
          <a:lnRef idx="0"/>
          <a:fillRef idx="0"/>
          <a:effectRef idx="0"/>
          <a:fontRef idx="minor"/>
        </p:style>
        <p:txBody>
          <a:bodyPr lIns="0" rIns="0" tIns="0" bIns="0" anchor="ctr"/>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ctr">
              <a:lnSpc>
                <a:spcPct val="100000"/>
              </a:lnSpc>
            </a:pPr>
            <a:r>
              <a:rPr b="0" lang="en-IN" sz="4400" spc="-1" strike="noStrike">
                <a:solidFill>
                  <a:srgbClr val="800000"/>
                </a:solidFill>
                <a:uFill>
                  <a:solidFill>
                    <a:srgbClr val="ffffff"/>
                  </a:solidFill>
                </a:uFill>
                <a:latin typeface="Arial"/>
                <a:ea typeface="DejaVu Sans"/>
              </a:rPr>
              <a:t>Building LTP For Linux kernel(x86)</a:t>
            </a:r>
            <a:endParaRPr b="0" lang="en-IN" sz="1800" spc="-1" strike="noStrike">
              <a:solidFill>
                <a:srgbClr val="000000"/>
              </a:solidFill>
              <a:uFill>
                <a:solidFill>
                  <a:srgbClr val="ffffff"/>
                </a:solidFill>
              </a:uFill>
              <a:latin typeface="Arial"/>
            </a:endParaRPr>
          </a:p>
        </p:txBody>
      </p:sp>
      <p:sp>
        <p:nvSpPr>
          <p:cNvPr id="76" name="CustomShape 2"/>
          <p:cNvSpPr/>
          <p:nvPr/>
        </p:nvSpPr>
        <p:spPr>
          <a:xfrm>
            <a:off x="482760" y="4608000"/>
            <a:ext cx="8221320" cy="856080"/>
          </a:xfrm>
          <a:prstGeom prst="rect">
            <a:avLst/>
          </a:prstGeom>
          <a:noFill/>
          <a:ln>
            <a:noFill/>
          </a:ln>
        </p:spPr>
        <p:style>
          <a:lnRef idx="0"/>
          <a:fillRef idx="0"/>
          <a:effectRef idx="0"/>
          <a:fontRef idx="minor"/>
        </p:style>
        <p:txBody>
          <a:bodyPr lIns="0" rIns="0" tIns="0" bIns="0" anchor="ctr"/>
          <a:p>
            <a:pPr algn="ctr">
              <a:lnSpc>
                <a:spcPct val="100000"/>
              </a:lnSpc>
            </a:pPr>
            <a:r>
              <a:rPr b="0" lang="en-IN" sz="3200" spc="-1" strike="noStrike">
                <a:solidFill>
                  <a:srgbClr val="800000"/>
                </a:solidFill>
                <a:uFill>
                  <a:solidFill>
                    <a:srgbClr val="ffffff"/>
                  </a:solidFill>
                </a:uFill>
                <a:latin typeface="Arial"/>
                <a:ea typeface="DejaVu Sans"/>
              </a:rPr>
              <a:t>	</a:t>
            </a:r>
            <a:r>
              <a:rPr b="0" lang="en-IN" sz="3200" spc="-1" strike="noStrike">
                <a:solidFill>
                  <a:srgbClr val="800000"/>
                </a:solidFill>
                <a:uFill>
                  <a:solidFill>
                    <a:srgbClr val="ffffff"/>
                  </a:solidFill>
                </a:uFill>
                <a:latin typeface="Arial"/>
                <a:ea typeface="DejaVu Sans"/>
              </a:rPr>
              <a:t>	</a:t>
            </a:r>
            <a:r>
              <a:rPr b="0" lang="en-IN" sz="3200" spc="-1" strike="noStrike">
                <a:solidFill>
                  <a:srgbClr val="800000"/>
                </a:solidFill>
                <a:uFill>
                  <a:solidFill>
                    <a:srgbClr val="ffffff"/>
                  </a:solidFill>
                </a:uFill>
                <a:latin typeface="Arial"/>
                <a:ea typeface="DejaVu Sans"/>
              </a:rPr>
              <a:t>	</a:t>
            </a:r>
            <a:r>
              <a:rPr b="0" lang="en-IN" sz="3200" spc="-1" strike="noStrike">
                <a:solidFill>
                  <a:srgbClr val="800000"/>
                </a:solidFill>
                <a:uFill>
                  <a:solidFill>
                    <a:srgbClr val="ffffff"/>
                  </a:solidFill>
                </a:uFill>
                <a:latin typeface="Arial"/>
                <a:ea typeface="DejaVu Sans"/>
              </a:rPr>
              <a:t>	</a:t>
            </a:r>
            <a:r>
              <a:rPr b="0" lang="en-IN" sz="3200" spc="-1" strike="noStrike">
                <a:solidFill>
                  <a:srgbClr val="800000"/>
                </a:solidFill>
                <a:uFill>
                  <a:solidFill>
                    <a:srgbClr val="ffffff"/>
                  </a:solidFill>
                </a:uFill>
                <a:latin typeface="Arial"/>
                <a:ea typeface="DejaVu Sans"/>
              </a:rPr>
              <a:t>	</a:t>
            </a:r>
            <a:r>
              <a:rPr b="0" lang="en-IN" sz="3200" spc="-1" strike="noStrike">
                <a:solidFill>
                  <a:srgbClr val="800000"/>
                </a:solidFill>
                <a:uFill>
                  <a:solidFill>
                    <a:srgbClr val="ffffff"/>
                  </a:solidFill>
                </a:uFill>
                <a:latin typeface="Arial"/>
                <a:ea typeface="DejaVu Sans"/>
              </a:rPr>
              <a:t>	</a:t>
            </a:r>
            <a:r>
              <a:rPr b="0" lang="en-IN" sz="3200" spc="-1" strike="noStrike">
                <a:solidFill>
                  <a:srgbClr val="800000"/>
                </a:solidFill>
                <a:uFill>
                  <a:solidFill>
                    <a:srgbClr val="ffffff"/>
                  </a:solidFill>
                </a:uFill>
                <a:latin typeface="Arial"/>
                <a:ea typeface="DejaVu Sans"/>
              </a:rPr>
              <a:t>	</a:t>
            </a:r>
            <a:r>
              <a:rPr b="0" lang="en-IN" sz="3200" spc="-1" strike="noStrike">
                <a:solidFill>
                  <a:srgbClr val="800000"/>
                </a:solidFill>
                <a:uFill>
                  <a:solidFill>
                    <a:srgbClr val="ffffff"/>
                  </a:solidFill>
                </a:uFill>
                <a:latin typeface="Arial"/>
                <a:ea typeface="DejaVu Sans"/>
              </a:rPr>
              <a:t>	</a:t>
            </a:r>
            <a:r>
              <a:rPr b="0" lang="en-IN" sz="3200" spc="-1" strike="noStrike">
                <a:solidFill>
                  <a:srgbClr val="800000"/>
                </a:solidFill>
                <a:uFill>
                  <a:solidFill>
                    <a:srgbClr val="ffffff"/>
                  </a:solidFill>
                </a:uFill>
                <a:latin typeface="Arial"/>
                <a:ea typeface="DejaVu Sans"/>
              </a:rPr>
              <a:t>	</a:t>
            </a:r>
            <a:r>
              <a:rPr b="0" lang="en-IN" sz="3200" spc="-1" strike="noStrike">
                <a:solidFill>
                  <a:srgbClr val="800000"/>
                </a:solidFill>
                <a:uFill>
                  <a:solidFill>
                    <a:srgbClr val="ffffff"/>
                  </a:solidFill>
                </a:uFill>
                <a:latin typeface="Arial"/>
                <a:ea typeface="DejaVu Sans"/>
              </a:rPr>
              <a:t>	</a:t>
            </a:r>
            <a:r>
              <a:rPr b="0" lang="en-IN" sz="3200" spc="-1" strike="noStrike">
                <a:solidFill>
                  <a:srgbClr val="800000"/>
                </a:solidFill>
                <a:uFill>
                  <a:solidFill>
                    <a:srgbClr val="ffffff"/>
                  </a:solidFill>
                </a:uFill>
                <a:latin typeface="Arial"/>
                <a:ea typeface="DejaVu Sans"/>
              </a:rPr>
              <a:t>Nitesh</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681480" y="1566360"/>
            <a:ext cx="8026920" cy="483804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ea typeface="DejaVu Sans"/>
              </a:rPr>
              <a:t>Lessons Learnt: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Symbol"/>
              <a:buChar char=""/>
            </a:pPr>
            <a:r>
              <a:rPr b="0" lang="en-IN" sz="2000" spc="-1" strike="noStrike">
                <a:solidFill>
                  <a:srgbClr val="000000"/>
                </a:solidFill>
                <a:uFill>
                  <a:solidFill>
                    <a:srgbClr val="ffffff"/>
                  </a:solidFill>
                </a:uFill>
                <a:latin typeface="Arial"/>
                <a:ea typeface="DejaVu Sans"/>
              </a:rPr>
              <a:t>Learnt more about the compilation process and compilers in general</a:t>
            </a:r>
            <a:endParaRPr b="0" lang="en-IN" sz="1800" spc="-1" strike="noStrike">
              <a:solidFill>
                <a:srgbClr val="000000"/>
              </a:solidFill>
              <a:uFill>
                <a:solidFill>
                  <a:srgbClr val="ffffff"/>
                </a:solidFill>
              </a:uFill>
              <a:latin typeface="Arial"/>
            </a:endParaRPr>
          </a:p>
          <a:p>
            <a:pPr marL="216000" indent="-214200">
              <a:lnSpc>
                <a:spcPct val="100000"/>
              </a:lnSpc>
              <a:buClr>
                <a:srgbClr val="000000"/>
              </a:buClr>
              <a:buSzPct val="45000"/>
              <a:buFont typeface="Symbol"/>
              <a:buChar char=""/>
            </a:pPr>
            <a:r>
              <a:rPr b="0" lang="en-IN" sz="2000" spc="-1" strike="noStrike">
                <a:solidFill>
                  <a:srgbClr val="000000"/>
                </a:solidFill>
                <a:uFill>
                  <a:solidFill>
                    <a:srgbClr val="ffffff"/>
                  </a:solidFill>
                </a:uFill>
                <a:latin typeface="Arial"/>
                <a:ea typeface="DejaVu Sans"/>
              </a:rPr>
              <a:t>Improved familiarity with execute test suites and cross compilers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648000" y="1494000"/>
            <a:ext cx="8204400" cy="512640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ea typeface="DejaVu Sans"/>
              </a:rPr>
              <a:t>Test Report: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Arial"/>
                <a:ea typeface="DejaVu Sans"/>
              </a:rPr>
              <a:t>The final result has not yet been achieved due to some errors in the build configuration which I would be solving in the days to come. From what I’ve experienced the compilation steps are quite unusual compared to my previous activities where I compiled LTP for x86, and ARM7 based systems. Any input from someone who has prior experience in this would be of much help.</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457200" y="704160"/>
            <a:ext cx="8220960" cy="1134360"/>
          </a:xfrm>
          <a:prstGeom prst="rect">
            <a:avLst/>
          </a:prstGeom>
          <a:noFill/>
          <a:ln>
            <a:noFill/>
          </a:ln>
        </p:spPr>
        <p:style>
          <a:lnRef idx="0"/>
          <a:fillRef idx="0"/>
          <a:effectRef idx="0"/>
          <a:fontRef idx="minor"/>
        </p:style>
      </p:sp>
      <p:sp>
        <p:nvSpPr>
          <p:cNvPr id="78" name="CustomShape 2"/>
          <p:cNvSpPr/>
          <p:nvPr/>
        </p:nvSpPr>
        <p:spPr>
          <a:xfrm>
            <a:off x="504000" y="1951200"/>
            <a:ext cx="8220960" cy="438048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Times New Roman"/>
                <a:ea typeface="DejaVu Sans"/>
              </a:rPr>
              <a:t>Project Introduction &amp; Information</a:t>
            </a:r>
            <a:endParaRPr b="0" lang="en-IN"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Project Architecture / Design</a:t>
            </a:r>
            <a:endParaRPr b="0" lang="en-IN"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Approach Taken</a:t>
            </a:r>
            <a:endParaRPr b="0" lang="en-IN"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Manual / Automation Test cases preparation</a:t>
            </a:r>
            <a:endParaRPr b="0" lang="en-IN"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Role</a:t>
            </a:r>
            <a:endParaRPr b="0" lang="en-IN"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Contribution.</a:t>
            </a:r>
            <a:endParaRPr b="0" lang="en-IN"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Achievement’s</a:t>
            </a:r>
            <a:endParaRPr b="0" lang="en-IN"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Lessons Learnt</a:t>
            </a:r>
            <a:endParaRPr b="0" lang="en-IN" sz="1800" spc="-1" strike="noStrike">
              <a:solidFill>
                <a:srgbClr val="000000"/>
              </a:solidFill>
              <a:uFill>
                <a:solidFill>
                  <a:srgbClr val="ffffff"/>
                </a:solidFill>
              </a:uFill>
              <a:latin typeface="Arial"/>
            </a:endParaRPr>
          </a:p>
          <a:p>
            <a:pPr marL="216000" indent="-213480">
              <a:lnSpc>
                <a:spcPct val="100000"/>
              </a:lnSpc>
              <a:buClr>
                <a:srgbClr val="000000"/>
              </a:buClr>
              <a:buSzPct val="45000"/>
              <a:buFont typeface="StarSymbol"/>
              <a:buChar char="l"/>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Test Report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79" name="CustomShape 3"/>
          <p:cNvSpPr/>
          <p:nvPr/>
        </p:nvSpPr>
        <p:spPr>
          <a:xfrm rot="43200">
            <a:off x="2441160" y="71640"/>
            <a:ext cx="3654360" cy="8272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4000" spc="-1" strike="noStrike">
                <a:solidFill>
                  <a:srgbClr val="800000"/>
                </a:solidFill>
                <a:uFill>
                  <a:solidFill>
                    <a:srgbClr val="ffffff"/>
                  </a:solidFill>
                </a:uFill>
                <a:latin typeface="Arial"/>
                <a:ea typeface="DejaVu Sans"/>
              </a:rPr>
              <a:t>CONTENTS</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008000" y="1152000"/>
            <a:ext cx="7988760" cy="570276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The project goal is to deliver tests to the open source community that validate the reliability, robustness, and stability of Linux.</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The LTP testsuite contains a collection of tools for testing the Linux kernel and related features. Our goal is to improve the Linux kernel and system libraries by bringing test automation to the testing effort. Interested open source contributors are encouraged to join.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1" lang="en-IN" sz="2000" spc="-1" strike="noStrike">
                <a:solidFill>
                  <a:srgbClr val="000000"/>
                </a:solidFill>
                <a:uFill>
                  <a:solidFill>
                    <a:srgbClr val="ffffff"/>
                  </a:solidFill>
                </a:uFill>
                <a:latin typeface="Arial"/>
                <a:ea typeface="DejaVu Sans"/>
              </a:rPr>
              <a:t>Features: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The Linux Test Project is a group aimed at testing and improving Linux. The goal of the LTP is to deliver a suite of automated testing tools for Linux as well as publishing the results of tests they run.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81" name="CustomShape 2"/>
          <p:cNvSpPr/>
          <p:nvPr/>
        </p:nvSpPr>
        <p:spPr>
          <a:xfrm>
            <a:off x="1866240" y="97200"/>
            <a:ext cx="5399280" cy="12952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4000" spc="-1" strike="noStrike">
                <a:solidFill>
                  <a:srgbClr val="800000"/>
                </a:solidFill>
                <a:uFill>
                  <a:solidFill>
                    <a:srgbClr val="ffffff"/>
                  </a:solidFill>
                </a:uFill>
                <a:latin typeface="Arial"/>
                <a:ea typeface="DejaVu Sans"/>
              </a:rPr>
              <a:t>Project Introduction &amp; Information</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3980160" y="3114720"/>
            <a:ext cx="1245600" cy="66348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83" name="CustomShape 2"/>
          <p:cNvSpPr/>
          <p:nvPr/>
        </p:nvSpPr>
        <p:spPr>
          <a:xfrm>
            <a:off x="409320" y="1944000"/>
            <a:ext cx="2757960" cy="244440"/>
          </a:xfrm>
          <a:prstGeom prst="rect">
            <a:avLst/>
          </a:prstGeom>
          <a:noFill/>
          <a:ln>
            <a:noFill/>
          </a:ln>
        </p:spPr>
        <p:style>
          <a:lnRef idx="0"/>
          <a:fillRef idx="0"/>
          <a:effectRef idx="0"/>
          <a:fontRef idx="minor"/>
        </p:style>
        <p:txBody>
          <a:bodyPr lIns="90000" rIns="90000" tIns="45000" bIns="45000"/>
          <a:p>
            <a:r>
              <a:rPr b="0" lang="en-IN" sz="2000" spc="-1" strike="noStrike">
                <a:solidFill>
                  <a:srgbClr val="000000"/>
                </a:solidFill>
                <a:uFill>
                  <a:solidFill>
                    <a:srgbClr val="ffffff"/>
                  </a:solidFill>
                </a:uFill>
                <a:latin typeface="Arial"/>
                <a:ea typeface="DejaVu Sans"/>
              </a:rPr>
              <a:t>LTPdesign goals</a:t>
            </a:r>
            <a:endParaRPr b="0" lang="en-IN" sz="2000" spc="-1" strike="noStrike">
              <a:solidFill>
                <a:srgbClr val="000000"/>
              </a:solidFill>
              <a:uFill>
                <a:solidFill>
                  <a:srgbClr val="ffffff"/>
                </a:solidFill>
              </a:uFill>
              <a:latin typeface="Arial"/>
            </a:endParaRPr>
          </a:p>
        </p:txBody>
      </p:sp>
      <p:sp>
        <p:nvSpPr>
          <p:cNvPr id="84" name="CustomShape 3"/>
          <p:cNvSpPr/>
          <p:nvPr/>
        </p:nvSpPr>
        <p:spPr>
          <a:xfrm>
            <a:off x="1296000" y="2736000"/>
            <a:ext cx="6766200" cy="31636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Each test is an executable.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Each</a:t>
            </a:r>
            <a:r>
              <a:rPr b="0" lang="en-IN" sz="10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test is as self-contained as possible.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Each test covers a well-defined assertion or a small group of similar assertions.</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Each test runs automatically. (There is no need for manual setup nor input during the test run.)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Overall test status is passed as an exit value.</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Additional information is printed to stdout.</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Global parameters are passed via environment variables.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1224000" y="351360"/>
            <a:ext cx="5396400" cy="53856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uFill>
                  <a:solidFill>
                    <a:srgbClr val="ffffff"/>
                  </a:solidFill>
                </a:uFill>
                <a:latin typeface="Times New Roman"/>
                <a:ea typeface="DejaVu Sans"/>
              </a:rPr>
              <a:t>              </a:t>
            </a:r>
            <a:r>
              <a:rPr b="0" lang="en-IN" sz="3200" spc="-1" strike="noStrike">
                <a:solidFill>
                  <a:srgbClr val="000000"/>
                </a:solidFill>
                <a:uFill>
                  <a:solidFill>
                    <a:srgbClr val="ffffff"/>
                  </a:solidFill>
                </a:uFill>
                <a:latin typeface="Times New Roman"/>
                <a:ea typeface="DejaVu Sans"/>
              </a:rPr>
              <a:t>Project Architecture</a:t>
            </a:r>
            <a:endParaRPr b="0" lang="en-IN" sz="1800" spc="-1" strike="noStrike">
              <a:solidFill>
                <a:srgbClr val="000000"/>
              </a:solidFill>
              <a:uFill>
                <a:solidFill>
                  <a:srgbClr val="ffffff"/>
                </a:solidFill>
              </a:uFill>
              <a:latin typeface="Arial"/>
            </a:endParaRPr>
          </a:p>
        </p:txBody>
      </p:sp>
      <p:pic>
        <p:nvPicPr>
          <p:cNvPr id="86" name="" descr=""/>
          <p:cNvPicPr/>
          <p:nvPr/>
        </p:nvPicPr>
        <p:blipFill>
          <a:blip r:embed="rId1"/>
          <a:stretch/>
        </p:blipFill>
        <p:spPr>
          <a:xfrm>
            <a:off x="216000" y="2044440"/>
            <a:ext cx="8712000" cy="34200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76000" y="1368000"/>
            <a:ext cx="8131680" cy="526896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ea typeface="DejaVu Sans"/>
              </a:rPr>
              <a:t>Approach</a:t>
            </a:r>
            <a:r>
              <a:rPr b="1" lang="en-IN" sz="2000" spc="-1" strike="noStrike">
                <a:solidFill>
                  <a:srgbClr val="000000"/>
                </a:solidFill>
                <a:uFill>
                  <a:solidFill>
                    <a:srgbClr val="ffffff"/>
                  </a:solidFill>
                </a:uFill>
                <a:latin typeface="Arial"/>
                <a:ea typeface="DejaVu Sans"/>
              </a:rPr>
              <a:t> </a:t>
            </a:r>
            <a:r>
              <a:rPr b="1" lang="en-IN" sz="2000" spc="-1" strike="noStrike" u="sng">
                <a:solidFill>
                  <a:srgbClr val="000000"/>
                </a:solidFill>
                <a:uFill>
                  <a:solidFill>
                    <a:srgbClr val="ffffff"/>
                  </a:solidFill>
                </a:uFill>
                <a:latin typeface="Arial"/>
                <a:ea typeface="DejaVu Sans"/>
              </a:rPr>
              <a:t>Taken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88" name="CustomShape 2"/>
          <p:cNvSpPr/>
          <p:nvPr/>
        </p:nvSpPr>
        <p:spPr>
          <a:xfrm>
            <a:off x="648000" y="2016000"/>
            <a:ext cx="8561160" cy="655920"/>
          </a:xfrm>
          <a:prstGeom prst="rect">
            <a:avLst/>
          </a:prstGeom>
          <a:noFill/>
          <a:ln>
            <a:noFill/>
          </a:ln>
        </p:spPr>
        <p:style>
          <a:lnRef idx="0"/>
          <a:fillRef idx="0"/>
          <a:effectRef idx="0"/>
          <a:fontRef idx="minor"/>
        </p:style>
        <p:txBody>
          <a:bodyPr lIns="90000" rIns="90000" tIns="45000" bIns="45000"/>
          <a:p>
            <a:r>
              <a:rPr b="0" lang="en-IN" sz="2000" spc="-1" strike="noStrike">
                <a:solidFill>
                  <a:srgbClr val="000000"/>
                </a:solidFill>
                <a:uFill>
                  <a:solidFill>
                    <a:srgbClr val="ffffff"/>
                  </a:solidFill>
                </a:uFill>
                <a:latin typeface="Arial"/>
                <a:ea typeface="DejaVu Sans"/>
              </a:rPr>
              <a:t>I downloaded the LTP source from the official site which was </a:t>
            </a:r>
            <a:endParaRPr b="0" lang="en-IN" sz="1800" spc="-1" strike="noStrike">
              <a:solidFill>
                <a:srgbClr val="000000"/>
              </a:solidFill>
              <a:uFill>
                <a:solidFill>
                  <a:srgbClr val="ffffff"/>
                </a:solidFill>
              </a:uFill>
              <a:latin typeface="Arial"/>
            </a:endParaRPr>
          </a:p>
          <a:p>
            <a:r>
              <a:rPr b="0" lang="en-IN" sz="2000" spc="-1" strike="noStrike">
                <a:solidFill>
                  <a:srgbClr val="000000"/>
                </a:solidFill>
                <a:uFill>
                  <a:solidFill>
                    <a:srgbClr val="ffffff"/>
                  </a:solidFill>
                </a:uFill>
                <a:latin typeface="Arial"/>
                <a:ea typeface="DejaVu Sans"/>
              </a:rPr>
              <a:t>then compiled into a toolchain.</a:t>
            </a:r>
            <a:endParaRPr b="0" lang="en-IN" sz="1800" spc="-1" strike="noStrike">
              <a:solidFill>
                <a:srgbClr val="000000"/>
              </a:solidFill>
              <a:uFill>
                <a:solidFill>
                  <a:srgbClr val="ffffff"/>
                </a:solidFill>
              </a:uFill>
              <a:latin typeface="Arial"/>
            </a:endParaRPr>
          </a:p>
        </p:txBody>
      </p:sp>
      <p:sp>
        <p:nvSpPr>
          <p:cNvPr id="89" name="CustomShape 3"/>
          <p:cNvSpPr/>
          <p:nvPr/>
        </p:nvSpPr>
        <p:spPr>
          <a:xfrm>
            <a:off x="864000" y="2880000"/>
            <a:ext cx="1437840" cy="7898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LTP source </a:t>
            </a:r>
            <a:endParaRPr b="0" lang="en-IN" sz="1800" spc="-1" strike="noStrike">
              <a:solidFill>
                <a:srgbClr val="000000"/>
              </a:solidFill>
              <a:uFill>
                <a:solidFill>
                  <a:srgbClr val="ffffff"/>
                </a:solidFill>
              </a:uFill>
              <a:latin typeface="Arial"/>
            </a:endParaRPr>
          </a:p>
        </p:txBody>
      </p:sp>
      <p:sp>
        <p:nvSpPr>
          <p:cNvPr id="90" name="CustomShape 4"/>
          <p:cNvSpPr/>
          <p:nvPr/>
        </p:nvSpPr>
        <p:spPr>
          <a:xfrm>
            <a:off x="3601800" y="2809800"/>
            <a:ext cx="2445840" cy="10058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build linux system(x86) </a:t>
            </a:r>
            <a:endParaRPr b="0" lang="en-IN" sz="1800" spc="-1" strike="noStrike">
              <a:solidFill>
                <a:srgbClr val="000000"/>
              </a:solidFill>
              <a:uFill>
                <a:solidFill>
                  <a:srgbClr val="ffffff"/>
                </a:solidFill>
              </a:uFill>
              <a:latin typeface="Arial"/>
            </a:endParaRPr>
          </a:p>
        </p:txBody>
      </p:sp>
      <p:sp>
        <p:nvSpPr>
          <p:cNvPr id="91" name="Line 5"/>
          <p:cNvSpPr/>
          <p:nvPr/>
        </p:nvSpPr>
        <p:spPr>
          <a:xfrm>
            <a:off x="2304000" y="3312000"/>
            <a:ext cx="1296000" cy="360"/>
          </a:xfrm>
          <a:prstGeom prst="line">
            <a:avLst/>
          </a:prstGeom>
          <a:ln>
            <a:solidFill>
              <a:srgbClr val="000000"/>
            </a:solidFill>
            <a:tailEnd len="med" type="triangle" w="med"/>
          </a:ln>
        </p:spPr>
        <p:style>
          <a:lnRef idx="0"/>
          <a:fillRef idx="0"/>
          <a:effectRef idx="0"/>
          <a:fontRef idx="minor"/>
        </p:style>
      </p:sp>
      <p:sp>
        <p:nvSpPr>
          <p:cNvPr id="92" name="CustomShape 6"/>
          <p:cNvSpPr/>
          <p:nvPr/>
        </p:nvSpPr>
        <p:spPr>
          <a:xfrm>
            <a:off x="1224000" y="5184000"/>
            <a:ext cx="2375640" cy="9338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Execute Test Scripts </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ea typeface="DejaVu Sans"/>
              </a:rPr>
              <a:t>With VTAT Tool</a:t>
            </a:r>
            <a:endParaRPr b="0" lang="en-IN" sz="1800" spc="-1" strike="noStrike">
              <a:solidFill>
                <a:srgbClr val="000000"/>
              </a:solidFill>
              <a:uFill>
                <a:solidFill>
                  <a:srgbClr val="ffffff"/>
                </a:solidFill>
              </a:uFill>
              <a:latin typeface="Arial"/>
            </a:endParaRPr>
          </a:p>
        </p:txBody>
      </p:sp>
      <p:sp>
        <p:nvSpPr>
          <p:cNvPr id="93" name="CustomShape 7"/>
          <p:cNvSpPr/>
          <p:nvPr/>
        </p:nvSpPr>
        <p:spPr>
          <a:xfrm>
            <a:off x="6408000" y="4896000"/>
            <a:ext cx="2517840" cy="13658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Prepare XML sheet with</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ea typeface="DejaVu Sans"/>
              </a:rPr>
              <a:t>All LTP test cases</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ea typeface="DejaVu Sans"/>
              </a:rPr>
              <a:t>&amp;</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ea typeface="DejaVu Sans"/>
              </a:rPr>
              <a:t>Integrate with Tool</a:t>
            </a:r>
            <a:endParaRPr b="0" lang="en-IN" sz="1800" spc="-1" strike="noStrike">
              <a:solidFill>
                <a:srgbClr val="000000"/>
              </a:solidFill>
              <a:uFill>
                <a:solidFill>
                  <a:srgbClr val="ffffff"/>
                </a:solidFill>
              </a:uFill>
              <a:latin typeface="Arial"/>
            </a:endParaRPr>
          </a:p>
        </p:txBody>
      </p:sp>
      <p:sp>
        <p:nvSpPr>
          <p:cNvPr id="94" name="CustomShape 8"/>
          <p:cNvSpPr/>
          <p:nvPr/>
        </p:nvSpPr>
        <p:spPr>
          <a:xfrm>
            <a:off x="2880000" y="4725720"/>
            <a:ext cx="1869840" cy="744120"/>
          </a:xfrm>
          <a:prstGeom prst="rect">
            <a:avLst/>
          </a:prstGeom>
          <a:noFill/>
          <a:ln>
            <a:noFill/>
          </a:ln>
        </p:spPr>
        <p:style>
          <a:lnRef idx="0"/>
          <a:fillRef idx="0"/>
          <a:effectRef idx="0"/>
          <a:fontRef idx="minor"/>
        </p:style>
      </p:sp>
      <p:sp>
        <p:nvSpPr>
          <p:cNvPr id="95" name="Line 9"/>
          <p:cNvSpPr/>
          <p:nvPr/>
        </p:nvSpPr>
        <p:spPr>
          <a:xfrm>
            <a:off x="7632000" y="3888000"/>
            <a:ext cx="360" cy="793800"/>
          </a:xfrm>
          <a:prstGeom prst="line">
            <a:avLst/>
          </a:prstGeom>
          <a:ln>
            <a:solidFill>
              <a:srgbClr val="000000"/>
            </a:solidFill>
            <a:tailEnd len="med" type="triangle" w="med"/>
          </a:ln>
        </p:spPr>
        <p:style>
          <a:lnRef idx="0"/>
          <a:fillRef idx="0"/>
          <a:effectRef idx="0"/>
          <a:fontRef idx="minor"/>
        </p:style>
      </p:sp>
      <p:sp>
        <p:nvSpPr>
          <p:cNvPr id="96" name="CustomShape 10"/>
          <p:cNvSpPr/>
          <p:nvPr/>
        </p:nvSpPr>
        <p:spPr>
          <a:xfrm>
            <a:off x="6624000" y="2809800"/>
            <a:ext cx="2445840" cy="10058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0" lang="en-IN" sz="1800" spc="-1" strike="noStrike">
                <a:solidFill>
                  <a:srgbClr val="000000"/>
                </a:solidFill>
                <a:uFill>
                  <a:solidFill>
                    <a:srgbClr val="ffffff"/>
                  </a:solidFill>
                </a:uFill>
                <a:latin typeface="Arial"/>
                <a:ea typeface="DejaVu Sans"/>
              </a:rPr>
              <a:t>Collecting log files</a:t>
            </a:r>
            <a:endParaRPr b="0" lang="en-IN" sz="1800" spc="-1" strike="noStrike">
              <a:solidFill>
                <a:srgbClr val="000000"/>
              </a:solidFill>
              <a:uFill>
                <a:solidFill>
                  <a:srgbClr val="ffffff"/>
                </a:solidFill>
              </a:uFill>
              <a:latin typeface="Arial"/>
            </a:endParaRPr>
          </a:p>
          <a:p>
            <a:pPr algn="ctr">
              <a:lnSpc>
                <a:spcPct val="100000"/>
              </a:lnSpc>
            </a:pPr>
            <a:r>
              <a:rPr b="0" lang="en-IN" sz="1800" spc="-1" strike="noStrike">
                <a:solidFill>
                  <a:srgbClr val="000000"/>
                </a:solidFill>
                <a:uFill>
                  <a:solidFill>
                    <a:srgbClr val="ffffff"/>
                  </a:solidFill>
                </a:uFill>
                <a:latin typeface="Arial"/>
                <a:ea typeface="DejaVu Sans"/>
              </a:rPr>
              <a:t>(ipc,device drivers)</a:t>
            </a:r>
            <a:endParaRPr b="0" lang="en-IN" sz="1800" spc="-1" strike="noStrike">
              <a:solidFill>
                <a:srgbClr val="000000"/>
              </a:solidFill>
              <a:uFill>
                <a:solidFill>
                  <a:srgbClr val="ffffff"/>
                </a:solidFill>
              </a:uFill>
              <a:latin typeface="Arial"/>
            </a:endParaRPr>
          </a:p>
        </p:txBody>
      </p:sp>
      <p:sp>
        <p:nvSpPr>
          <p:cNvPr id="97" name="Line 11"/>
          <p:cNvSpPr/>
          <p:nvPr/>
        </p:nvSpPr>
        <p:spPr>
          <a:xfrm>
            <a:off x="6048000" y="3240000"/>
            <a:ext cx="504000" cy="360"/>
          </a:xfrm>
          <a:prstGeom prst="line">
            <a:avLst/>
          </a:prstGeom>
          <a:ln>
            <a:solidFill>
              <a:srgbClr val="000000"/>
            </a:solidFill>
            <a:tailEnd len="med" type="triangle" w="med"/>
          </a:ln>
        </p:spPr>
        <p:style>
          <a:lnRef idx="0"/>
          <a:fillRef idx="0"/>
          <a:effectRef idx="0"/>
          <a:fontRef idx="minor"/>
        </p:style>
      </p:sp>
      <p:sp>
        <p:nvSpPr>
          <p:cNvPr id="98" name="Line 12"/>
          <p:cNvSpPr/>
          <p:nvPr/>
        </p:nvSpPr>
        <p:spPr>
          <a:xfrm flipH="1">
            <a:off x="3600000" y="5760000"/>
            <a:ext cx="2808000" cy="360"/>
          </a:xfrm>
          <a:prstGeom prst="line">
            <a:avLst/>
          </a:prstGeom>
          <a:ln>
            <a:solidFill>
              <a:srgbClr val="000000"/>
            </a:solidFill>
            <a:tailEnd len="med" type="triangle" w="med"/>
          </a:ln>
        </p:spPr>
        <p:style>
          <a:lnRef idx="0"/>
          <a:fillRef idx="0"/>
          <a:effectRef idx="0"/>
          <a:fontRef idx="minor"/>
        </p:style>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57200" y="273600"/>
            <a:ext cx="8228880" cy="1144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uFill>
                  <a:solidFill>
                    <a:srgbClr val="ffffff"/>
                  </a:solidFill>
                </a:uFill>
                <a:latin typeface="Arial"/>
              </a:rPr>
              <a:t>Sample xml format</a:t>
            </a:r>
            <a:endParaRPr b="0" lang="en-IN" sz="1800" spc="-1" strike="noStrike">
              <a:solidFill>
                <a:srgbClr val="000000"/>
              </a:solidFill>
              <a:uFill>
                <a:solidFill>
                  <a:srgbClr val="ffffff"/>
                </a:solidFill>
              </a:uFill>
              <a:latin typeface="Arial"/>
            </a:endParaRPr>
          </a:p>
        </p:txBody>
      </p:sp>
      <p:sp>
        <p:nvSpPr>
          <p:cNvPr id="100" name="CustomShape 2"/>
          <p:cNvSpPr/>
          <p:nvPr/>
        </p:nvSpPr>
        <p:spPr>
          <a:xfrm>
            <a:off x="457200" y="1604520"/>
            <a:ext cx="8228880" cy="1896480"/>
          </a:xfrm>
          <a:prstGeom prst="rect">
            <a:avLst/>
          </a:prstGeom>
          <a:noFill/>
          <a:ln>
            <a:noFill/>
          </a:ln>
        </p:spPr>
        <p:style>
          <a:lnRef idx="0"/>
          <a:fillRef idx="0"/>
          <a:effectRef idx="0"/>
          <a:fontRef idx="minor"/>
        </p:style>
        <p:txBody>
          <a:bodyPr lIns="0" rIns="0" tIns="0" bIns="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
        <p:nvSpPr>
          <p:cNvPr id="101" name="CustomShape 3"/>
          <p:cNvSpPr/>
          <p:nvPr/>
        </p:nvSpPr>
        <p:spPr>
          <a:xfrm>
            <a:off x="338760" y="1785240"/>
            <a:ext cx="8228880" cy="4838400"/>
          </a:xfrm>
          <a:prstGeom prst="rect">
            <a:avLst/>
          </a:prstGeom>
          <a:noFill/>
          <a:ln>
            <a:noFill/>
          </a:ln>
        </p:spPr>
        <p:style>
          <a:lnRef idx="0"/>
          <a:fillRef idx="0"/>
          <a:effectRef idx="0"/>
          <a:fontRef idx="minor"/>
        </p:style>
        <p:txBody>
          <a:bodyPr lIns="0" rIns="0" tIns="0" bIns="0"/>
          <a:p>
            <a:pPr marL="432000" indent="-323640">
              <a:lnSpc>
                <a:spcPct val="100000"/>
              </a:lnSpc>
              <a:buClr>
                <a:srgbClr val="000000"/>
              </a:buClr>
              <a:buSzPct val="45000"/>
              <a:buFont typeface="Wingdings" charset="2"/>
              <a:buChar char=""/>
            </a:pPr>
            <a:r>
              <a:rPr b="0" lang="en-IN" sz="1600" spc="-1" strike="noStrike">
                <a:solidFill>
                  <a:srgbClr val="000000"/>
                </a:solidFill>
                <a:uFill>
                  <a:solidFill>
                    <a:srgbClr val="ffffff"/>
                  </a:solidFill>
                </a:uFill>
                <a:latin typeface="Arial"/>
              </a:rPr>
              <a:t>&lt;root name="LTP"&gt;</a:t>
            </a:r>
            <a:endParaRPr b="0" lang="en-IN" sz="180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&lt;children name="runtest" iterations="1"&gt;</a:t>
            </a:r>
            <a:endParaRPr b="0" lang="en-IN"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IN" sz="1600" spc="-1" strike="noStrike">
                <a:solidFill>
                  <a:srgbClr val="000000"/>
                </a:solidFill>
                <a:uFill>
                  <a:solidFill>
                    <a:srgbClr val="ffffff"/>
                  </a:solidFill>
                </a:uFill>
                <a:latin typeface="Arial"/>
              </a:rPr>
              <a:t>&lt;children name="ipc" action="./runltp -p -l /tmp/ipc.log -f ipc" logfile="/tmp/ipc.log"&gt;</a:t>
            </a:r>
            <a:endParaRPr b="0" lang="en-IN"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IN" sz="1600" spc="-1" strike="noStrike">
                <a:solidFill>
                  <a:srgbClr val="000000"/>
                </a:solidFill>
                <a:uFill>
                  <a:solidFill>
                    <a:srgbClr val="ffffff"/>
                  </a:solidFill>
                </a:uFill>
                <a:latin typeface="Arial"/>
              </a:rPr>
              <a:t>&lt;children name="ipc_pipeio" action="./runltp -p -l /tmp/ipc_pipei.log -f ipc -s pipeio_1" logfile="/tmp/ipc_pipei.log"/&gt;</a:t>
            </a:r>
            <a:endParaRPr b="0" lang="en-IN"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IN" sz="1600" spc="-1" strike="noStrike">
                <a:solidFill>
                  <a:srgbClr val="000000"/>
                </a:solidFill>
                <a:uFill>
                  <a:solidFill>
                    <a:srgbClr val="ffffff"/>
                  </a:solidFill>
                </a:uFill>
                <a:latin typeface="Arial"/>
              </a:rPr>
              <a:t>&lt;children name="ipc_sem" action="./runltp -p -l /tmp/ipc_sem.log -f ipc -s sem01" logfile="/tmp/ipc_sem.log"/&gt;&lt;/children&gt;</a:t>
            </a:r>
            <a:endParaRPr b="0" lang="en-IN"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IN" sz="1600" spc="-1" strike="noStrike">
                <a:solidFill>
                  <a:srgbClr val="000000"/>
                </a:solidFill>
                <a:uFill>
                  <a:solidFill>
                    <a:srgbClr val="ffffff"/>
                  </a:solidFill>
                </a:uFill>
                <a:latin typeface="Arial"/>
              </a:rPr>
              <a:t>&lt;children name="Device_Driver"&gt;&lt;children name="rtc" action="./runtest/rtc01 /dev/rtc &gt; /tmp/rtc_test.log" logfile="/tmp/rtc_test.log"/&gt;</a:t>
            </a:r>
            <a:endParaRPr b="0" lang="en-IN"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IN" sz="1600" spc="-1" strike="noStrike">
                <a:solidFill>
                  <a:srgbClr val="000000"/>
                </a:solidFill>
                <a:uFill>
                  <a:solidFill>
                    <a:srgbClr val="ffffff"/>
                  </a:solidFill>
                </a:uFill>
                <a:latin typeface="Arial"/>
              </a:rPr>
              <a:t>&lt;children name="rtc" action="./runtest/rtc01 /dev/rtc0 &gt; /tmp/rtc_test.log" logfile="/tmp/rtc_test.log"/&gt;&lt;/children&gt;</a:t>
            </a:r>
            <a:endParaRPr b="0" lang="en-IN"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IN" sz="1600" spc="-1" strike="noStrike">
                <a:solidFill>
                  <a:srgbClr val="000000"/>
                </a:solidFill>
                <a:uFill>
                  <a:solidFill>
                    <a:srgbClr val="ffffff"/>
                  </a:solidFill>
                </a:uFill>
                <a:latin typeface="Arial"/>
              </a:rPr>
              <a:t>&lt;children name="testscripts" iterations="1"&gt;</a:t>
            </a:r>
            <a:endParaRPr b="0" lang="en-IN"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IN" sz="1600" spc="-1" strike="noStrike">
                <a:solidFill>
                  <a:srgbClr val="000000"/>
                </a:solidFill>
                <a:uFill>
                  <a:solidFill>
                    <a:srgbClr val="ffffff"/>
                  </a:solidFill>
                </a:uFill>
                <a:latin typeface="Arial"/>
              </a:rPr>
              <a:t>     </a:t>
            </a:r>
            <a:r>
              <a:rPr b="0" lang="en-IN" sz="1600" spc="-1" strike="noStrike">
                <a:solidFill>
                  <a:srgbClr val="000000"/>
                </a:solidFill>
                <a:uFill>
                  <a:solidFill>
                    <a:srgbClr val="ffffff"/>
                  </a:solidFill>
                </a:uFill>
                <a:latin typeface="Arial"/>
              </a:rPr>
              <a:t>&lt;children name="adp.sh" action="./adp.sh -d 10 -n 2" logfile="adp.log"/&gt;</a:t>
            </a:r>
            <a:endParaRPr b="0" lang="en-IN"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IN" sz="1600" spc="-1" strike="noStrike">
                <a:solidFill>
                  <a:srgbClr val="000000"/>
                </a:solidFill>
                <a:uFill>
                  <a:solidFill>
                    <a:srgbClr val="ffffff"/>
                  </a:solidFill>
                </a:uFill>
                <a:latin typeface="Arial"/>
              </a:rPr>
              <a:t>&lt;/children&gt;</a:t>
            </a:r>
            <a:endParaRPr b="0" lang="en-IN"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IN" sz="1600" spc="-1" strike="noStrike">
                <a:solidFill>
                  <a:srgbClr val="000000"/>
                </a:solidFill>
                <a:uFill>
                  <a:solidFill>
                    <a:srgbClr val="ffffff"/>
                  </a:solidFill>
                </a:uFill>
                <a:latin typeface="Arial"/>
              </a:rPr>
              <a:t>&lt;/children&gt;</a:t>
            </a:r>
            <a:endParaRPr b="0" lang="en-IN" sz="1800" spc="-1" strike="noStrike">
              <a:solidFill>
                <a:srgbClr val="000000"/>
              </a:solidFill>
              <a:uFill>
                <a:solidFill>
                  <a:srgbClr val="ffffff"/>
                </a:solidFill>
              </a:uFill>
              <a:latin typeface="Arial"/>
            </a:endParaRPr>
          </a:p>
          <a:p>
            <a:pPr lvl="2" marL="1296000" indent="-287640">
              <a:lnSpc>
                <a:spcPct val="100000"/>
              </a:lnSpc>
              <a:buClr>
                <a:srgbClr val="000000"/>
              </a:buClr>
              <a:buSzPct val="45000"/>
              <a:buFont typeface="Wingdings" charset="2"/>
              <a:buChar char=""/>
            </a:pPr>
            <a:r>
              <a:rPr b="0" lang="en-IN" sz="1600" spc="-1" strike="noStrike">
                <a:solidFill>
                  <a:srgbClr val="000000"/>
                </a:solidFill>
                <a:uFill>
                  <a:solidFill>
                    <a:srgbClr val="ffffff"/>
                  </a:solidFill>
                </a:uFill>
                <a:latin typeface="Arial"/>
              </a:rPr>
              <a:t>&lt;/root&gt;</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822960" y="1710000"/>
            <a:ext cx="7812720" cy="4909680"/>
          </a:xfrm>
          <a:prstGeom prst="rect">
            <a:avLst/>
          </a:prstGeom>
          <a:noFill/>
          <a:ln>
            <a:noFill/>
          </a:ln>
        </p:spPr>
        <p:style>
          <a:lnRef idx="0"/>
          <a:fillRef idx="0"/>
          <a:effectRef idx="0"/>
          <a:fontRef idx="minor"/>
        </p:style>
        <p:txBody>
          <a:bodyPr lIns="90000" rIns="90000" tIns="45000" bIns="45000"/>
          <a:p>
            <a:r>
              <a:rPr b="0" lang="en-IN" sz="1000" spc="-1" strike="noStrike">
                <a:solidFill>
                  <a:srgbClr val="000000"/>
                </a:solidFill>
                <a:uFill>
                  <a:solidFill>
                    <a:srgbClr val="ffffff"/>
                  </a:solidFill>
                </a:uFill>
                <a:latin typeface="Arial"/>
                <a:ea typeface="DejaVu Sans"/>
              </a:rPr>
              <a:t>  </a:t>
            </a:r>
            <a:r>
              <a:rPr b="0" lang="en-IN" sz="2000" spc="-1" strike="noStrike" u="sng">
                <a:solidFill>
                  <a:srgbClr val="000000"/>
                </a:solidFill>
                <a:uFill>
                  <a:solidFill>
                    <a:srgbClr val="ffffff"/>
                  </a:solidFill>
                </a:uFill>
                <a:latin typeface="Arial"/>
                <a:ea typeface="DejaVu Sans"/>
              </a:rPr>
              <a:t>Role</a:t>
            </a:r>
            <a:r>
              <a:rPr b="0" lang="en-IN" sz="10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Arial"/>
                <a:ea typeface="DejaVu Sans"/>
              </a:rPr>
              <a:t>Build the LTP source and execute on an linux based system.</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50505"/>
                </a:solidFill>
                <a:uFill>
                  <a:solidFill>
                    <a:srgbClr val="ffffff"/>
                  </a:solidFill>
                </a:uFill>
                <a:latin typeface="Arial"/>
                <a:ea typeface="DejaVu Sans"/>
              </a:rPr>
              <a:t>Integrated the Test cases with VTAT tool.</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50505"/>
                </a:solidFill>
                <a:uFill>
                  <a:solidFill>
                    <a:srgbClr val="ffffff"/>
                  </a:solidFill>
                </a:uFill>
                <a:latin typeface="Arial"/>
                <a:ea typeface="DejaVu Sans"/>
              </a:rPr>
              <a:t>Executed the test scripts and analysed the results.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576000" y="1584000"/>
            <a:ext cx="8059680" cy="5035680"/>
          </a:xfrm>
          <a:prstGeom prst="rect">
            <a:avLst/>
          </a:prstGeom>
          <a:noFill/>
          <a:ln>
            <a:noFill/>
          </a:ln>
        </p:spPr>
        <p:style>
          <a:lnRef idx="0"/>
          <a:fillRef idx="0"/>
          <a:effectRef idx="0"/>
          <a:fontRef idx="minor"/>
        </p:style>
        <p:txBody>
          <a:bodyPr lIns="90000" rIns="90000" tIns="45000" bIns="45000"/>
          <a:p>
            <a:r>
              <a:rPr b="1" lang="en-IN" sz="2000" spc="-1" strike="noStrike" u="sng">
                <a:solidFill>
                  <a:srgbClr val="000000"/>
                </a:solidFill>
                <a:uFill>
                  <a:solidFill>
                    <a:srgbClr val="ffffff"/>
                  </a:solidFill>
                </a:uFill>
                <a:latin typeface="Arial"/>
                <a:ea typeface="DejaVu Sans"/>
              </a:rPr>
              <a:t>Contribution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Arial"/>
                <a:ea typeface="DejaVu Sans"/>
              </a:rPr>
              <a:t>Built the LTP from source into a linux system.</a:t>
            </a:r>
            <a:endParaRPr b="0" lang="en-IN" sz="1800" spc="-1" strike="noStrike">
              <a:solidFill>
                <a:srgbClr val="000000"/>
              </a:solidFill>
              <a:uFill>
                <a:solidFill>
                  <a:srgbClr val="ffffff"/>
                </a:solidFill>
              </a:uFill>
              <a:latin typeface="Arial"/>
            </a:endParaRPr>
          </a:p>
          <a:p>
            <a:pPr marL="216000" indent="-213840">
              <a:lnSpc>
                <a:spcPct val="100000"/>
              </a:lnSpc>
              <a:buClr>
                <a:srgbClr val="000000"/>
              </a:buClr>
              <a:buSzPct val="45000"/>
              <a:buFont typeface="Wingdings" charset="2"/>
              <a:buChar char=""/>
            </a:pPr>
            <a:r>
              <a:rPr b="0" lang="en-IN" sz="2000" spc="-1" strike="noStrike">
                <a:solidFill>
                  <a:srgbClr val="000000"/>
                </a:solidFill>
                <a:uFill>
                  <a:solidFill>
                    <a:srgbClr val="ffffff"/>
                  </a:solidFill>
                </a:uFill>
                <a:latin typeface="Arial"/>
                <a:ea typeface="DejaVu Sans"/>
              </a:rPr>
              <a:t>Working towards building the LTP source into an executable binary for Android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116</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2017-10-24T13:41:10Z</dcterms:modified>
  <cp:revision>30</cp:revision>
  <dc:subject/>
  <dc:title/>
</cp:coreProperties>
</file>