
<file path=[Content_Types].xml><?xml version="1.0" encoding="utf-8"?>
<Types xmlns="http://schemas.openxmlformats.org/package/2006/content-types">
  <Override PartName="/_rels/.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6.wmf" ContentType="image/x-wmf"/>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2079000" y="1604520"/>
            <a:ext cx="4984920" cy="3977280"/>
          </a:xfrm>
          <a:prstGeom prst="rect">
            <a:avLst/>
          </a:prstGeom>
          <a:ln>
            <a:noFill/>
          </a:ln>
        </p:spPr>
      </p:pic>
      <p:pic>
        <p:nvPicPr>
          <p:cNvPr id="39"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8" name="" descr=""/>
          <p:cNvPicPr/>
          <p:nvPr/>
        </p:nvPicPr>
        <p:blipFill>
          <a:blip r:embed="rId2"/>
          <a:stretch/>
        </p:blipFill>
        <p:spPr>
          <a:xfrm>
            <a:off x="2079000" y="1604520"/>
            <a:ext cx="4984920" cy="3977280"/>
          </a:xfrm>
          <a:prstGeom prst="rect">
            <a:avLst/>
          </a:prstGeom>
          <a:ln>
            <a:noFill/>
          </a:ln>
        </p:spPr>
      </p:pic>
      <p:pic>
        <p:nvPicPr>
          <p:cNvPr id="79"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9360" y="-7200"/>
            <a:ext cx="9156600" cy="1035000"/>
          </a:xfrm>
          <a:prstGeom prst="rect">
            <a:avLst/>
          </a:prstGeom>
          <a:gradFill>
            <a:gsLst>
              <a:gs pos="0">
                <a:srgbClr val="0074a0"/>
              </a:gs>
              <a:gs pos="100000">
                <a:srgbClr val="00c4cd"/>
              </a:gs>
            </a:gsLst>
            <a:lin ang="5400000"/>
          </a:gradFill>
          <a:ln w="9360">
            <a:noFill/>
          </a:ln>
        </p:spPr>
        <p:style>
          <a:lnRef idx="0"/>
          <a:fillRef idx="0"/>
          <a:effectRef idx="0"/>
          <a:fontRef idx="minor"/>
        </p:style>
      </p:sp>
      <p:sp>
        <p:nvSpPr>
          <p:cNvPr id="1" name="CustomShape 2"/>
          <p:cNvSpPr/>
          <p:nvPr/>
        </p:nvSpPr>
        <p:spPr>
          <a:xfrm>
            <a:off x="4381560" y="-7200"/>
            <a:ext cx="4755960" cy="631800"/>
          </a:xfrm>
          <a:prstGeom prst="rect">
            <a:avLst/>
          </a:prstGeom>
          <a:gradFill>
            <a:gsLst>
              <a:gs pos="0">
                <a:srgbClr val="008abf"/>
              </a:gs>
              <a:gs pos="100000">
                <a:srgbClr val="00a0a8"/>
              </a:gs>
            </a:gsLst>
            <a:lin ang="16200000"/>
          </a:gradFill>
          <a:ln w="9360">
            <a:noFill/>
          </a:ln>
        </p:spPr>
        <p:style>
          <a:lnRef idx="0"/>
          <a:fillRef idx="0"/>
          <a:effectRef idx="0"/>
          <a:fontRef idx="minor"/>
        </p:style>
      </p:sp>
      <p:sp>
        <p:nvSpPr>
          <p:cNvPr id="2" name="CustomShape 3"/>
          <p:cNvSpPr/>
          <p:nvPr/>
        </p:nvSpPr>
        <p:spPr>
          <a:xfrm rot="21435600">
            <a:off x="-12960" y="196560"/>
            <a:ext cx="9156600" cy="642600"/>
          </a:xfrm>
          <a:prstGeom prst="rect">
            <a:avLst/>
          </a:prstGeom>
          <a:noFill/>
          <a:ln w="10800">
            <a:solidFill>
              <a:srgbClr val="09b7bf"/>
            </a:solidFill>
            <a:round/>
          </a:ln>
        </p:spPr>
        <p:style>
          <a:lnRef idx="0"/>
          <a:fillRef idx="0"/>
          <a:effectRef idx="0"/>
          <a:fontRef idx="minor"/>
        </p:style>
      </p:sp>
      <p:sp>
        <p:nvSpPr>
          <p:cNvPr id="3" name="CustomShape 4"/>
          <p:cNvSpPr/>
          <p:nvPr/>
        </p:nvSpPr>
        <p:spPr>
          <a:xfrm rot="21435600">
            <a:off x="-9720" y="275040"/>
            <a:ext cx="9169200" cy="523800"/>
          </a:xfrm>
          <a:prstGeom prst="rect">
            <a:avLst/>
          </a:prstGeom>
          <a:noFill/>
          <a:ln w="9360">
            <a:solidFill>
              <a:srgbClr val="0f6fc6"/>
            </a:solidFill>
            <a:round/>
          </a:ln>
        </p:spPr>
        <p:style>
          <a:lnRef idx="0"/>
          <a:fillRef idx="0"/>
          <a:effectRef idx="0"/>
          <a:fontRef idx="minor"/>
        </p:style>
      </p:sp>
      <p:sp>
        <p:nvSpPr>
          <p:cNvPr id="4" name="PlaceHolder 5"/>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40" name="CustomShape 1"/>
          <p:cNvSpPr/>
          <p:nvPr/>
        </p:nvSpPr>
        <p:spPr>
          <a:xfrm>
            <a:off x="-9360" y="-7200"/>
            <a:ext cx="9156600" cy="1035000"/>
          </a:xfrm>
          <a:prstGeom prst="rect">
            <a:avLst/>
          </a:prstGeom>
          <a:gradFill>
            <a:gsLst>
              <a:gs pos="0">
                <a:srgbClr val="0074a0"/>
              </a:gs>
              <a:gs pos="100000">
                <a:srgbClr val="00c4cd"/>
              </a:gs>
            </a:gsLst>
            <a:lin ang="5400000"/>
          </a:gradFill>
          <a:ln w="9360">
            <a:noFill/>
          </a:ln>
        </p:spPr>
        <p:style>
          <a:lnRef idx="0"/>
          <a:fillRef idx="0"/>
          <a:effectRef idx="0"/>
          <a:fontRef idx="minor"/>
        </p:style>
      </p:sp>
      <p:sp>
        <p:nvSpPr>
          <p:cNvPr id="41" name="CustomShape 2"/>
          <p:cNvSpPr/>
          <p:nvPr/>
        </p:nvSpPr>
        <p:spPr>
          <a:xfrm>
            <a:off x="4381560" y="-7200"/>
            <a:ext cx="4755960" cy="631800"/>
          </a:xfrm>
          <a:prstGeom prst="rect">
            <a:avLst/>
          </a:prstGeom>
          <a:gradFill>
            <a:gsLst>
              <a:gs pos="0">
                <a:srgbClr val="008abf"/>
              </a:gs>
              <a:gs pos="100000">
                <a:srgbClr val="00a0a8"/>
              </a:gs>
            </a:gsLst>
            <a:lin ang="16200000"/>
          </a:gradFill>
          <a:ln w="9360">
            <a:noFill/>
          </a:ln>
        </p:spPr>
        <p:style>
          <a:lnRef idx="0"/>
          <a:fillRef idx="0"/>
          <a:effectRef idx="0"/>
          <a:fontRef idx="minor"/>
        </p:style>
      </p:sp>
      <p:sp>
        <p:nvSpPr>
          <p:cNvPr id="42" name="CustomShape 3"/>
          <p:cNvSpPr/>
          <p:nvPr/>
        </p:nvSpPr>
        <p:spPr>
          <a:xfrm rot="21435600">
            <a:off x="-12960" y="196560"/>
            <a:ext cx="9156600" cy="642600"/>
          </a:xfrm>
          <a:prstGeom prst="rect">
            <a:avLst/>
          </a:prstGeom>
          <a:noFill/>
          <a:ln w="10800">
            <a:solidFill>
              <a:srgbClr val="09b7bf"/>
            </a:solidFill>
            <a:round/>
          </a:ln>
        </p:spPr>
        <p:style>
          <a:lnRef idx="0"/>
          <a:fillRef idx="0"/>
          <a:effectRef idx="0"/>
          <a:fontRef idx="minor"/>
        </p:style>
      </p:sp>
      <p:sp>
        <p:nvSpPr>
          <p:cNvPr id="43" name="CustomShape 4"/>
          <p:cNvSpPr/>
          <p:nvPr/>
        </p:nvSpPr>
        <p:spPr>
          <a:xfrm rot="21435600">
            <a:off x="-9720" y="275040"/>
            <a:ext cx="9169200" cy="523800"/>
          </a:xfrm>
          <a:prstGeom prst="rect">
            <a:avLst/>
          </a:prstGeom>
          <a:noFill/>
          <a:ln w="9360">
            <a:solidFill>
              <a:srgbClr val="0f6fc6"/>
            </a:solidFill>
            <a:round/>
          </a:ln>
        </p:spPr>
        <p:style>
          <a:lnRef idx="0"/>
          <a:fillRef idx="0"/>
          <a:effectRef idx="0"/>
          <a:fontRef idx="minor"/>
        </p:style>
      </p:sp>
      <p:sp>
        <p:nvSpPr>
          <p:cNvPr id="44" name="PlaceHolder 5"/>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a:t>
            </a:r>
            <a:r>
              <a:rPr b="0" lang="en-IN" sz="4400" spc="-1" strike="noStrike">
                <a:solidFill>
                  <a:srgbClr val="000000"/>
                </a:solidFill>
                <a:uFill>
                  <a:solidFill>
                    <a:srgbClr val="ffffff"/>
                  </a:solidFill>
                </a:uFill>
                <a:latin typeface="Arial"/>
              </a:rPr>
              <a:t>edit the </a:t>
            </a:r>
            <a:r>
              <a:rPr b="0" lang="en-IN" sz="4400" spc="-1" strike="noStrike">
                <a:solidFill>
                  <a:srgbClr val="000000"/>
                </a:solidFill>
                <a:uFill>
                  <a:solidFill>
                    <a:srgbClr val="ffffff"/>
                  </a:solidFill>
                </a:uFill>
                <a:latin typeface="Arial"/>
              </a:rPr>
              <a:t>title text </a:t>
            </a:r>
            <a:r>
              <a:rPr b="0" lang="en-IN" sz="4400" spc="-1" strike="noStrike">
                <a:solidFill>
                  <a:srgbClr val="000000"/>
                </a:solidFill>
                <a:uFill>
                  <a:solidFill>
                    <a:srgbClr val="ffffff"/>
                  </a:solidFill>
                </a:uFill>
                <a:latin typeface="Arial"/>
              </a:rPr>
              <a:t>format</a:t>
            </a:r>
            <a:endParaRPr b="0" lang="en-IN" sz="4400" spc="-1" strike="noStrike">
              <a:solidFill>
                <a:srgbClr val="000000"/>
              </a:solidFill>
              <a:uFill>
                <a:solidFill>
                  <a:srgbClr val="ffffff"/>
                </a:solidFill>
              </a:uFill>
              <a:latin typeface="Arial"/>
            </a:endParaRPr>
          </a:p>
        </p:txBody>
      </p:sp>
      <p:sp>
        <p:nvSpPr>
          <p:cNvPr id="45"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411120" y="1249200"/>
            <a:ext cx="8439120" cy="2500200"/>
          </a:xfrm>
          <a:prstGeom prst="rect">
            <a:avLst/>
          </a:prstGeom>
          <a:noFill/>
          <a:ln>
            <a:noFill/>
          </a:ln>
        </p:spPr>
        <p:style>
          <a:lnRef idx="0"/>
          <a:fillRef idx="0"/>
          <a:effectRef idx="0"/>
          <a:fontRef idx="minor"/>
        </p:style>
        <p:txBody>
          <a:bodyPr lIns="0" rIns="0" tIns="0" bIns="0" anchor="ctr"/>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4400" spc="-1" strike="noStrike">
                <a:solidFill>
                  <a:srgbClr val="00ccff"/>
                </a:solidFill>
                <a:uFill>
                  <a:solidFill>
                    <a:srgbClr val="ffffff"/>
                  </a:solidFill>
                </a:uFill>
                <a:latin typeface="Arial"/>
                <a:ea typeface="DejaVu Sans"/>
              </a:rPr>
              <a:t>DEVICE MANAGEMENT TESTING</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81" name="CustomShape 2"/>
          <p:cNvSpPr/>
          <p:nvPr/>
        </p:nvSpPr>
        <p:spPr>
          <a:xfrm>
            <a:off x="482760" y="4608000"/>
            <a:ext cx="8223480" cy="858240"/>
          </a:xfrm>
          <a:prstGeom prst="rect">
            <a:avLst/>
          </a:prstGeom>
          <a:noFill/>
          <a:ln>
            <a:noFill/>
          </a:ln>
        </p:spPr>
        <p:style>
          <a:lnRef idx="0"/>
          <a:fillRef idx="0"/>
          <a:effectRef idx="0"/>
          <a:fontRef idx="minor"/>
        </p:style>
        <p:txBody>
          <a:bodyPr lIns="0" rIns="0" tIns="0" bIns="0" anchor="ctr"/>
          <a:p>
            <a:pPr algn="ctr">
              <a:lnSpc>
                <a:spcPct val="100000"/>
              </a:lnSpc>
            </a:pP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M.Veera Nitesh</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681480" y="1566360"/>
            <a:ext cx="8029080" cy="484020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ea typeface="DejaVu Sans"/>
              </a:rPr>
              <a:t>Lessons Learnt: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ea typeface="DejaVu Sans"/>
              </a:rPr>
              <a:t>Learnt writting unit test scripts for automation testing using python.</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ea typeface="DejaVu Sans"/>
              </a:rPr>
              <a:t>Learnt about system level test scripts.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648000" y="1494000"/>
            <a:ext cx="8206560" cy="512856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ea typeface="DejaVu Sans"/>
              </a:rPr>
              <a:t>Test Report: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No.of test scripts developed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10</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No.of test scripts executed</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10</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648000" y="1494000"/>
            <a:ext cx="8206560" cy="512856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2000" spc="-1" strike="noStrike" u="sng">
                <a:solidFill>
                  <a:srgbClr val="000000"/>
                </a:solidFill>
                <a:uFill>
                  <a:solidFill>
                    <a:srgbClr val="ffffff"/>
                  </a:solidFill>
                </a:uFill>
                <a:latin typeface="Arial"/>
                <a:ea typeface="DejaVu Sans"/>
              </a:rPr>
              <a:t>                                 </a:t>
            </a:r>
            <a:r>
              <a:rPr b="1" lang="en-IN" sz="4000" spc="-1" strike="noStrike" u="sng">
                <a:solidFill>
                  <a:srgbClr val="000000"/>
                </a:solidFill>
                <a:uFill>
                  <a:solidFill>
                    <a:srgbClr val="ffffff"/>
                  </a:solidFill>
                </a:uFill>
                <a:latin typeface="Arial"/>
                <a:ea typeface="DejaVu Sans"/>
              </a:rPr>
              <a:t>Thank You</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u="sng">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457200" y="704160"/>
            <a:ext cx="8223120" cy="1136520"/>
          </a:xfrm>
          <a:prstGeom prst="rect">
            <a:avLst/>
          </a:prstGeom>
          <a:noFill/>
          <a:ln>
            <a:noFill/>
          </a:ln>
        </p:spPr>
        <p:style>
          <a:lnRef idx="0"/>
          <a:fillRef idx="0"/>
          <a:effectRef idx="0"/>
          <a:fontRef idx="minor"/>
        </p:style>
        <p:txBody>
          <a:bodyPr lIns="0" rIns="0" tIns="45000" bIns="0" anchor="b"/>
          <a:p>
            <a:pPr algn="ctr">
              <a:lnSpc>
                <a:spcPct val="100000"/>
              </a:lnSpc>
            </a:pPr>
            <a:r>
              <a:rPr b="0" lang="en-IN" sz="5000" spc="-1" strike="noStrike">
                <a:solidFill>
                  <a:srgbClr val="04617b"/>
                </a:solidFill>
                <a:uFill>
                  <a:solidFill>
                    <a:srgbClr val="ffffff"/>
                  </a:solidFill>
                </a:uFill>
                <a:latin typeface="Calibri"/>
                <a:ea typeface="DejaVu Sans"/>
              </a:rPr>
              <a:t>CONTENTS</a:t>
            </a:r>
            <a:endParaRPr b="0" lang="en-IN" sz="1800" spc="-1" strike="noStrike">
              <a:solidFill>
                <a:srgbClr val="000000"/>
              </a:solidFill>
              <a:uFill>
                <a:solidFill>
                  <a:srgbClr val="ffffff"/>
                </a:solidFill>
              </a:uFill>
              <a:latin typeface="Arial"/>
            </a:endParaRPr>
          </a:p>
        </p:txBody>
      </p:sp>
      <p:sp>
        <p:nvSpPr>
          <p:cNvPr id="83" name="CustomShape 2"/>
          <p:cNvSpPr/>
          <p:nvPr/>
        </p:nvSpPr>
        <p:spPr>
          <a:xfrm>
            <a:off x="504000" y="1951200"/>
            <a:ext cx="8223120" cy="438264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Times New Roman"/>
                <a:ea typeface="DejaVu Sans"/>
              </a:rPr>
              <a:t>Project Introduction &amp; Information</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Project Architecture / Design</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Approach Taken</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Manual / Automation Test cases preparation</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Role</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Contribution.</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Achievement’s</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Lessons Learnt</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Test Report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684000" y="1152000"/>
            <a:ext cx="8097840" cy="546984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ea typeface="DejaVu Sans"/>
              </a:rPr>
              <a:t>Project Introduction &amp; Information</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ea typeface="DejaVu Sans"/>
              </a:rPr>
              <a:t>The current DM is developed in three phases. The functions of each version defines respective scope. </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ea typeface="DejaVu Sans"/>
              </a:rPr>
              <a:t>We have initially identified third party libraries to suite our VITA stack, as our main purpose is to support BLE, IP, WIFI stack. Then wrote APIs to implement VITA DM requirements, which were developed based on IOTivity devices. </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ea typeface="DejaVu Sans"/>
              </a:rPr>
              <a:t>Then wrote APIs to implement non-IOTivity devices also. </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ea typeface="DejaVu Sans"/>
              </a:rPr>
              <a:t>The following are API’s which internal functions to achieve the frame work capabilities are.</a:t>
            </a:r>
            <a:endParaRPr b="0" lang="en-IN" sz="1800" spc="-1" strike="noStrike">
              <a:solidFill>
                <a:srgbClr val="000000"/>
              </a:solidFill>
              <a:uFill>
                <a:solidFill>
                  <a:srgbClr val="ffffff"/>
                </a:solidFill>
              </a:uFill>
              <a:latin typeface="Arial"/>
            </a:endParaRPr>
          </a:p>
          <a:p>
            <a:r>
              <a:rPr b="1" lang="en-IN" sz="2000" spc="-1" strike="noStrike">
                <a:solidFill>
                  <a:srgbClr val="000000"/>
                </a:solidFill>
                <a:uFill>
                  <a:solidFill>
                    <a:srgbClr val="ffffff"/>
                  </a:solidFill>
                </a:uFill>
                <a:latin typeface="Arial"/>
                <a:ea typeface="DejaVu Sans"/>
              </a:rPr>
              <a:t>Features: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Arial"/>
                <a:ea typeface="DejaVu Sans"/>
              </a:rPr>
              <a:t>Detection of the various devices (BLE, IP based, WIFI etc)</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Arial"/>
                <a:ea typeface="DejaVu Sans"/>
              </a:rPr>
              <a:t>Connection of the devices</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Arial"/>
                <a:ea typeface="DejaVu Sans"/>
              </a:rPr>
              <a:t>Control/Read/Write of the devices</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Arial"/>
                <a:ea typeface="DejaVu Sans"/>
              </a:rPr>
              <a:t>Data parsing and providing data to other modules  (such as storage management, smart app, custom specific)</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1224000" y="351360"/>
            <a:ext cx="5398560" cy="54072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Project Architecture</a:t>
            </a:r>
            <a:endParaRPr b="0" lang="en-IN" sz="1800" spc="-1" strike="noStrike">
              <a:solidFill>
                <a:srgbClr val="000000"/>
              </a:solidFill>
              <a:uFill>
                <a:solidFill>
                  <a:srgbClr val="ffffff"/>
                </a:solidFill>
              </a:uFill>
              <a:latin typeface="Arial"/>
            </a:endParaRPr>
          </a:p>
        </p:txBody>
      </p:sp>
      <p:pic>
        <p:nvPicPr>
          <p:cNvPr id="86" name="RenderedShapes" descr=""/>
          <p:cNvPicPr/>
          <p:nvPr/>
        </p:nvPicPr>
        <p:blipFill>
          <a:blip r:embed="rId1"/>
          <a:stretch/>
        </p:blipFill>
        <p:spPr>
          <a:xfrm rot="21549000">
            <a:off x="1964520" y="1911960"/>
            <a:ext cx="5272560" cy="30751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720000" y="1422720"/>
            <a:ext cx="8133840" cy="527112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ea typeface="DejaVu Sans"/>
              </a:rPr>
              <a:t>Approach</a:t>
            </a:r>
            <a:r>
              <a:rPr b="1" lang="en-IN" sz="2000" spc="-1" strike="noStrike">
                <a:solidFill>
                  <a:srgbClr val="000000"/>
                </a:solidFill>
                <a:uFill>
                  <a:solidFill>
                    <a:srgbClr val="ffffff"/>
                  </a:solidFill>
                </a:uFill>
                <a:latin typeface="Arial"/>
                <a:ea typeface="DejaVu Sans"/>
              </a:rPr>
              <a:t> </a:t>
            </a:r>
            <a:r>
              <a:rPr b="1" lang="en-IN" sz="2000" spc="-1" strike="noStrike" u="sng">
                <a:solidFill>
                  <a:srgbClr val="000000"/>
                </a:solidFill>
                <a:uFill>
                  <a:solidFill>
                    <a:srgbClr val="ffffff"/>
                  </a:solidFill>
                </a:uFill>
                <a:latin typeface="Arial"/>
                <a:ea typeface="DejaVu Sans"/>
              </a:rPr>
              <a:t>Taken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graphicFrame>
        <p:nvGraphicFramePr>
          <p:cNvPr id="88" name="Table 2"/>
          <p:cNvGraphicFramePr/>
          <p:nvPr/>
        </p:nvGraphicFramePr>
        <p:xfrm>
          <a:off x="923400" y="2282400"/>
          <a:ext cx="2644560" cy="1351080"/>
        </p:xfrm>
        <a:graphic>
          <a:graphicData uri="http://schemas.openxmlformats.org/drawingml/2006/table">
            <a:tbl>
              <a:tblPr/>
              <a:tblGrid>
                <a:gridCol w="2644920"/>
              </a:tblGrid>
              <a:tr h="1351440">
                <a:tc>
                  <a:txBody>
                    <a:bodyPr/>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Manual Test cases</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sp>
        <p:nvSpPr>
          <p:cNvPr id="89" name="Line 3"/>
          <p:cNvSpPr/>
          <p:nvPr/>
        </p:nvSpPr>
        <p:spPr>
          <a:xfrm>
            <a:off x="3744000" y="3096000"/>
            <a:ext cx="2557080" cy="360"/>
          </a:xfrm>
          <a:prstGeom prst="line">
            <a:avLst/>
          </a:prstGeom>
          <a:ln>
            <a:solidFill>
              <a:srgbClr val="000000"/>
            </a:solidFill>
            <a:tailEnd len="med" type="triangle" w="med"/>
          </a:ln>
        </p:spPr>
        <p:style>
          <a:lnRef idx="0"/>
          <a:fillRef idx="0"/>
          <a:effectRef idx="0"/>
          <a:fontRef idx="minor"/>
        </p:style>
      </p:sp>
      <p:graphicFrame>
        <p:nvGraphicFramePr>
          <p:cNvPr id="90" name="Table 4"/>
          <p:cNvGraphicFramePr/>
          <p:nvPr/>
        </p:nvGraphicFramePr>
        <p:xfrm>
          <a:off x="6301080" y="2376000"/>
          <a:ext cx="2841480" cy="1438560"/>
        </p:xfrm>
        <a:graphic>
          <a:graphicData uri="http://schemas.openxmlformats.org/drawingml/2006/table">
            <a:tbl>
              <a:tblPr/>
              <a:tblGrid>
                <a:gridCol w="2841840"/>
              </a:tblGrid>
              <a:tr h="1438920">
                <a:tc>
                  <a:txBody>
                    <a:bodyPr/>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Unit Test scripts</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sp>
        <p:nvSpPr>
          <p:cNvPr id="91" name="Line 5"/>
          <p:cNvSpPr/>
          <p:nvPr/>
        </p:nvSpPr>
        <p:spPr>
          <a:xfrm>
            <a:off x="7344000" y="3816000"/>
            <a:ext cx="360" cy="1152000"/>
          </a:xfrm>
          <a:prstGeom prst="line">
            <a:avLst/>
          </a:prstGeom>
          <a:ln>
            <a:solidFill>
              <a:srgbClr val="000000"/>
            </a:solidFill>
            <a:tailEnd len="med" type="triangle" w="med"/>
          </a:ln>
        </p:spPr>
        <p:style>
          <a:lnRef idx="0"/>
          <a:fillRef idx="0"/>
          <a:effectRef idx="0"/>
          <a:fontRef idx="minor"/>
        </p:style>
      </p:sp>
      <p:graphicFrame>
        <p:nvGraphicFramePr>
          <p:cNvPr id="92" name="Table 6"/>
          <p:cNvGraphicFramePr/>
          <p:nvPr/>
        </p:nvGraphicFramePr>
        <p:xfrm>
          <a:off x="6343920" y="5127120"/>
          <a:ext cx="2373840" cy="1078200"/>
        </p:xfrm>
        <a:graphic>
          <a:graphicData uri="http://schemas.openxmlformats.org/drawingml/2006/table">
            <a:tbl>
              <a:tblPr/>
              <a:tblGrid>
                <a:gridCol w="2374200"/>
              </a:tblGrid>
              <a:tr h="1078560">
                <a:tc>
                  <a:txBody>
                    <a:bodyPr/>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VTAT</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sp>
        <p:nvSpPr>
          <p:cNvPr id="93" name="CustomShape 7"/>
          <p:cNvSpPr/>
          <p:nvPr/>
        </p:nvSpPr>
        <p:spPr>
          <a:xfrm>
            <a:off x="5112000" y="4032000"/>
            <a:ext cx="1725840" cy="9338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Integrating </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ea typeface="DejaVu Sans"/>
              </a:rPr>
              <a:t>Into</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ea typeface="DejaVu Sans"/>
              </a:rPr>
              <a:t>VTAT TOOL </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648000" y="1422000"/>
            <a:ext cx="8277840" cy="543384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graphicFrame>
        <p:nvGraphicFramePr>
          <p:cNvPr id="95" name="Table 2"/>
          <p:cNvGraphicFramePr/>
          <p:nvPr/>
        </p:nvGraphicFramePr>
        <p:xfrm>
          <a:off x="3053160" y="1737000"/>
          <a:ext cx="2612880" cy="749160"/>
        </p:xfrm>
        <a:graphic>
          <a:graphicData uri="http://schemas.openxmlformats.org/drawingml/2006/table">
            <a:tbl>
              <a:tblPr/>
              <a:tblGrid>
                <a:gridCol w="2613240"/>
              </a:tblGrid>
              <a:tr h="749520">
                <a:tc>
                  <a:txBody>
                    <a:bodyPr/>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DM.</a:t>
                      </a:r>
                      <a:r>
                        <a:rPr b="0" lang="en-IN" sz="2600" spc="-1" strike="noStrike">
                          <a:solidFill>
                            <a:srgbClr val="000000"/>
                          </a:solidFill>
                          <a:uFill>
                            <a:solidFill>
                              <a:srgbClr val="ffffff"/>
                            </a:solidFill>
                          </a:uFill>
                          <a:latin typeface="Arial"/>
                        </a:rPr>
                        <a:t>so file</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sp>
        <p:nvSpPr>
          <p:cNvPr id="96" name="Line 3"/>
          <p:cNvSpPr/>
          <p:nvPr/>
        </p:nvSpPr>
        <p:spPr>
          <a:xfrm>
            <a:off x="4392000" y="2528280"/>
            <a:ext cx="360" cy="567720"/>
          </a:xfrm>
          <a:prstGeom prst="line">
            <a:avLst/>
          </a:prstGeom>
          <a:ln>
            <a:solidFill>
              <a:srgbClr val="000000"/>
            </a:solidFill>
            <a:tailEnd len="med" type="triangle" w="med"/>
          </a:ln>
        </p:spPr>
        <p:style>
          <a:lnRef idx="0"/>
          <a:fillRef idx="0"/>
          <a:effectRef idx="0"/>
          <a:fontRef idx="minor"/>
        </p:style>
      </p:sp>
      <p:graphicFrame>
        <p:nvGraphicFramePr>
          <p:cNvPr id="97" name="Table 4"/>
          <p:cNvGraphicFramePr/>
          <p:nvPr/>
        </p:nvGraphicFramePr>
        <p:xfrm>
          <a:off x="3134160" y="3153600"/>
          <a:ext cx="2461320" cy="511920"/>
        </p:xfrm>
        <a:graphic>
          <a:graphicData uri="http://schemas.openxmlformats.org/drawingml/2006/table">
            <a:tbl>
              <a:tblPr/>
              <a:tblGrid>
                <a:gridCol w="2461680"/>
              </a:tblGrid>
              <a:tr h="512280">
                <a:tc>
                  <a:txBody>
                    <a:bodyPr/>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Run.py</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sp>
        <p:nvSpPr>
          <p:cNvPr id="98" name="CustomShape 5"/>
          <p:cNvSpPr/>
          <p:nvPr/>
        </p:nvSpPr>
        <p:spPr>
          <a:xfrm>
            <a:off x="4824720" y="2808000"/>
            <a:ext cx="1077840" cy="4298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Ctypes</a:t>
            </a:r>
            <a:endParaRPr b="0" lang="en-IN" sz="1800" spc="-1" strike="noStrike">
              <a:solidFill>
                <a:srgbClr val="000000"/>
              </a:solidFill>
              <a:uFill>
                <a:solidFill>
                  <a:srgbClr val="ffffff"/>
                </a:solidFill>
              </a:uFill>
              <a:latin typeface="Arial"/>
            </a:endParaRPr>
          </a:p>
        </p:txBody>
      </p:sp>
      <p:graphicFrame>
        <p:nvGraphicFramePr>
          <p:cNvPr id="99" name="Table 6"/>
          <p:cNvGraphicFramePr/>
          <p:nvPr/>
        </p:nvGraphicFramePr>
        <p:xfrm>
          <a:off x="894240" y="4519080"/>
          <a:ext cx="2715840" cy="489240"/>
        </p:xfrm>
        <a:graphic>
          <a:graphicData uri="http://schemas.openxmlformats.org/drawingml/2006/table">
            <a:tbl>
              <a:tblPr/>
              <a:tblGrid>
                <a:gridCol w="2716200"/>
              </a:tblGrid>
              <a:tr h="489600">
                <a:tc>
                  <a:txBody>
                    <a:bodyPr/>
                    <a:p>
                      <a:pPr algn="ctr">
                        <a:lnSpc>
                          <a:spcPct val="100000"/>
                        </a:lnSpc>
                      </a:pPr>
                      <a:r>
                        <a:rPr b="0" lang="en-IN" sz="1800" spc="-1" strike="noStrike">
                          <a:solidFill>
                            <a:srgbClr val="000000"/>
                          </a:solidFill>
                          <a:uFill>
                            <a:solidFill>
                              <a:srgbClr val="ffffff"/>
                            </a:solidFill>
                          </a:uFill>
                          <a:latin typeface="Arial"/>
                        </a:rPr>
                        <a:t>Unit Test Scripts</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graphicFrame>
        <p:nvGraphicFramePr>
          <p:cNvPr id="100" name="Table 7"/>
          <p:cNvGraphicFramePr/>
          <p:nvPr/>
        </p:nvGraphicFramePr>
        <p:xfrm>
          <a:off x="2922120" y="5856480"/>
          <a:ext cx="3310560" cy="934200"/>
        </p:xfrm>
        <a:graphic>
          <a:graphicData uri="http://schemas.openxmlformats.org/drawingml/2006/table">
            <a:tbl>
              <a:tblPr/>
              <a:tblGrid>
                <a:gridCol w="3310920"/>
              </a:tblGrid>
              <a:tr h="934560">
                <a:tc>
                  <a:txBody>
                    <a:bodyPr/>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rPr>
                        <a:t>VTAT TOOL</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sp>
        <p:nvSpPr>
          <p:cNvPr id="101" name="CustomShape 8"/>
          <p:cNvSpPr/>
          <p:nvPr/>
        </p:nvSpPr>
        <p:spPr>
          <a:xfrm>
            <a:off x="607320" y="1224000"/>
            <a:ext cx="8318520" cy="503784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ea typeface="DejaVu Sans"/>
              </a:rPr>
              <a:t>Automation Test cases preparation</a:t>
            </a:r>
            <a:endParaRPr b="0" lang="en-IN" sz="1800" spc="-1" strike="noStrike">
              <a:solidFill>
                <a:srgbClr val="000000"/>
              </a:solidFill>
              <a:uFill>
                <a:solidFill>
                  <a:srgbClr val="ffffff"/>
                </a:solidFill>
              </a:uFill>
              <a:latin typeface="Arial"/>
            </a:endParaRPr>
          </a:p>
        </p:txBody>
      </p:sp>
      <p:graphicFrame>
        <p:nvGraphicFramePr>
          <p:cNvPr id="102" name="Table 9"/>
          <p:cNvGraphicFramePr/>
          <p:nvPr/>
        </p:nvGraphicFramePr>
        <p:xfrm>
          <a:off x="6309720" y="4519440"/>
          <a:ext cx="2715840" cy="736200"/>
        </p:xfrm>
        <a:graphic>
          <a:graphicData uri="http://schemas.openxmlformats.org/drawingml/2006/table">
            <a:tbl>
              <a:tblPr/>
              <a:tblGrid>
                <a:gridCol w="2716200"/>
              </a:tblGrid>
              <a:tr h="736560">
                <a:tc>
                  <a:txBody>
                    <a:bodyPr/>
                    <a:p>
                      <a:pPr algn="ctr">
                        <a:lnSpc>
                          <a:spcPct val="100000"/>
                        </a:lnSpc>
                      </a:pPr>
                      <a:r>
                        <a:rPr b="0" lang="en-IN" sz="1800" spc="-1" strike="noStrike">
                          <a:solidFill>
                            <a:srgbClr val="000000"/>
                          </a:solidFill>
                          <a:uFill>
                            <a:solidFill>
                              <a:srgbClr val="ffffff"/>
                            </a:solidFill>
                          </a:uFill>
                          <a:latin typeface="Arial"/>
                        </a:rPr>
                        <a:t>System level Test Scripts</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sp>
        <p:nvSpPr>
          <p:cNvPr id="103" name="Line 10"/>
          <p:cNvSpPr/>
          <p:nvPr/>
        </p:nvSpPr>
        <p:spPr>
          <a:xfrm>
            <a:off x="4536000" y="3744000"/>
            <a:ext cx="360" cy="432000"/>
          </a:xfrm>
          <a:prstGeom prst="line">
            <a:avLst/>
          </a:prstGeom>
          <a:ln>
            <a:solidFill>
              <a:srgbClr val="000000"/>
            </a:solidFill>
            <a:tailEnd len="med" type="triangle" w="med"/>
          </a:ln>
        </p:spPr>
        <p:style>
          <a:lnRef idx="0"/>
          <a:fillRef idx="0"/>
          <a:effectRef idx="0"/>
          <a:fontRef idx="minor"/>
        </p:style>
      </p:sp>
      <p:sp>
        <p:nvSpPr>
          <p:cNvPr id="104" name="Line 11"/>
          <p:cNvSpPr/>
          <p:nvPr/>
        </p:nvSpPr>
        <p:spPr>
          <a:xfrm>
            <a:off x="4608000" y="3888000"/>
            <a:ext cx="2520000" cy="360"/>
          </a:xfrm>
          <a:prstGeom prst="line">
            <a:avLst/>
          </a:prstGeom>
          <a:ln>
            <a:solidFill>
              <a:srgbClr val="000000"/>
            </a:solidFill>
            <a:tailEnd len="med" type="triangle" w="med"/>
          </a:ln>
        </p:spPr>
        <p:style>
          <a:lnRef idx="0"/>
          <a:fillRef idx="0"/>
          <a:effectRef idx="0"/>
          <a:fontRef idx="minor"/>
        </p:style>
      </p:sp>
      <p:sp>
        <p:nvSpPr>
          <p:cNvPr id="105" name="Line 12"/>
          <p:cNvSpPr/>
          <p:nvPr/>
        </p:nvSpPr>
        <p:spPr>
          <a:xfrm>
            <a:off x="7056000" y="3888000"/>
            <a:ext cx="360" cy="631440"/>
          </a:xfrm>
          <a:prstGeom prst="line">
            <a:avLst/>
          </a:prstGeom>
          <a:ln>
            <a:solidFill>
              <a:srgbClr val="000000"/>
            </a:solidFill>
            <a:tailEnd len="med" type="triangle" w="med"/>
          </a:ln>
        </p:spPr>
        <p:style>
          <a:lnRef idx="0"/>
          <a:fillRef idx="0"/>
          <a:effectRef idx="0"/>
          <a:fontRef idx="minor"/>
        </p:style>
      </p:sp>
      <p:sp>
        <p:nvSpPr>
          <p:cNvPr id="106" name="Line 13"/>
          <p:cNvSpPr/>
          <p:nvPr/>
        </p:nvSpPr>
        <p:spPr>
          <a:xfrm flipH="1">
            <a:off x="2448000" y="3888000"/>
            <a:ext cx="2088000" cy="360"/>
          </a:xfrm>
          <a:prstGeom prst="line">
            <a:avLst/>
          </a:prstGeom>
          <a:ln>
            <a:solidFill>
              <a:srgbClr val="000000"/>
            </a:solidFill>
            <a:tailEnd len="med" type="triangle" w="med"/>
          </a:ln>
        </p:spPr>
        <p:style>
          <a:lnRef idx="0"/>
          <a:fillRef idx="0"/>
          <a:effectRef idx="0"/>
          <a:fontRef idx="minor"/>
        </p:style>
      </p:sp>
      <p:sp>
        <p:nvSpPr>
          <p:cNvPr id="107" name="Line 14"/>
          <p:cNvSpPr/>
          <p:nvPr/>
        </p:nvSpPr>
        <p:spPr>
          <a:xfrm>
            <a:off x="2520000" y="4032000"/>
            <a:ext cx="360" cy="487080"/>
          </a:xfrm>
          <a:prstGeom prst="line">
            <a:avLst/>
          </a:prstGeom>
          <a:ln>
            <a:solidFill>
              <a:srgbClr val="000000"/>
            </a:solidFill>
            <a:tailEnd len="med" type="triangle" w="med"/>
          </a:ln>
        </p:spPr>
        <p:style>
          <a:lnRef idx="0"/>
          <a:fillRef idx="0"/>
          <a:effectRef idx="0"/>
          <a:fontRef idx="minor"/>
        </p:style>
      </p:sp>
      <p:sp>
        <p:nvSpPr>
          <p:cNvPr id="108" name="Line 15"/>
          <p:cNvSpPr/>
          <p:nvPr/>
        </p:nvSpPr>
        <p:spPr>
          <a:xfrm>
            <a:off x="2448000" y="5008320"/>
            <a:ext cx="1440000" cy="848160"/>
          </a:xfrm>
          <a:prstGeom prst="line">
            <a:avLst/>
          </a:prstGeom>
          <a:ln>
            <a:solidFill>
              <a:srgbClr val="000000"/>
            </a:solidFill>
            <a:tailEnd len="med" type="triangle" w="med"/>
          </a:ln>
        </p:spPr>
        <p:style>
          <a:lnRef idx="0"/>
          <a:fillRef idx="0"/>
          <a:effectRef idx="0"/>
          <a:fontRef idx="minor"/>
        </p:style>
      </p:sp>
      <p:sp>
        <p:nvSpPr>
          <p:cNvPr id="109" name="Line 16"/>
          <p:cNvSpPr/>
          <p:nvPr/>
        </p:nvSpPr>
        <p:spPr>
          <a:xfrm flipH="1">
            <a:off x="5184000" y="5255640"/>
            <a:ext cx="1872000" cy="600840"/>
          </a:xfrm>
          <a:prstGeom prst="line">
            <a:avLst/>
          </a:prstGeom>
          <a:ln>
            <a:solidFill>
              <a:srgbClr val="000000"/>
            </a:solidFill>
            <a:tailEnd len="med" type="triangle" w="med"/>
          </a:ln>
        </p:spPr>
        <p:style>
          <a:lnRef idx="0"/>
          <a:fillRef idx="0"/>
          <a:effectRef idx="0"/>
          <a:fontRef idx="minor"/>
        </p:style>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822960" y="1710000"/>
            <a:ext cx="7814880" cy="4911840"/>
          </a:xfrm>
          <a:prstGeom prst="rect">
            <a:avLst/>
          </a:prstGeom>
          <a:noFill/>
          <a:ln>
            <a:noFill/>
          </a:ln>
        </p:spPr>
        <p:style>
          <a:lnRef idx="0"/>
          <a:fillRef idx="0"/>
          <a:effectRef idx="0"/>
          <a:fontRef idx="minor"/>
        </p:style>
        <p:txBody>
          <a:bodyPr lIns="90000" rIns="90000" tIns="45000" bIns="45000"/>
          <a:p>
            <a:r>
              <a:rPr b="0" lang="en-IN" sz="1000" spc="-1" strike="noStrike">
                <a:solidFill>
                  <a:srgbClr val="000000"/>
                </a:solidFill>
                <a:uFill>
                  <a:solidFill>
                    <a:srgbClr val="ffffff"/>
                  </a:solidFill>
                </a:uFill>
                <a:latin typeface="Arial"/>
                <a:ea typeface="DejaVu Sans"/>
              </a:rPr>
              <a:t>  </a:t>
            </a:r>
            <a:r>
              <a:rPr b="1" lang="en-IN" sz="2000" spc="-1" strike="noStrike" u="sng">
                <a:solidFill>
                  <a:srgbClr val="000000"/>
                </a:solidFill>
                <a:uFill>
                  <a:solidFill>
                    <a:srgbClr val="ffffff"/>
                  </a:solidFill>
                </a:uFill>
                <a:latin typeface="Arial"/>
                <a:ea typeface="DejaVu Sans"/>
              </a:rPr>
              <a:t>Role</a:t>
            </a:r>
            <a:r>
              <a:rPr b="1" lang="en-IN" sz="10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2000" spc="-1" strike="noStrike" u="sng">
                <a:solidFill>
                  <a:srgbClr val="000000"/>
                </a:solidFill>
                <a:uFill>
                  <a:solidFill>
                    <a:srgbClr val="ffffff"/>
                  </a:solidFill>
                </a:uFill>
                <a:latin typeface="Arial"/>
                <a:ea typeface="DejaVu Sans"/>
              </a:rPr>
              <a:t>Automation Testing: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ea typeface="DejaVu Sans"/>
              </a:rPr>
              <a:t>Written unit test scripts in DM_Testing project for PUT API.</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ea typeface="DejaVu Sans"/>
              </a:rPr>
              <a:t>Wrote System level test scripts.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76000" y="1584000"/>
            <a:ext cx="8061840" cy="503784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ea typeface="DejaVu Sans"/>
              </a:rPr>
              <a:t>Contribution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ea typeface="DejaVu Sans"/>
              </a:rPr>
              <a:t>Written 10 unit test scripts for “Put” module</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ea typeface="DejaVu Sans"/>
              </a:rPr>
              <a:t>Written system level test script for DM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822960" y="1710000"/>
            <a:ext cx="7814880" cy="4911840"/>
          </a:xfrm>
          <a:prstGeom prst="rect">
            <a:avLst/>
          </a:prstGeom>
          <a:noFill/>
          <a:ln>
            <a:noFill/>
          </a:ln>
        </p:spPr>
        <p:style>
          <a:lnRef idx="0"/>
          <a:fillRef idx="0"/>
          <a:effectRef idx="0"/>
          <a:fontRef idx="minor"/>
        </p:style>
        <p:txBody>
          <a:bodyPr lIns="90000" rIns="90000" tIns="45000" bIns="45000"/>
          <a:p>
            <a:r>
              <a:rPr b="0" lang="en-IN" sz="1000" spc="-1" strike="noStrike">
                <a:solidFill>
                  <a:srgbClr val="000000"/>
                </a:solidFill>
                <a:uFill>
                  <a:solidFill>
                    <a:srgbClr val="ffffff"/>
                  </a:solidFill>
                </a:uFill>
                <a:latin typeface="Arial"/>
                <a:ea typeface="DejaVu Sans"/>
              </a:rPr>
              <a:t>  </a:t>
            </a:r>
            <a:r>
              <a:rPr b="1" lang="en-IN" sz="2000" spc="-1" strike="noStrike" u="sng">
                <a:solidFill>
                  <a:srgbClr val="000000"/>
                </a:solidFill>
                <a:uFill>
                  <a:solidFill>
                    <a:srgbClr val="ffffff"/>
                  </a:solidFill>
                </a:uFill>
                <a:latin typeface="Arial"/>
                <a:ea typeface="DejaVu Sans"/>
              </a:rPr>
              <a:t>Role</a:t>
            </a:r>
            <a:r>
              <a:rPr b="1" lang="en-IN" sz="10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2000" spc="-1" strike="noStrike" u="sng">
                <a:solidFill>
                  <a:srgbClr val="000000"/>
                </a:solidFill>
                <a:uFill>
                  <a:solidFill>
                    <a:srgbClr val="ffffff"/>
                  </a:solidFill>
                </a:uFill>
                <a:latin typeface="Arial"/>
                <a:ea typeface="DejaVu Sans"/>
              </a:rPr>
              <a:t>Automation Testing: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ea typeface="DejaVu Sans"/>
              </a:rPr>
              <a:t>Written unit test scripts in DM_Testing project for PUT API.</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ea typeface="DejaVu Sans"/>
              </a:rPr>
              <a:t> </a:t>
            </a:r>
            <a:r>
              <a:rPr b="0" lang="en-IN" sz="2000" spc="-1" strike="noStrike">
                <a:solidFill>
                  <a:srgbClr val="000000"/>
                </a:solidFill>
                <a:uFill>
                  <a:solidFill>
                    <a:srgbClr val="ffffff"/>
                  </a:solidFill>
                </a:uFill>
                <a:latin typeface="Arial"/>
                <a:ea typeface="DejaVu Sans"/>
              </a:rPr>
              <a:t>Wrote System level test scripts.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2017-07-25T16:12:42Z</dcterms:modified>
  <cp:revision>8</cp:revision>
  <dc:subject/>
  <dc:title/>
</cp:coreProperties>
</file>