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825" r:id="rId2"/>
  </p:sldMasterIdLst>
  <p:notesMasterIdLst>
    <p:notesMasterId r:id="rId13"/>
  </p:notesMasterIdLst>
  <p:handoutMasterIdLst>
    <p:handoutMasterId r:id="rId14"/>
  </p:handoutMasterIdLst>
  <p:sldIdLst>
    <p:sldId id="293" r:id="rId3"/>
    <p:sldId id="320" r:id="rId4"/>
    <p:sldId id="356" r:id="rId5"/>
    <p:sldId id="357" r:id="rId6"/>
    <p:sldId id="358" r:id="rId7"/>
    <p:sldId id="359" r:id="rId8"/>
    <p:sldId id="360" r:id="rId9"/>
    <p:sldId id="361" r:id="rId10"/>
    <p:sldId id="362" r:id="rId11"/>
    <p:sldId id="278"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10"/>
    <p:restoredTop sz="85464" autoAdjust="0"/>
  </p:normalViewPr>
  <p:slideViewPr>
    <p:cSldViewPr>
      <p:cViewPr varScale="1">
        <p:scale>
          <a:sx n="67" d="100"/>
          <a:sy n="67" d="100"/>
        </p:scale>
        <p:origin x="6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825538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662911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Computer</a:t>
            </a:r>
            <a:r>
              <a:rPr lang="en-US" sz="1200" b="0" i="0" kern="1200" dirty="0">
                <a:solidFill>
                  <a:schemeClr val="tx1"/>
                </a:solidFill>
                <a:latin typeface="+mn-lt"/>
                <a:ea typeface="+mn-ea"/>
                <a:cs typeface="+mn-cs"/>
              </a:rPr>
              <a:t> graphics is an art of drawing pictures, lines, charts, etc using </a:t>
            </a:r>
            <a:r>
              <a:rPr lang="en-US" sz="1200" b="0" i="0" u="none" strike="noStrike" kern="1200" dirty="0">
                <a:solidFill>
                  <a:schemeClr val="tx1"/>
                </a:solidFill>
                <a:latin typeface="+mn-lt"/>
                <a:ea typeface="+mn-ea"/>
                <a:cs typeface="+mn-cs"/>
              </a:rPr>
              <a:t>computers</a:t>
            </a:r>
            <a:r>
              <a:rPr lang="en-US" sz="1200" b="0" i="0" u="none" strike="noStrike"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with the help of programming. </a:t>
            </a:r>
            <a:r>
              <a:rPr lang="en-US" sz="1200" b="0" i="0" u="none" strike="noStrike" kern="1200" dirty="0">
                <a:solidFill>
                  <a:schemeClr val="tx1"/>
                </a:solidFill>
                <a:latin typeface="+mn-lt"/>
                <a:ea typeface="+mn-ea"/>
                <a:cs typeface="+mn-cs"/>
              </a:rPr>
              <a:t>Computer</a:t>
            </a:r>
            <a:r>
              <a:rPr lang="en-US" sz="1200" b="0" i="0" kern="1200" dirty="0">
                <a:solidFill>
                  <a:schemeClr val="tx1"/>
                </a:solidFill>
                <a:latin typeface="+mn-lt"/>
                <a:ea typeface="+mn-ea"/>
                <a:cs typeface="+mn-cs"/>
              </a:rPr>
              <a:t> graphics is made up of number of pixels. Pixel is the smallest graphical picture or unit represented on the </a:t>
            </a:r>
            <a:r>
              <a:rPr lang="en-US" sz="1200" b="0" i="0" u="none" strike="noStrike" kern="1200" dirty="0">
                <a:solidFill>
                  <a:schemeClr val="tx1"/>
                </a:solidFill>
                <a:latin typeface="+mn-lt"/>
                <a:ea typeface="+mn-ea"/>
                <a:cs typeface="+mn-cs"/>
              </a:rPr>
              <a:t>computer</a:t>
            </a:r>
            <a:r>
              <a:rPr lang="en-US" sz="1200" b="0" i="0" kern="1200" dirty="0">
                <a:solidFill>
                  <a:schemeClr val="tx1"/>
                </a:solidFill>
                <a:latin typeface="+mn-lt"/>
                <a:ea typeface="+mn-ea"/>
                <a:cs typeface="+mn-cs"/>
              </a:rPr>
              <a:t> screen. Basically there are two types of computer graphics namely.</a:t>
            </a:r>
          </a:p>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endParaRPr lang="en-IN"/>
          </a:p>
        </p:txBody>
      </p:sp>
      <p:sp>
        <p:nvSpPr>
          <p:cNvPr id="3" name="Footer Placeholder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B14F2B7-FAD1-41E0-A53D-9335E91DF87E}" type="slidenum">
              <a:rPr lang="en-US"/>
              <a:pPr>
                <a:defRPr/>
              </a:pPr>
              <a:t>‹#›</a:t>
            </a:fld>
            <a:endParaRPr lang="en-US"/>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967BE8-2FE6-413C-9551-D2CBE9FCC27C}"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967BE8-2FE6-413C-9551-D2CBE9FCC27C}"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6930-7741-44D2-BACF-097A9ECF53F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67BE8-2FE6-413C-9551-D2CBE9FCC27C}"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967BE8-2FE6-413C-9551-D2CBE9FCC27C}"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967BE8-2FE6-413C-9551-D2CBE9FCC27C}"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967BE8-2FE6-413C-9551-D2CBE9FCC27C}"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96D2446-9713-4124-AF3B-6795FB8E950E}"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12F239-D254-4CD4-9451-2FFFB35C614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490F810-B25B-4D7F-9BCF-032AE62E6AB2}"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B189F1-D48D-4A35-BB43-5B97E9185D22}"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6B808-5C34-4EF9-B6E7-1E7D96A50F6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3"/>
          </p:cNvPr>
          <p:cNvPicPr>
            <a:picLocks noChangeAspect="1" noChangeArrowheads="1"/>
          </p:cNvPicPr>
          <p:nvPr/>
        </p:nvPicPr>
        <p:blipFill>
          <a:blip r:embed="rId14"/>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0" r:id="rId11"/>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7BE8-2FE6-413C-9551-D2CBE9FCC27C}"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nptel.ac.in/courses/106/106/1061060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900" dirty="0">
              <a:solidFill>
                <a:prstClr val="black">
                  <a:tint val="75000"/>
                </a:prstClr>
              </a:solidFill>
              <a:latin typeface="Calibri"/>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buClrTx/>
              <a:defRPr/>
            </a:pPr>
            <a:endParaRPr lang="en-ID" sz="1350">
              <a:solidFill>
                <a:srgbClr val="FFFFFF"/>
              </a:solidFill>
              <a:latin typeface="Calibri" panose="020F0502020204030204"/>
              <a:ea typeface="+mn-ea"/>
              <a:cs typeface="+mn-cs"/>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buClrTx/>
              <a:defRPr/>
            </a:pPr>
            <a:endParaRPr lang="en-ID" sz="1350">
              <a:solidFill>
                <a:srgbClr val="FFFFFF"/>
              </a:solidFill>
              <a:latin typeface="Calibri" panose="020F0502020204030204"/>
              <a:ea typeface="+mn-ea"/>
              <a:cs typeface="+mn-cs"/>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88103"/>
            <a:ext cx="2894815" cy="1153691"/>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85800">
              <a:buClrTx/>
            </a:pPr>
            <a:r>
              <a:rPr lang="en-US" sz="1500" b="1" kern="1200"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kern="1200" dirty="0">
                <a:solidFill>
                  <a:srgbClr val="C00000"/>
                </a:solidFill>
                <a:latin typeface="Casper" panose="02000506000000020004" pitchFamily="2" charset="0"/>
                <a:ea typeface="Karla" pitchFamily="2" charset="0"/>
                <a:cs typeface="Karla" pitchFamily="2" charset="0"/>
              </a:rPr>
              <a:t>LEARN</a:t>
            </a:r>
            <a:r>
              <a:rPr lang="en-US" sz="1500" b="1" kern="1200"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kern="1200" dirty="0">
              <a:solidFill>
                <a:prstClr val="black"/>
              </a:solidFill>
              <a:latin typeface="Casper" panose="02000506000000020004" pitchFamily="2" charset="0"/>
              <a:ea typeface="+mn-ea"/>
              <a:cs typeface="+mn-cs"/>
            </a:endParaRPr>
          </a:p>
          <a:p>
            <a:pPr defTabSz="685800">
              <a:buClrTx/>
            </a:pPr>
            <a:endParaRPr lang="en-US" sz="1200" b="1" kern="1200" dirty="0">
              <a:solidFill>
                <a:prstClr val="black"/>
              </a:solidFill>
              <a:latin typeface="Casper" panose="02000506000000020004" pitchFamily="2" charset="0"/>
              <a:ea typeface="+mn-ea"/>
              <a:cs typeface="+mn-cs"/>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53" name="TextBox 52"/>
          <p:cNvSpPr txBox="1">
            <a:spLocks noChangeArrowheads="1"/>
          </p:cNvSpPr>
          <p:nvPr/>
        </p:nvSpPr>
        <p:spPr bwMode="auto">
          <a:xfrm>
            <a:off x="185978" y="5360378"/>
            <a:ext cx="4214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85800">
              <a:buClrTx/>
            </a:pPr>
            <a:r>
              <a:rPr lang="en-US" sz="1800" kern="1200" dirty="0">
                <a:solidFill>
                  <a:prstClr val="black"/>
                </a:solidFill>
                <a:latin typeface="Raleway ExtraBold" pitchFamily="34" charset="-52"/>
                <a:ea typeface="+mn-ea"/>
                <a:cs typeface="+mn-cs"/>
              </a:rPr>
              <a:t>Scan conversion a line</a:t>
            </a:r>
          </a:p>
        </p:txBody>
      </p:sp>
      <p:sp>
        <p:nvSpPr>
          <p:cNvPr id="2" name="TextBox 1"/>
          <p:cNvSpPr txBox="1"/>
          <p:nvPr/>
        </p:nvSpPr>
        <p:spPr>
          <a:xfrm>
            <a:off x="2903893" y="5579669"/>
            <a:ext cx="1373089" cy="300082"/>
          </a:xfrm>
          <a:prstGeom prst="rect">
            <a:avLst/>
          </a:prstGeom>
          <a:noFill/>
        </p:spPr>
        <p:txBody>
          <a:bodyPr wrap="square" rtlCol="0">
            <a:spAutoFit/>
          </a:bodyPr>
          <a:lstStyle/>
          <a:p>
            <a:pPr defTabSz="685800">
              <a:buClrTx/>
            </a:pPr>
            <a:r>
              <a:rPr lang="en-US" sz="1350" kern="1200" dirty="0">
                <a:solidFill>
                  <a:prstClr val="black"/>
                </a:solidFill>
                <a:latin typeface="Calibri"/>
                <a:ea typeface="+mn-ea"/>
                <a:cs typeface="+mn-cs"/>
              </a:rPr>
              <a:t> </a:t>
            </a:r>
          </a:p>
        </p:txBody>
      </p:sp>
      <p:sp>
        <p:nvSpPr>
          <p:cNvPr id="26" name="TextBox 25"/>
          <p:cNvSpPr txBox="1">
            <a:spLocks noChangeArrowheads="1"/>
          </p:cNvSpPr>
          <p:nvPr/>
        </p:nvSpPr>
        <p:spPr bwMode="auto">
          <a:xfrm>
            <a:off x="1301483" y="1437944"/>
            <a:ext cx="6797489" cy="51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buClrTx/>
            </a:pPr>
            <a:r>
              <a:rPr lang="en-US" sz="2400" b="1" kern="1200" dirty="0">
                <a:solidFill>
                  <a:prstClr val="black"/>
                </a:solidFill>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buClrTx/>
            </a:pPr>
            <a:r>
              <a:rPr lang="en-US" sz="2400" b="1" kern="1200" dirty="0">
                <a:solidFill>
                  <a:prstClr val="black"/>
                </a:solidFill>
                <a:latin typeface="Arial Black" panose="020B0A04020102020204" pitchFamily="34" charset="0"/>
                <a:ea typeface="Karla" pitchFamily="2" charset="0"/>
                <a:cs typeface="Karla" pitchFamily="2" charset="0"/>
              </a:rPr>
              <a:t>DEPARTMENT OF COMPUTER SCIENCE &amp; ENGINEERING</a:t>
            </a:r>
          </a:p>
          <a:p>
            <a:pPr algn="ctr" defTabSz="466725">
              <a:lnSpc>
                <a:spcPct val="90000"/>
              </a:lnSpc>
              <a:spcBef>
                <a:spcPct val="0"/>
              </a:spcBef>
              <a:spcAft>
                <a:spcPct val="35000"/>
              </a:spcAft>
              <a:buClrTx/>
            </a:pPr>
            <a:r>
              <a:rPr lang="en-US" sz="2100" kern="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466725">
              <a:lnSpc>
                <a:spcPct val="90000"/>
              </a:lnSpc>
              <a:spcBef>
                <a:spcPct val="0"/>
              </a:spcBef>
              <a:spcAft>
                <a:spcPct val="350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Subject Name: Computer Graphics with lab</a:t>
            </a:r>
          </a:p>
          <a:p>
            <a:pPr algn="ctr" defTabSz="466725">
              <a:lnSpc>
                <a:spcPct val="90000"/>
              </a:lnSpc>
              <a:spcBef>
                <a:spcPct val="0"/>
              </a:spcBef>
              <a:spcAft>
                <a:spcPct val="350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Subject Code: </a:t>
            </a:r>
            <a:r>
              <a:rPr lang="en-US" sz="1800" kern="0" dirty="0">
                <a:effectLst/>
                <a:latin typeface="Times New Roman" panose="02020603050405020304" pitchFamily="18" charset="0"/>
                <a:ea typeface="Calibri" panose="020F0502020204030204" pitchFamily="34" charset="0"/>
              </a:rPr>
              <a:t>22CSH-352/22ITH-352</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buClrTx/>
            </a:pPr>
            <a:r>
              <a:rPr lang="en-US" sz="1800" kern="1200" dirty="0">
                <a:solidFill>
                  <a:prstClr val="black"/>
                </a:solidFill>
                <a:latin typeface="Times New Roman" pitchFamily="18" charset="0"/>
                <a:ea typeface="Calibri" panose="020F0502020204030204" pitchFamily="34" charset="0"/>
                <a:cs typeface="Times New Roman" pitchFamily="18" charset="0"/>
              </a:rPr>
              <a:t>Prepared by:</a:t>
            </a:r>
          </a:p>
          <a:p>
            <a:pPr algn="ctr" defTabSz="466725">
              <a:lnSpc>
                <a:spcPct val="90000"/>
              </a:lnSpc>
              <a:spcBef>
                <a:spcPct val="0"/>
              </a:spcBef>
              <a:spcAft>
                <a:spcPct val="35000"/>
              </a:spcAft>
              <a:buClrTx/>
            </a:pPr>
            <a:r>
              <a:rPr lang="en-US" sz="1800" kern="1200" dirty="0">
                <a:solidFill>
                  <a:prstClr val="black"/>
                </a:solidFill>
                <a:latin typeface="Times New Roman" pitchFamily="18" charset="0"/>
                <a:ea typeface="Calibri" panose="020F0502020204030204" pitchFamily="34" charset="0"/>
                <a:cs typeface="Times New Roman" pitchFamily="18" charset="0"/>
              </a:rPr>
              <a:t>Er. Puneet Kaur(E6913)</a:t>
            </a:r>
            <a:endParaRPr lang="en-US" sz="1050" kern="1200" dirty="0">
              <a:solidFill>
                <a:prstClr val="black"/>
              </a:solidFill>
              <a:latin typeface="Raleway ExtraBold" pitchFamily="34" charset="-52"/>
              <a:ea typeface="+mn-ea"/>
              <a:cs typeface="+mn-cs"/>
            </a:endParaRPr>
          </a:p>
          <a:p>
            <a:pPr algn="ctr" defTabSz="466725">
              <a:lnSpc>
                <a:spcPct val="90000"/>
              </a:lnSpc>
              <a:spcBef>
                <a:spcPct val="0"/>
              </a:spcBef>
              <a:spcAft>
                <a:spcPct val="35000"/>
              </a:spcAft>
              <a:buClrTx/>
            </a:pPr>
            <a:endParaRPr lang="en-US" sz="1800" kern="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buClrTx/>
            </a:pPr>
            <a:endPar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endParaRPr>
          </a:p>
          <a:p>
            <a:pPr algn="ctr" defTabSz="466725">
              <a:lnSpc>
                <a:spcPct val="90000"/>
              </a:lnSpc>
              <a:spcBef>
                <a:spcPct val="0"/>
              </a:spcBef>
              <a:spcAft>
                <a:spcPct val="35000"/>
              </a:spcAft>
              <a:buClrTx/>
            </a:pPr>
            <a:endPar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endParaRPr>
          </a:p>
          <a:p>
            <a:pPr algn="ctr" defTabSz="466725">
              <a:lnSpc>
                <a:spcPct val="90000"/>
              </a:lnSpc>
              <a:spcBef>
                <a:spcPct val="0"/>
              </a:spcBef>
              <a:spcAft>
                <a:spcPct val="35000"/>
              </a:spcAft>
              <a:buClrTx/>
            </a:pPr>
            <a:r>
              <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rPr>
              <a:t> </a:t>
            </a:r>
          </a:p>
          <a:p>
            <a:pPr defTabSz="685800">
              <a:buClrTx/>
            </a:pPr>
            <a:endParaRPr lang="en-US" sz="1200" kern="1200" dirty="0">
              <a:solidFill>
                <a:prstClr val="black"/>
              </a:solidFill>
              <a:latin typeface="Raleway ExtraBold" pitchFamily="34" charset="-52"/>
              <a:ea typeface="+mn-ea"/>
              <a:cs typeface="+mn-cs"/>
            </a:endParaRPr>
          </a:p>
        </p:txBody>
      </p:sp>
      <p:sp>
        <p:nvSpPr>
          <p:cNvPr id="18" name="Slide Number Placeholder 17"/>
          <p:cNvSpPr>
            <a:spLocks noGrp="1"/>
          </p:cNvSpPr>
          <p:nvPr>
            <p:ph type="sldNum" sz="quarter" idx="12"/>
          </p:nvPr>
        </p:nvSpPr>
        <p:spPr/>
        <p:txBody>
          <a:bodyPr/>
          <a:lstStyle/>
          <a:p>
            <a:pPr defTabSz="685800">
              <a:buClrTx/>
            </a:pPr>
            <a:fld id="{BDCDBBEF-AA6C-4BA6-85B2-A17D7F280E38}" type="slidenum">
              <a:rPr lang="en-US" kern="1200">
                <a:solidFill>
                  <a:prstClr val="black">
                    <a:tint val="75000"/>
                  </a:prstClr>
                </a:solidFill>
                <a:latin typeface="Calibri"/>
                <a:ea typeface="+mn-ea"/>
                <a:cs typeface="+mn-cs"/>
              </a:rPr>
              <a:pPr defTabSz="685800">
                <a:buClrTx/>
              </a:pPr>
              <a:t>1</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343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7924800" cy="609600"/>
          </a:xfrm>
        </p:spPr>
        <p:txBody>
          <a:bodyPr/>
          <a:lstStyle/>
          <a:p>
            <a:pPr eaLnBrk="1" hangingPunct="1">
              <a:defRPr/>
            </a:pPr>
            <a:r>
              <a:rPr lang="en-US" sz="2800" dirty="0"/>
              <a:t>REFERENCES</a:t>
            </a:r>
          </a:p>
        </p:txBody>
      </p:sp>
      <p:sp>
        <p:nvSpPr>
          <p:cNvPr id="3174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lvl="0" indent="-457200" eaLnBrk="1" hangingPunct="1">
              <a:buFont typeface="Arial" charset="0"/>
              <a:buAutoNum type="arabicPeriod"/>
            </a:pPr>
            <a:endParaRPr lang="en-US" dirty="0"/>
          </a:p>
          <a:p>
            <a:pPr marL="457200" lvl="0" indent="-457200" eaLnBrk="1" hangingPunct="1">
              <a:buFont typeface="Arial" charset="0"/>
              <a:buAutoNum type="arabicPeriod"/>
            </a:pPr>
            <a:endParaRPr lang="en-US" dirty="0"/>
          </a:p>
          <a:p>
            <a:pPr marL="457200" lvl="0" indent="-457200" eaLnBrk="1" hangingPunct="1">
              <a:buFont typeface="Arial" charset="0"/>
              <a:buAutoNum type="arabicPeriod"/>
            </a:pPr>
            <a:r>
              <a:rPr lang="en-US" dirty="0"/>
              <a:t>Hearn, D., Baker M. P. ,”</a:t>
            </a:r>
            <a:r>
              <a:rPr lang="en-US" i="1" dirty="0"/>
              <a:t>Computer Graphics</a:t>
            </a:r>
            <a:r>
              <a:rPr lang="en-US" dirty="0"/>
              <a:t>”, Pearson education.</a:t>
            </a:r>
          </a:p>
          <a:p>
            <a:pPr marL="457200" lvl="0" indent="-457200" eaLnBrk="1" hangingPunct="1">
              <a:buFont typeface="Arial" charset="0"/>
              <a:buAutoNum type="arabicPeriod"/>
            </a:pPr>
            <a:r>
              <a:rPr lang="en-US" dirty="0"/>
              <a:t>Newman, William M., </a:t>
            </a:r>
            <a:r>
              <a:rPr lang="en-US" dirty="0" err="1"/>
              <a:t>Sproull</a:t>
            </a:r>
            <a:r>
              <a:rPr lang="en-US" dirty="0"/>
              <a:t>, Robert F., “</a:t>
            </a:r>
            <a:r>
              <a:rPr lang="en-US" i="1" dirty="0"/>
              <a:t>Principles of Interactive Computer Graphics</a:t>
            </a:r>
            <a:r>
              <a:rPr lang="en-US" dirty="0"/>
              <a:t>”, Tata McGraw Hill Company, 2</a:t>
            </a:r>
            <a:r>
              <a:rPr lang="en-US" baseline="30000" dirty="0"/>
              <a:t>nd</a:t>
            </a:r>
            <a:r>
              <a:rPr lang="en-US" dirty="0"/>
              <a:t> Edition.</a:t>
            </a:r>
          </a:p>
          <a:p>
            <a:pPr marL="457200" lvl="0" indent="-457200" eaLnBrk="1" hangingPunct="1">
              <a:buFont typeface="Arial" charset="0"/>
              <a:buAutoNum type="arabicPeriod"/>
            </a:pPr>
            <a:r>
              <a:rPr lang="en-US" dirty="0" err="1">
                <a:hlinkClick r:id="rId2"/>
              </a:rPr>
              <a:t>Nptel</a:t>
            </a:r>
            <a:r>
              <a:rPr lang="en-US" dirty="0">
                <a:hlinkClick r:id="rId2"/>
              </a:rPr>
              <a:t> Link https://nptel.ac.in/courses/106/106/106106090/</a:t>
            </a:r>
            <a:endParaRPr lang="en-US" dirty="0"/>
          </a:p>
          <a:p>
            <a:pPr marL="457200" indent="-457200" eaLnBrk="1" hangingPunct="1">
              <a:buFont typeface="Arial" charset="0"/>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066800"/>
            <a:ext cx="8229600" cy="1371600"/>
          </a:xfrm>
        </p:spPr>
        <p:txBody>
          <a:bodyPr/>
          <a:lstStyle/>
          <a:p>
            <a:pPr eaLnBrk="1" hangingPunct="1"/>
            <a:r>
              <a:rPr lang="en-US" dirty="0"/>
              <a:t>Content</a:t>
            </a:r>
          </a:p>
        </p:txBody>
      </p:sp>
      <p:sp>
        <p:nvSpPr>
          <p:cNvPr id="4099" name="Text Box 3"/>
          <p:cNvSpPr txBox="1">
            <a:spLocks noChangeArrowheads="1"/>
          </p:cNvSpPr>
          <p:nvPr/>
        </p:nvSpPr>
        <p:spPr bwMode="auto">
          <a:xfrm>
            <a:off x="914400" y="2667000"/>
            <a:ext cx="7315200" cy="1366528"/>
          </a:xfrm>
          <a:prstGeom prst="rect">
            <a:avLst/>
          </a:prstGeom>
          <a:noFill/>
          <a:ln w="12700">
            <a:noFill/>
            <a:miter lim="800000"/>
            <a:headEnd type="none" w="sm" len="sm"/>
            <a:tailEnd type="none" w="sm" len="sm"/>
          </a:ln>
        </p:spPr>
        <p:txBody>
          <a:bodyPr>
            <a:spAutoFit/>
          </a:bodyPr>
          <a:lstStyle/>
          <a:p>
            <a:pPr marL="228600" marR="0">
              <a:lnSpc>
                <a:spcPct val="115000"/>
              </a:lnSpc>
              <a:spcBef>
                <a:spcPts val="0"/>
              </a:spcBef>
              <a:spcAft>
                <a:spcPts val="0"/>
              </a:spcAft>
            </a:pPr>
            <a:r>
              <a:rPr lang="en-US" dirty="0">
                <a:solidFill>
                  <a:srgbClr val="000000"/>
                </a:solidFill>
                <a:latin typeface="Times New Roman"/>
                <a:ea typeface="Times New Roman"/>
                <a:cs typeface="Times New Roman"/>
              </a:rPr>
              <a:t>Scan Conversion Definition </a:t>
            </a:r>
            <a:endParaRPr lang="en-US" sz="1800" dirty="0">
              <a:latin typeface="Calibri"/>
              <a:ea typeface="Times New Roman"/>
              <a:cs typeface="Times New Roman"/>
            </a:endParaRPr>
          </a:p>
          <a:p>
            <a:pPr marL="238125" marR="0">
              <a:lnSpc>
                <a:spcPct val="115000"/>
              </a:lnSpc>
              <a:spcBef>
                <a:spcPts val="0"/>
              </a:spcBef>
              <a:spcAft>
                <a:spcPts val="0"/>
              </a:spcAft>
            </a:pPr>
            <a:r>
              <a:rPr lang="en-US" dirty="0">
                <a:solidFill>
                  <a:srgbClr val="000000"/>
                </a:solidFill>
                <a:latin typeface="Times New Roman"/>
                <a:ea typeface="Times New Roman"/>
                <a:cs typeface="Times New Roman"/>
              </a:rPr>
              <a:t>Scan Converting a Point Scan </a:t>
            </a:r>
            <a:endParaRPr lang="en-US" sz="1800" dirty="0">
              <a:solidFill>
                <a:srgbClr val="000000"/>
              </a:solidFill>
              <a:latin typeface="Calibri"/>
              <a:ea typeface="Times New Roman"/>
              <a:cs typeface="Times New Roman"/>
            </a:endParaRPr>
          </a:p>
          <a:p>
            <a:pPr marL="238125" marR="0">
              <a:lnSpc>
                <a:spcPct val="115000"/>
              </a:lnSpc>
              <a:spcBef>
                <a:spcPts val="0"/>
              </a:spcBef>
              <a:spcAft>
                <a:spcPts val="0"/>
              </a:spcAft>
            </a:pPr>
            <a:r>
              <a:rPr lang="en-US" dirty="0">
                <a:solidFill>
                  <a:srgbClr val="000000"/>
                </a:solidFill>
                <a:latin typeface="Times New Roman"/>
                <a:ea typeface="Times New Roman"/>
                <a:cs typeface="Times New Roman"/>
              </a:rPr>
              <a:t>Converting a Straight Line</a:t>
            </a:r>
            <a:endParaRPr lang="en-US" sz="1800" dirty="0">
              <a:latin typeface="Calibri"/>
              <a:ea typeface="Calibri"/>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US" dirty="0"/>
              <a:t>Scan Conversion Definition</a:t>
            </a:r>
          </a:p>
        </p:txBody>
      </p:sp>
      <p:sp>
        <p:nvSpPr>
          <p:cNvPr id="3" name="Content Placeholder 2"/>
          <p:cNvSpPr>
            <a:spLocks noGrp="1"/>
          </p:cNvSpPr>
          <p:nvPr>
            <p:ph idx="1"/>
          </p:nvPr>
        </p:nvSpPr>
        <p:spPr>
          <a:xfrm>
            <a:off x="685800" y="1752600"/>
            <a:ext cx="8229600" cy="4495800"/>
          </a:xfrm>
        </p:spPr>
        <p:txBody>
          <a:bodyPr>
            <a:normAutofit/>
          </a:bodyPr>
          <a:lstStyle/>
          <a:p>
            <a:pPr algn="just"/>
            <a:r>
              <a:rPr lang="en-US" sz="2000" dirty="0">
                <a:latin typeface="Times New Roman" panose="02020603050405020304" pitchFamily="18" charset="0"/>
                <a:cs typeface="Times New Roman" panose="02020603050405020304" pitchFamily="18" charset="0"/>
              </a:rPr>
              <a:t>It is a process of representing graphics objects a collection of pixels. The graphics objects are continuous. The pixels used are discrete. Each pixel can have either on or off state.</a:t>
            </a:r>
          </a:p>
          <a:p>
            <a:pPr algn="just"/>
            <a:r>
              <a:rPr lang="en-US" sz="2000" dirty="0">
                <a:latin typeface="Times New Roman" panose="02020603050405020304" pitchFamily="18" charset="0"/>
                <a:cs typeface="Times New Roman" panose="02020603050405020304" pitchFamily="18" charset="0"/>
              </a:rPr>
              <a:t>The circuitry of the video display device of the computer is capable of converting binary values (0, 1) into a pixel on and pixel off information. 0 is represented by pixel off. 1 is represented using pixel on. Using this ability graphics computer represent picture having discrete dots.</a:t>
            </a:r>
          </a:p>
          <a:p>
            <a:pPr algn="just"/>
            <a:r>
              <a:rPr lang="en-US" sz="2000" dirty="0">
                <a:latin typeface="Times New Roman" panose="02020603050405020304" pitchFamily="18" charset="0"/>
                <a:cs typeface="Times New Roman" panose="02020603050405020304" pitchFamily="18" charset="0"/>
              </a:rPr>
              <a:t>Any model of graphics can be reproduced with a dense matrix of dots or points. Most human beings think graphics objects as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developing algorithms for scan conversion</a:t>
            </a:r>
          </a:p>
        </p:txBody>
      </p:sp>
      <p:sp>
        <p:nvSpPr>
          <p:cNvPr id="3" name="Content Placeholder 2"/>
          <p:cNvSpPr>
            <a:spLocks noGrp="1"/>
          </p:cNvSpPr>
          <p:nvPr>
            <p:ph idx="1"/>
          </p:nvPr>
        </p:nvSpPr>
        <p:spPr/>
        <p:txBody>
          <a:bodyPr/>
          <a:lstStyle/>
          <a:p>
            <a:pPr lvl="0" algn="just"/>
            <a:r>
              <a:rPr lang="en-US" sz="2000" dirty="0">
                <a:latin typeface="Times New Roman" panose="02020603050405020304" pitchFamily="18" charset="0"/>
                <a:cs typeface="Times New Roman" panose="02020603050405020304" pitchFamily="18" charset="0"/>
              </a:rPr>
              <a:t>Algorithms can generate graphics objects at a faster rate.</a:t>
            </a:r>
          </a:p>
          <a:p>
            <a:pPr lvl="0" algn="just"/>
            <a:r>
              <a:rPr lang="en-US" sz="2000" dirty="0">
                <a:latin typeface="Times New Roman" panose="02020603050405020304" pitchFamily="18" charset="0"/>
                <a:cs typeface="Times New Roman" panose="02020603050405020304" pitchFamily="18" charset="0"/>
              </a:rPr>
              <a:t>Using algorithms memory can be used efficiently.</a:t>
            </a:r>
          </a:p>
          <a:p>
            <a:pPr lvl="0" algn="just"/>
            <a:r>
              <a:rPr lang="en-US" sz="2000" dirty="0">
                <a:latin typeface="Times New Roman" panose="02020603050405020304" pitchFamily="18" charset="0"/>
                <a:cs typeface="Times New Roman" panose="02020603050405020304" pitchFamily="18" charset="0"/>
              </a:rPr>
              <a:t>Algorithms can develop a higher level of graphical objects.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objects which can be scan converted</a:t>
            </a:r>
            <a:br>
              <a:rPr lang="en-US" dirty="0"/>
            </a:br>
            <a:endParaRPr lang="en-US" dirty="0"/>
          </a:p>
        </p:txBody>
      </p:sp>
      <p:sp>
        <p:nvSpPr>
          <p:cNvPr id="3" name="Content Placeholder 2"/>
          <p:cNvSpPr>
            <a:spLocks noGrp="1"/>
          </p:cNvSpPr>
          <p:nvPr>
            <p:ph idx="1"/>
          </p:nvPr>
        </p:nvSpPr>
        <p:spPr/>
        <p:txBody>
          <a:bodyPr/>
          <a:lstStyle/>
          <a:p>
            <a:pPr lvl="0"/>
            <a:r>
              <a:rPr lang="en-US" dirty="0"/>
              <a:t>Point</a:t>
            </a:r>
          </a:p>
          <a:p>
            <a:pPr lvl="0"/>
            <a:r>
              <a:rPr lang="en-US" dirty="0"/>
              <a:t>Line</a:t>
            </a:r>
          </a:p>
          <a:p>
            <a:pPr lvl="0"/>
            <a:r>
              <a:rPr lang="en-US" dirty="0"/>
              <a:t>Sector</a:t>
            </a:r>
          </a:p>
          <a:p>
            <a:pPr lvl="0"/>
            <a:r>
              <a:rPr lang="en-US" dirty="0"/>
              <a:t>Arc</a:t>
            </a:r>
          </a:p>
          <a:p>
            <a:pPr lvl="0"/>
            <a:r>
              <a:rPr lang="en-US" dirty="0"/>
              <a:t>Ellipse</a:t>
            </a:r>
          </a:p>
          <a:p>
            <a:pPr lvl="0"/>
            <a:r>
              <a:rPr lang="en-US" dirty="0"/>
              <a:t>Rectangle</a:t>
            </a:r>
          </a:p>
          <a:p>
            <a:pPr lvl="0"/>
            <a:r>
              <a:rPr lang="en-US" dirty="0"/>
              <a:t>Polygon</a:t>
            </a:r>
          </a:p>
          <a:p>
            <a:pPr lvl="0"/>
            <a:r>
              <a:rPr lang="en-US" dirty="0"/>
              <a:t>Characters</a:t>
            </a:r>
          </a:p>
          <a:p>
            <a:r>
              <a:rPr lang="en-US" dirty="0"/>
              <a:t>Filled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or </a:t>
            </a:r>
            <a:r>
              <a:rPr lang="en-US" dirty="0" err="1"/>
              <a:t>Pel</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The term pixel is a short form of the picture element. It is also called a point or dot. It is the smallest picture unit accepted by display devices. A picture is constructed from hundreds of such pixels. Pixels are generated using commands. Lines, circle, arcs, characters; curves are drawn with closely spaced pixels. To display the digit or letter matrix of pixels is used.</a:t>
            </a:r>
          </a:p>
          <a:p>
            <a:pPr algn="just"/>
            <a:r>
              <a:rPr lang="en-US" sz="2200" dirty="0">
                <a:latin typeface="Times New Roman" panose="02020603050405020304" pitchFamily="18" charset="0"/>
                <a:cs typeface="Times New Roman" panose="02020603050405020304" pitchFamily="18" charset="0"/>
              </a:rPr>
              <a:t>The closer the dots or pixels are, the better will be the quality of picture. Closer the dots are, crisper will be the picture. Picture will not appear jagged and unclear if pixels are closely spaced. So the quality of the picture is directly proportional to the density of pixels on the screen.</a:t>
            </a:r>
          </a:p>
          <a:p>
            <a:pPr algn="just"/>
            <a:r>
              <a:rPr lang="en-US" sz="2200" dirty="0">
                <a:latin typeface="Times New Roman" panose="02020603050405020304" pitchFamily="18" charset="0"/>
                <a:cs typeface="Times New Roman" panose="02020603050405020304" pitchFamily="18" charset="0"/>
              </a:rPr>
              <a:t>Pixels are also defined as the smallest addressable unit or element of the screen. Each pixel can be assigned an address as shown in fig: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a:t>
            </a:r>
          </a:p>
        </p:txBody>
      </p:sp>
      <p:pic>
        <p:nvPicPr>
          <p:cNvPr id="4" name="Content Placeholder 3" descr="Scan Conversion Definition"/>
          <p:cNvPicPr>
            <a:picLocks noGrp="1"/>
          </p:cNvPicPr>
          <p:nvPr>
            <p:ph idx="1"/>
          </p:nvPr>
        </p:nvPicPr>
        <p:blipFill>
          <a:blip r:embed="rId2"/>
          <a:srcRect/>
          <a:stretch>
            <a:fillRect/>
          </a:stretch>
        </p:blipFill>
        <p:spPr bwMode="auto">
          <a:xfrm>
            <a:off x="1457325" y="2281237"/>
            <a:ext cx="6915150" cy="3438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Point</a:t>
            </a:r>
            <a:br>
              <a:rPr lang="en-US" dirty="0"/>
            </a:br>
            <a:endParaRPr lang="en-US" dirty="0"/>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Each pixel on the graphics display does not represent a mathematical point. Instead, it means a region which theoretically can contain an infinite number of points. Scan-Converting a point involves illuminating the pixel that contains the point.</a:t>
            </a:r>
          </a:p>
          <a:p>
            <a:pPr algn="just"/>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Display coordinates points  as shown in fig would both be represented by pixel (2, 1). In general, a point p (x, y) is represented by the integer part of x &amp; the integer part of y that is pixels [(INT (x), INT (y).</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Straight Line</a:t>
            </a:r>
            <a:br>
              <a:rPr lang="en-US" dirty="0"/>
            </a:br>
            <a:endParaRPr lang="en-US" dirty="0"/>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straight line may be defined by two endpoints &amp; an equation. In fig the two endpoints are described by (x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equation of the line is used to determine the x, y coordinates of all the points that lie between these two endpoints.</a:t>
            </a:r>
          </a:p>
          <a:p>
            <a:endParaRPr lang="en-US" dirty="0"/>
          </a:p>
        </p:txBody>
      </p:sp>
    </p:spTree>
  </p:cSld>
  <p:clrMapOvr>
    <a:masterClrMapping/>
  </p:clrMapOvr>
</p:sld>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1491</TotalTime>
  <Words>683</Words>
  <Application>Microsoft Office PowerPoint</Application>
  <PresentationFormat>On-screen Show (4:3)</PresentationFormat>
  <Paragraphs>58</Paragraphs>
  <Slides>10</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2" baseType="lpstr">
      <vt:lpstr>arial</vt:lpstr>
      <vt:lpstr>Arial Black</vt:lpstr>
      <vt:lpstr>Calibri</vt:lpstr>
      <vt:lpstr>Cambria</vt:lpstr>
      <vt:lpstr>Casper</vt:lpstr>
      <vt:lpstr>Raleway ExtraBold</vt:lpstr>
      <vt:lpstr>Tahoma</vt:lpstr>
      <vt:lpstr>Times New Roman</vt:lpstr>
      <vt:lpstr>Wingdings</vt:lpstr>
      <vt:lpstr>CU</vt:lpstr>
      <vt:lpstr>Office Theme</vt:lpstr>
      <vt:lpstr>CorelDRAW</vt:lpstr>
      <vt:lpstr>PowerPoint Presentation</vt:lpstr>
      <vt:lpstr>Content</vt:lpstr>
      <vt:lpstr>Scan Conversion Definition</vt:lpstr>
      <vt:lpstr>Advantage of developing algorithms for scan conversion</vt:lpstr>
      <vt:lpstr>Examples of objects which can be scan converted </vt:lpstr>
      <vt:lpstr>Pixel or Pel </vt:lpstr>
      <vt:lpstr>PIXEL</vt:lpstr>
      <vt:lpstr>Scan Converting a Point </vt:lpstr>
      <vt:lpstr>Scan Converting a Straight Line </vt:lpstr>
      <vt:lpstr>REFERENCES</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puneet kaur</cp:lastModifiedBy>
  <cp:revision>112</cp:revision>
  <cp:lastPrinted>1601-01-01T00:00:00Z</cp:lastPrinted>
  <dcterms:created xsi:type="dcterms:W3CDTF">2000-12-31T14:09:31Z</dcterms:created>
  <dcterms:modified xsi:type="dcterms:W3CDTF">2024-12-06T10:53:06Z</dcterms:modified>
</cp:coreProperties>
</file>