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34DB-1EA2-4B58-B90E-7A8CCF8A1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4D20E-522A-4D7C-BADD-C9317337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DE9E-391A-4EA0-BB59-3975AB91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96C5-363F-4BB9-BD9E-27F9ECF8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BD45-4EC4-46DC-BC2B-B902C4A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15E0-1560-4DDD-9C26-4B901E8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ACC52-8923-4FAF-85F9-933176EF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056-1DED-4C82-BDD8-6B962431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396A-2E5C-4B9F-8375-5580E867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EAAD-5E45-4752-B5CE-1E7FA694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379F-3D54-428F-817D-99C2779BC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62BC0-48B2-4071-8127-E29ACB9F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E7C5-01AE-40D4-8E7B-9DD81E82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E953-B700-4FF9-B04B-7778F408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610A-F295-47AB-A5CB-ED6505CA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31A5-1F7C-432C-970A-4A32BA36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2665-5F90-407A-942D-77864FC9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0FA5-3C95-4AB0-AD56-E7AC011E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4C78-2778-4A8E-88AF-24E9B03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95EC-14A2-4EA0-83E8-D4D97B8C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5860-EEEA-4899-A30C-F8108074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C418-11C3-4052-9259-511824BED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E416-FAEE-430C-BF6F-AF1C77D6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0FAF-DD74-41F9-9327-26F908A6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5A2B-0C51-45BD-9936-7544BCDB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7AC6-581E-4535-9498-717FC740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D3D9-B4F9-4B2F-B484-03AFB8BD3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D35F7-51E5-4544-AF40-A37E9640C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596E-3B12-41C0-AA86-9E69D3A9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4BBA4-79FD-4875-8336-BCF48796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14948-9B50-4F77-923A-82DF66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DDCC-9A65-48E1-92A2-A26C4FFD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1C968-CD4D-4FDC-A124-87CB46C3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78D32-FF58-48FE-8575-0A6E59648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6A39-E54A-4BE3-BE4B-41DD48048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DD147-E64F-4CB2-B8AC-284435F94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53AD6-835C-4914-979B-CBE55ABB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E1D56-1E07-4535-B436-AB1DBC42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7566C-0499-483A-BEE7-DFD19DE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70EE-F298-49E9-AA99-2AAF1FF2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03962-2DB8-48B9-A006-6D803A64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E0A69-BAEF-4534-B69B-E261BE61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208CF-84C8-42CA-9A59-260DAD5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9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DEBF3-2795-41D5-AB0D-8DA00ED7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CB950-B02F-48E4-AC52-470E5822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E6EB4-F530-4411-8786-EB78B42E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169-EED5-48FA-A2E7-BD315177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664C-42C9-44CE-BAB0-F5E87BF61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FBA58-47A5-47C7-BB32-B9ACC6ED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FA02-39D8-4838-9FD4-71838E1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F0D56-FD22-4863-B4DE-B47ADEDB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6E786-6F73-4FB5-9FEB-694B04F0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D3D1-965F-4BFA-9431-0DCD2CF2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4B6C0-5CF6-44FD-8E6B-79E0B2DAF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1CF3-0390-4FDD-88A0-92B5F6E01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522F3-0F97-467F-97C7-26D19C9D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61748-F07F-430D-B0AF-38BAD9A5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3C4FF-CDC7-422F-BACE-29325329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0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4D985-F30C-4400-AA99-F8D9ED96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69244-F039-4627-A647-FC63EDDD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8043-EE7F-4D4B-97E6-F9C4C73E4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2C03-8059-4205-8D0F-B18BE809CF20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227F5-8E95-44F7-A7BA-62496C34C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907D-C19D-4542-9F31-308CFD507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6915-8BB4-468F-B573-D2C4714C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80AA84-F51F-4415-9CBF-4D2F7E1E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4100"/>
              <a:t>Key Insights about Transaction Dataset.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57D4F-FB78-40A7-8306-1258948F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The dataset records 12043 transactions of 100 customers over 3 months(1</a:t>
            </a:r>
            <a:r>
              <a:rPr lang="en-US" sz="1700" baseline="30000" dirty="0"/>
              <a:t>st</a:t>
            </a:r>
            <a:r>
              <a:rPr lang="en-US" sz="1700" dirty="0"/>
              <a:t> Aug 2018 – 31</a:t>
            </a:r>
            <a:r>
              <a:rPr lang="en-US" sz="1700" baseline="30000" dirty="0"/>
              <a:t>st</a:t>
            </a:r>
            <a:r>
              <a:rPr lang="en-US" sz="1700" dirty="0"/>
              <a:t> Oct 2018).</a:t>
            </a:r>
          </a:p>
          <a:p>
            <a:r>
              <a:rPr lang="en-US" sz="1700" dirty="0"/>
              <a:t>All authorized(status) transactions are debit only and they have merchant information in them. Posted transactions don’t have merchant information.(Fig 1.1)</a:t>
            </a:r>
          </a:p>
          <a:p>
            <a:r>
              <a:rPr lang="en-US" sz="1700" dirty="0"/>
              <a:t>Total number of credit transactions dwarfs in comparison to debit transactions. But the average amount per credit transaction is very high.(Outliers are removed by 3 std deviations of amount) (Fig 1.2,1.4)</a:t>
            </a:r>
          </a:p>
          <a:p>
            <a:r>
              <a:rPr lang="en-US" sz="1700" dirty="0"/>
              <a:t>People aged between 26 and 50 have higher bank balance than other age groups. (Fig 1.3)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C7BA-BE2B-4827-85FC-10FE45FD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616" y="686472"/>
            <a:ext cx="2999243" cy="1810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4E490-2497-465F-9A24-1A08C1B3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15" y="686472"/>
            <a:ext cx="2885640" cy="17858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EDBAC2-AD21-4B78-98A2-2CCDA01F8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73" y="3713926"/>
            <a:ext cx="2443903" cy="2813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D82C8-254C-41D4-A17E-8A0F9F9C2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827" y="4027293"/>
            <a:ext cx="2882032" cy="1917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FB067B-EAF4-4D0F-9CEF-71AE058EA35D}"/>
              </a:ext>
            </a:extLst>
          </p:cNvPr>
          <p:cNvSpPr txBox="1"/>
          <p:nvPr/>
        </p:nvSpPr>
        <p:spPr>
          <a:xfrm>
            <a:off x="10504303" y="5909918"/>
            <a:ext cx="58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Fig 1.4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BE5040-5676-4BBE-A602-763FB7F64DC8}"/>
              </a:ext>
            </a:extLst>
          </p:cNvPr>
          <p:cNvSpPr txBox="1"/>
          <p:nvPr/>
        </p:nvSpPr>
        <p:spPr>
          <a:xfrm>
            <a:off x="7287584" y="6527354"/>
            <a:ext cx="642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Fig 1.3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F65441-4456-4DC7-94B6-75BC4555DC90}"/>
              </a:ext>
            </a:extLst>
          </p:cNvPr>
          <p:cNvSpPr txBox="1"/>
          <p:nvPr/>
        </p:nvSpPr>
        <p:spPr>
          <a:xfrm>
            <a:off x="7356095" y="2482960"/>
            <a:ext cx="57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Fig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14816-F2D5-4845-9202-84C879634130}"/>
              </a:ext>
            </a:extLst>
          </p:cNvPr>
          <p:cNvSpPr txBox="1"/>
          <p:nvPr/>
        </p:nvSpPr>
        <p:spPr>
          <a:xfrm>
            <a:off x="10452224" y="2365705"/>
            <a:ext cx="639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Fig 1.2</a:t>
            </a:r>
          </a:p>
        </p:txBody>
      </p:sp>
    </p:spTree>
    <p:extLst>
      <p:ext uri="{BB962C8B-B14F-4D97-AF65-F5344CB8AC3E}">
        <p14:creationId xmlns:p14="http://schemas.microsoft.com/office/powerpoint/2010/main" val="119636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80AA84-F51F-4415-9CBF-4D2F7E1E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4100"/>
              <a:t>Key Insights about Transaction Volume.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57D4F-FB78-40A7-8306-1258948F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total number of transactions on a day follows a pattern, with most transactions taking place on Friday while least on Monday. There are no credit transactions on Saturday and Sunday.(Fig2.1,Fig 2.3)</a:t>
            </a:r>
          </a:p>
          <a:p>
            <a:r>
              <a:rPr lang="en-US" sz="2000" dirty="0"/>
              <a:t>Most number of transactions take place between 9am -10am. Transactions are at the lowest from 12 am to 7 am. (Fig 2.2)</a:t>
            </a:r>
          </a:p>
          <a:p>
            <a:r>
              <a:rPr lang="en-US" sz="2000" dirty="0"/>
              <a:t>16</a:t>
            </a:r>
            <a:r>
              <a:rPr lang="en-US" sz="2000" baseline="30000" dirty="0"/>
              <a:t>th</a:t>
            </a:r>
            <a:r>
              <a:rPr lang="en-US" sz="2000" dirty="0"/>
              <a:t> August 2018 was the only day without any credit or debit transactions.(Fig 2.3)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71EF2A-1E04-45B3-809E-07C84D04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76" y="288434"/>
            <a:ext cx="2793926" cy="30063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856DE8-3000-4D1F-B52B-920B6A99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530" y="191132"/>
            <a:ext cx="3002281" cy="2672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0D5743-3D73-4F7C-9D83-C808430AC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64" y="3583235"/>
            <a:ext cx="6101347" cy="28640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425FC3-D105-4C82-A18A-0D694795B81E}"/>
              </a:ext>
            </a:extLst>
          </p:cNvPr>
          <p:cNvSpPr txBox="1"/>
          <p:nvPr/>
        </p:nvSpPr>
        <p:spPr>
          <a:xfrm>
            <a:off x="7310156" y="3172520"/>
            <a:ext cx="57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Fig 2.1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7CFAC-852F-451D-B088-AEDAB5268779}"/>
              </a:ext>
            </a:extLst>
          </p:cNvPr>
          <p:cNvSpPr txBox="1"/>
          <p:nvPr/>
        </p:nvSpPr>
        <p:spPr>
          <a:xfrm>
            <a:off x="8707119" y="6410406"/>
            <a:ext cx="57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Fig 2.3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0A28F8-BD60-4220-889C-7FEBDFDC43C6}"/>
              </a:ext>
            </a:extLst>
          </p:cNvPr>
          <p:cNvSpPr txBox="1"/>
          <p:nvPr/>
        </p:nvSpPr>
        <p:spPr>
          <a:xfrm>
            <a:off x="10403687" y="3024956"/>
            <a:ext cx="57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Fig 2.2</a:t>
            </a:r>
          </a:p>
        </p:txBody>
      </p:sp>
    </p:spTree>
    <p:extLst>
      <p:ext uri="{BB962C8B-B14F-4D97-AF65-F5344CB8AC3E}">
        <p14:creationId xmlns:p14="http://schemas.microsoft.com/office/powerpoint/2010/main" val="264649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80AA84-F51F-4415-9CBF-4D2F7E1E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/>
          <a:p>
            <a:r>
              <a:rPr lang="en-US" sz="3200"/>
              <a:t>Key Insights about Transaction by Location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57D4F-FB78-40A7-8306-1258948F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Most transactions take place on the south-east part of Australia. All Transactions from customer with id CUS-1617121891 have incorrect location.(Fig 3.1)</a:t>
            </a:r>
          </a:p>
          <a:p>
            <a:r>
              <a:rPr lang="en-US" sz="2000" dirty="0"/>
              <a:t>Most of the merchants are from the big suburbs like Melbourne and Sydney. (Fig 3.2)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67121-6E03-4E52-B69E-F7172625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667" y="2841625"/>
            <a:ext cx="5895858" cy="3247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06FE16-1771-4FF5-B428-1D4AE94A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5" y="2141537"/>
            <a:ext cx="4652524" cy="43513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138B9C-74B9-4BE7-8102-E44EB72DD568}"/>
              </a:ext>
            </a:extLst>
          </p:cNvPr>
          <p:cNvSpPr txBox="1"/>
          <p:nvPr/>
        </p:nvSpPr>
        <p:spPr>
          <a:xfrm>
            <a:off x="2466754" y="6492875"/>
            <a:ext cx="57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 3.1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F8702-8475-499E-B0E4-9E581C1C4D44}"/>
              </a:ext>
            </a:extLst>
          </p:cNvPr>
          <p:cNvSpPr txBox="1"/>
          <p:nvPr/>
        </p:nvSpPr>
        <p:spPr>
          <a:xfrm>
            <a:off x="8816596" y="6144584"/>
            <a:ext cx="57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 3.2</a:t>
            </a:r>
          </a:p>
        </p:txBody>
      </p:sp>
    </p:spTree>
    <p:extLst>
      <p:ext uri="{BB962C8B-B14F-4D97-AF65-F5344CB8AC3E}">
        <p14:creationId xmlns:p14="http://schemas.microsoft.com/office/powerpoint/2010/main" val="374572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Key Insights about Transaction Dataset.</vt:lpstr>
      <vt:lpstr>Key Insights about Transaction Volume.</vt:lpstr>
      <vt:lpstr>Key Insights about Transaction by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Insights about Transaction Dataset.</dc:title>
  <dc:creator>Nitesh Kadam</dc:creator>
  <cp:lastModifiedBy>Nitesh Kadam</cp:lastModifiedBy>
  <cp:revision>9</cp:revision>
  <dcterms:created xsi:type="dcterms:W3CDTF">2020-06-02T08:13:05Z</dcterms:created>
  <dcterms:modified xsi:type="dcterms:W3CDTF">2020-06-02T13:54:34Z</dcterms:modified>
</cp:coreProperties>
</file>