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pen Sauce Bold" charset="1" panose="00000800000000000000"/>
      <p:regular r:id="rId18"/>
    </p:embeddedFont>
    <p:embeddedFont>
      <p:font typeface="Open Sauce Light" charset="1" panose="00000400000000000000"/>
      <p:regular r:id="rId19"/>
    </p:embeddedFont>
    <p:embeddedFont>
      <p:font typeface="Open Sauce Heavy" charset="1" panose="00000A00000000000000"/>
      <p:regular r:id="rId20"/>
    </p:embeddedFont>
    <p:embeddedFont>
      <p:font typeface="Open Sauce Medium" charset="1" panose="00000600000000000000"/>
      <p:regular r:id="rId21"/>
    </p:embeddedFont>
    <p:embeddedFont>
      <p:font typeface="Open Sauce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e6Rg3cW0.mp4" Type="http://schemas.openxmlformats.org/officeDocument/2006/relationships/video"/><Relationship Id="rId4" Target="../media/VAGe6Rg3cW0.mp4" Type="http://schemas.microsoft.com/office/2007/relationships/media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9139226" y="-6184149"/>
            <a:ext cx="9549" cy="16230600"/>
          </a:xfrm>
          <a:prstGeom prst="rect">
            <a:avLst/>
          </a:prstGeom>
          <a:solidFill>
            <a:srgbClr val="EDEAD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8845624" y="3491522"/>
            <a:ext cx="8797927" cy="5564501"/>
          </a:xfrm>
          <a:custGeom>
            <a:avLst/>
            <a:gdLst/>
            <a:ahLst/>
            <a:cxnLst/>
            <a:rect r="r" b="b" t="t" l="l"/>
            <a:pathLst>
              <a:path h="5564501" w="8797927">
                <a:moveTo>
                  <a:pt x="0" y="0"/>
                </a:moveTo>
                <a:lnTo>
                  <a:pt x="8797927" y="0"/>
                </a:lnTo>
                <a:lnTo>
                  <a:pt x="8797927" y="5564501"/>
                </a:lnTo>
                <a:lnTo>
                  <a:pt x="0" y="556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47768"/>
            <a:ext cx="15633848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5"/>
              </a:lnSpc>
            </a:pPr>
            <a:r>
              <a:rPr lang="en-US" sz="6071" b="true">
                <a:solidFill>
                  <a:srgbClr val="EDEADE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J.C Mahindra (Jagdish Chandra Mahindra)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4114" y="7784088"/>
            <a:ext cx="173518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EDEADE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BCA 4M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7530" y="6838571"/>
            <a:ext cx="5563542" cy="75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EDEADE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Nitesh Singh Rajput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0264" y="1840652"/>
            <a:ext cx="10591568" cy="755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EDEADE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co-founders of Mahindra &amp; Mahindra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874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06977" y="1028700"/>
            <a:ext cx="7719659" cy="6385397"/>
          </a:xfrm>
          <a:custGeom>
            <a:avLst/>
            <a:gdLst/>
            <a:ahLst/>
            <a:cxnLst/>
            <a:rect r="r" b="b" t="t" l="l"/>
            <a:pathLst>
              <a:path h="6385397" w="7719659">
                <a:moveTo>
                  <a:pt x="0" y="0"/>
                </a:moveTo>
                <a:lnTo>
                  <a:pt x="7719659" y="0"/>
                </a:lnTo>
                <a:lnTo>
                  <a:pt x="7719659" y="6385397"/>
                </a:lnTo>
                <a:lnTo>
                  <a:pt x="0" y="6385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228600" cap="rnd">
            <a:solidFill>
              <a:srgbClr val="000000"/>
            </a:solidFill>
            <a:prstDash val="solid"/>
            <a:round/>
          </a:ln>
        </p:spPr>
      </p:sp>
      <p:sp>
        <p:nvSpPr>
          <p:cNvPr name="TextBox 3" id="3"/>
          <p:cNvSpPr txBox="true"/>
          <p:nvPr/>
        </p:nvSpPr>
        <p:spPr>
          <a:xfrm rot="0">
            <a:off x="1912162" y="8043062"/>
            <a:ext cx="14463676" cy="690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9"/>
              </a:lnSpc>
              <a:spcBef>
                <a:spcPct val="0"/>
              </a:spcBef>
            </a:pPr>
            <a:r>
              <a:rPr lang="en-US" b="true" sz="4899" u="sng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Sir J.C. Mahindra passed away in 1951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C8911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4175" y="1285840"/>
            <a:ext cx="12024717" cy="71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  <a:spcBef>
                <a:spcPct val="0"/>
              </a:spcBef>
            </a:pPr>
            <a:r>
              <a:rPr lang="en-US" b="true" sz="4999" u="sng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What We Learned from J.C. Mahindra </a:t>
            </a:r>
            <a:r>
              <a:rPr lang="en-US" b="true" sz="49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 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74650" y="3049887"/>
            <a:ext cx="9065278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Vision &amp; Pursuing Opportunities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4175" y="4387210"/>
            <a:ext cx="835982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Hard Work &amp; Determination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84175" y="5728330"/>
            <a:ext cx="743593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Problem-Solving Skills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4175" y="7069450"/>
            <a:ext cx="6949529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Never-give-up attitude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484559"/>
            <a:ext cx="13099568" cy="126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674348" y="4371884"/>
            <a:ext cx="10120626" cy="1211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9"/>
              </a:lnSpc>
              <a:spcBef>
                <a:spcPct val="0"/>
              </a:spcBef>
            </a:pPr>
            <a:r>
              <a:rPr lang="en-US" b="true" sz="8399">
                <a:solidFill>
                  <a:srgbClr val="423F3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Thank you.......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5400000">
            <a:off x="12445787" y="1780139"/>
            <a:ext cx="9525" cy="7024129"/>
          </a:xfrm>
          <a:prstGeom prst="rect">
            <a:avLst/>
          </a:prstGeom>
          <a:solidFill>
            <a:srgbClr val="423F39"/>
          </a:solidFill>
        </p:spPr>
      </p:sp>
      <p:sp>
        <p:nvSpPr>
          <p:cNvPr name="AutoShape 3" id="3"/>
          <p:cNvSpPr/>
          <p:nvPr/>
        </p:nvSpPr>
        <p:spPr>
          <a:xfrm rot="-5400000">
            <a:off x="12445787" y="2839099"/>
            <a:ext cx="9525" cy="7024129"/>
          </a:xfrm>
          <a:prstGeom prst="rect">
            <a:avLst/>
          </a:prstGeom>
          <a:solidFill>
            <a:srgbClr val="423F39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547440" y="3522365"/>
            <a:ext cx="5153248" cy="5995795"/>
          </a:xfrm>
          <a:custGeom>
            <a:avLst/>
            <a:gdLst/>
            <a:ahLst/>
            <a:cxnLst/>
            <a:rect r="r" b="b" t="t" l="l"/>
            <a:pathLst>
              <a:path h="5995795" w="5153248">
                <a:moveTo>
                  <a:pt x="0" y="0"/>
                </a:moveTo>
                <a:lnTo>
                  <a:pt x="5153248" y="0"/>
                </a:lnTo>
                <a:lnTo>
                  <a:pt x="5153248" y="5995795"/>
                </a:lnTo>
                <a:lnTo>
                  <a:pt x="0" y="599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165527"/>
            <a:ext cx="7339534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423F39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About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660403" y="4473698"/>
            <a:ext cx="7302211" cy="480695"/>
            <a:chOff x="0" y="0"/>
            <a:chExt cx="9736281" cy="64092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105852" y="-57150"/>
              <a:ext cx="863042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Born in 1892 in  Ludhiana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34832"/>
              <a:ext cx="741550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01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660403" y="5569849"/>
            <a:ext cx="7302211" cy="480695"/>
            <a:chOff x="0" y="0"/>
            <a:chExt cx="9736281" cy="640927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34832"/>
              <a:ext cx="741550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02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1105852" y="-57150"/>
              <a:ext cx="863042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Lost Father in his childhood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660403" y="6666000"/>
            <a:ext cx="7302211" cy="480695"/>
            <a:chOff x="0" y="0"/>
            <a:chExt cx="9736281" cy="64092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34832"/>
              <a:ext cx="741550" cy="3426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240"/>
                </a:lnSpc>
              </a:pPr>
              <a:r>
                <a:rPr lang="en-US" sz="1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03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105852" y="-57150"/>
              <a:ext cx="8630429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Engineering degree from VJTI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2889" y="2384063"/>
            <a:ext cx="7719659" cy="6385397"/>
          </a:xfrm>
          <a:custGeom>
            <a:avLst/>
            <a:gdLst/>
            <a:ahLst/>
            <a:cxnLst/>
            <a:rect r="r" b="b" t="t" l="l"/>
            <a:pathLst>
              <a:path h="6385397" w="7719659">
                <a:moveTo>
                  <a:pt x="0" y="0"/>
                </a:moveTo>
                <a:lnTo>
                  <a:pt x="7719659" y="0"/>
                </a:lnTo>
                <a:lnTo>
                  <a:pt x="7719659" y="6385397"/>
                </a:lnTo>
                <a:lnTo>
                  <a:pt x="0" y="63853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50563"/>
            <a:ext cx="7339534" cy="133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8800" u="sng">
                <a:solidFill>
                  <a:srgbClr val="423F39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Career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6072" y="3379239"/>
            <a:ext cx="8084037" cy="105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4179"/>
              </a:lnSpc>
              <a:buFont typeface="Arial"/>
              <a:buChar char="•"/>
            </a:pPr>
            <a:r>
              <a:rPr lang="en-US" b="true" sz="3799">
                <a:solidFill>
                  <a:srgbClr val="423F39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Work in Tata Steel as a Senior Sales Manager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022966" y="4964117"/>
            <a:ext cx="10843356" cy="105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461242" indent="-615311" lvl="3">
              <a:lnSpc>
                <a:spcPts val="4179"/>
              </a:lnSpc>
              <a:buFont typeface="Arial"/>
              <a:buChar char="￭"/>
            </a:pPr>
            <a:r>
              <a:rPr lang="en-US" b="true" sz="3799">
                <a:solidFill>
                  <a:srgbClr val="423F39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During WW2,became first Steel Controller of India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022966" y="6593527"/>
            <a:ext cx="9803075" cy="1057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461242" indent="-615311" lvl="3">
              <a:lnSpc>
                <a:spcPts val="4179"/>
              </a:lnSpc>
              <a:buFont typeface="Arial"/>
              <a:buChar char="￭"/>
            </a:pPr>
            <a:r>
              <a:rPr lang="en-US" b="true" sz="3799">
                <a:solidFill>
                  <a:srgbClr val="423F39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offer from different different agencies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96526" y="0"/>
            <a:ext cx="9391474" cy="10291040"/>
          </a:xfrm>
          <a:custGeom>
            <a:avLst/>
            <a:gdLst/>
            <a:ahLst/>
            <a:cxnLst/>
            <a:rect r="r" b="b" t="t" l="l"/>
            <a:pathLst>
              <a:path h="10291040" w="9391474">
                <a:moveTo>
                  <a:pt x="0" y="0"/>
                </a:moveTo>
                <a:lnTo>
                  <a:pt x="9391474" y="0"/>
                </a:lnTo>
                <a:lnTo>
                  <a:pt x="9391474" y="10291040"/>
                </a:lnTo>
                <a:lnTo>
                  <a:pt x="0" y="10291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815" y="738188"/>
            <a:ext cx="8291552" cy="680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79"/>
              </a:lnSpc>
              <a:spcBef>
                <a:spcPct val="0"/>
              </a:spcBef>
            </a:pPr>
            <a:r>
              <a:rPr lang="en-US" b="true" sz="4799" u="sng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Mahindra &amp; Mohammed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19908"/>
            <a:ext cx="5661314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7" indent="-356233" lvl="1">
              <a:lnSpc>
                <a:spcPts val="3629"/>
              </a:lnSpc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He sell his house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10312"/>
            <a:ext cx="5661314" cy="48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7" indent="-356233" lvl="1">
              <a:lnSpc>
                <a:spcPts val="3629"/>
              </a:lnSpc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Start a Steel company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478102"/>
            <a:ext cx="5979178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7" indent="-356233" lvl="1">
              <a:lnSpc>
                <a:spcPts val="3629"/>
              </a:lnSpc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With his brother K.C Mahindra and partner Malik Ghulam </a:t>
            </a:r>
          </a:p>
          <a:p>
            <a:pPr algn="ctr">
              <a:lnSpc>
                <a:spcPts val="3629"/>
              </a:lnSpc>
            </a:pPr>
            <a:r>
              <a:rPr lang="en-US" sz="3299" b="true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Mohammed</a:t>
            </a:r>
          </a:p>
          <a:p>
            <a:pPr algn="ctr">
              <a:lnSpc>
                <a:spcPts val="3629"/>
              </a:lnSpc>
            </a:pPr>
            <a:r>
              <a:rPr lang="en-US" b="true" sz="32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7632" y="7127932"/>
            <a:ext cx="5661314" cy="1394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67" indent="-356233" lvl="1">
              <a:lnSpc>
                <a:spcPts val="3629"/>
              </a:lnSpc>
              <a:buFont typeface="Arial"/>
              <a:buChar char="•"/>
            </a:pPr>
            <a:r>
              <a:rPr lang="en-US" b="true" sz="32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Company name was              “Mahindra and Mohammad”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23F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587933" y="1761058"/>
            <a:ext cx="14756524" cy="8229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78361" y="731359"/>
            <a:ext cx="11000873" cy="753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2"/>
              </a:lnSpc>
              <a:spcBef>
                <a:spcPct val="0"/>
              </a:spcBef>
            </a:pPr>
            <a:r>
              <a:rPr lang="en-US" b="true" sz="532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India got independence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A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6734" y="1934081"/>
            <a:ext cx="11035896" cy="6418837"/>
          </a:xfrm>
          <a:custGeom>
            <a:avLst/>
            <a:gdLst/>
            <a:ahLst/>
            <a:cxnLst/>
            <a:rect r="r" b="b" t="t" l="l"/>
            <a:pathLst>
              <a:path h="6418837" w="11035896">
                <a:moveTo>
                  <a:pt x="0" y="0"/>
                </a:moveTo>
                <a:lnTo>
                  <a:pt x="11035895" y="0"/>
                </a:lnTo>
                <a:lnTo>
                  <a:pt x="11035895" y="6418838"/>
                </a:lnTo>
                <a:lnTo>
                  <a:pt x="0" y="64188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75079" y="640715"/>
            <a:ext cx="919640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9"/>
              </a:lnSpc>
              <a:spcBef>
                <a:spcPct val="0"/>
              </a:spcBef>
            </a:pPr>
            <a:r>
              <a:rPr lang="en-US" b="true" sz="3999" u="sng">
                <a:solidFill>
                  <a:srgbClr val="00000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 Malik gulam , moved to Pakistan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17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51500" y="4275596"/>
            <a:ext cx="9050855" cy="5068479"/>
          </a:xfrm>
          <a:custGeom>
            <a:avLst/>
            <a:gdLst/>
            <a:ahLst/>
            <a:cxnLst/>
            <a:rect r="r" b="b" t="t" l="l"/>
            <a:pathLst>
              <a:path h="5068479" w="9050855">
                <a:moveTo>
                  <a:pt x="0" y="0"/>
                </a:moveTo>
                <a:lnTo>
                  <a:pt x="9050855" y="0"/>
                </a:lnTo>
                <a:lnTo>
                  <a:pt x="9050855" y="5068479"/>
                </a:lnTo>
                <a:lnTo>
                  <a:pt x="0" y="506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66281" y="1076325"/>
            <a:ext cx="15978066" cy="72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  <a:spcBef>
                <a:spcPct val="0"/>
              </a:spcBef>
            </a:pPr>
            <a:r>
              <a:rPr lang="en-US" b="true" sz="5099" u="sng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Impact on the firm by malik mohammad left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8811" y="2702017"/>
            <a:ext cx="10435807" cy="199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Leave India and become finace minister of pakistan</a:t>
            </a:r>
          </a:p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Huge impact on comany because he </a:t>
            </a:r>
          </a:p>
          <a:p>
            <a:pPr algn="ctr">
              <a:lnSpc>
                <a:spcPts val="3959"/>
              </a:lnSpc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had huge stake in the company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811" y="5172075"/>
            <a:ext cx="7309594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Its Hard Time for M&amp;M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8811" y="6297391"/>
            <a:ext cx="9538465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Everyone thinks its end of M&amp;M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811" y="7286085"/>
            <a:ext cx="9538465" cy="1998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But JC Mahindra did’t lose hope</a:t>
            </a:r>
          </a:p>
          <a:p>
            <a:pPr algn="ctr">
              <a:lnSpc>
                <a:spcPts val="3959"/>
              </a:lnSpc>
            </a:pPr>
            <a:r>
              <a:rPr lang="en-US" sz="3599" b="true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and prove them all wrong by bring</a:t>
            </a:r>
          </a:p>
          <a:p>
            <a:pPr algn="ctr">
              <a:lnSpc>
                <a:spcPts val="3959"/>
              </a:lnSpc>
            </a:pPr>
            <a:r>
              <a:rPr lang="en-US" sz="3599" b="true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company back in well condition</a:t>
            </a:r>
          </a:p>
          <a:p>
            <a:pPr algn="ctr">
              <a:lnSpc>
                <a:spcPts val="39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3533CD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07999" cy="769619"/>
          </a:xfrm>
          <a:custGeom>
            <a:avLst/>
            <a:gdLst/>
            <a:ahLst/>
            <a:cxnLst/>
            <a:rect r="r" b="b" t="t" l="l"/>
            <a:pathLst>
              <a:path h="769619" w="807999">
                <a:moveTo>
                  <a:pt x="0" y="0"/>
                </a:moveTo>
                <a:lnTo>
                  <a:pt x="807999" y="0"/>
                </a:lnTo>
                <a:lnTo>
                  <a:pt x="807999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7277" y="398736"/>
            <a:ext cx="7748516" cy="9489529"/>
          </a:xfrm>
          <a:custGeom>
            <a:avLst/>
            <a:gdLst/>
            <a:ahLst/>
            <a:cxnLst/>
            <a:rect r="r" b="b" t="t" l="l"/>
            <a:pathLst>
              <a:path h="9489529" w="7748516">
                <a:moveTo>
                  <a:pt x="0" y="0"/>
                </a:moveTo>
                <a:lnTo>
                  <a:pt x="7748516" y="0"/>
                </a:lnTo>
                <a:lnTo>
                  <a:pt x="7748516" y="9489528"/>
                </a:lnTo>
                <a:lnTo>
                  <a:pt x="0" y="94895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1" t="0" r="-379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9239" y="1076325"/>
            <a:ext cx="7611368" cy="72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  <a:spcBef>
                <a:spcPct val="0"/>
              </a:spcBef>
            </a:pPr>
            <a:r>
              <a:rPr lang="en-US" sz="509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Company Name Change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811" y="2702017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The company needed a new name </a:t>
            </a:r>
          </a:p>
          <a:p>
            <a:pPr algn="ctr">
              <a:lnSpc>
                <a:spcPts val="3959"/>
              </a:lnSpc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after malik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8811" y="4022801"/>
            <a:ext cx="7309594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But Budget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811" y="5344871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officially renamed Mahindra &amp; Mahindra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811" y="7162241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Save Money of reprint Logo and stationery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CB6CE6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807999" cy="769619"/>
          </a:xfrm>
          <a:custGeom>
            <a:avLst/>
            <a:gdLst/>
            <a:ahLst/>
            <a:cxnLst/>
            <a:rect r="r" b="b" t="t" l="l"/>
            <a:pathLst>
              <a:path h="769619" w="807999">
                <a:moveTo>
                  <a:pt x="0" y="0"/>
                </a:moveTo>
                <a:lnTo>
                  <a:pt x="807999" y="0"/>
                </a:lnTo>
                <a:lnTo>
                  <a:pt x="807999" y="769619"/>
                </a:lnTo>
                <a:lnTo>
                  <a:pt x="0" y="769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7277" y="0"/>
            <a:ext cx="9829806" cy="10635231"/>
          </a:xfrm>
          <a:custGeom>
            <a:avLst/>
            <a:gdLst/>
            <a:ahLst/>
            <a:cxnLst/>
            <a:rect r="r" b="b" t="t" l="l"/>
            <a:pathLst>
              <a:path h="10635231" w="9829806">
                <a:moveTo>
                  <a:pt x="0" y="0"/>
                </a:moveTo>
                <a:lnTo>
                  <a:pt x="9829806" y="0"/>
                </a:lnTo>
                <a:lnTo>
                  <a:pt x="9829806" y="10635231"/>
                </a:lnTo>
                <a:lnTo>
                  <a:pt x="0" y="106352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476" t="0" r="-3396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1133" y="1076325"/>
            <a:ext cx="9658773" cy="721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9"/>
              </a:lnSpc>
              <a:spcBef>
                <a:spcPct val="0"/>
              </a:spcBef>
            </a:pPr>
            <a:r>
              <a:rPr lang="en-US" sz="5099" u="sng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Willys Jeep in India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811" y="2702017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Mahindra brothers find out </a:t>
            </a:r>
          </a:p>
          <a:p>
            <a:pPr algn="ctr">
              <a:lnSpc>
                <a:spcPts val="3959"/>
              </a:lnSpc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opportunity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8811" y="4022801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Jeep Segment was empty in </a:t>
            </a:r>
          </a:p>
          <a:p>
            <a:pPr algn="ctr">
              <a:lnSpc>
                <a:spcPts val="3959"/>
              </a:lnSpc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India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811" y="5344871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got the license to assemble and sell Willys Jeeps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811" y="7162241"/>
            <a:ext cx="9538465" cy="1007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35" indent="-388618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become India’s leading automobile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DAGe6DZj6pg</dc:identifier>
  <dcterms:modified xsi:type="dcterms:W3CDTF">2011-08-01T06:04:30Z</dcterms:modified>
  <cp:revision>1</cp:revision>
  <dc:title>J.C Mahindra</dc:title>
</cp:coreProperties>
</file>