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3"/>
  </p:notesMasterIdLst>
  <p:sldIdLst>
    <p:sldId id="278" r:id="rId5"/>
    <p:sldId id="279" r:id="rId6"/>
    <p:sldId id="292" r:id="rId7"/>
    <p:sldId id="280" r:id="rId8"/>
    <p:sldId id="284" r:id="rId9"/>
    <p:sldId id="294" r:id="rId10"/>
    <p:sldId id="282" r:id="rId11"/>
    <p:sldId id="293" r:id="rId12"/>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DA5"/>
    <a:srgbClr val="202C8F"/>
    <a:srgbClr val="FDFBF6"/>
    <a:srgbClr val="AAC4E9"/>
    <a:srgbClr val="F5CDCE"/>
    <a:srgbClr val="DF8C8C"/>
    <a:srgbClr val="D4D593"/>
    <a:srgbClr val="E6F0FE"/>
    <a:srgbClr val="CDBE8A"/>
    <a:srgbClr val="FFE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09" autoAdjust="0"/>
  </p:normalViewPr>
  <p:slideViewPr>
    <p:cSldViewPr snapToGrid="0" snapToObjects="1">
      <p:cViewPr varScale="1">
        <p:scale>
          <a:sx n="71" d="100"/>
          <a:sy n="71" d="100"/>
        </p:scale>
        <p:origin x="696" y="78"/>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u="sng" dirty="0"/>
              <a:t>Array </a:t>
            </a:r>
            <a:r>
              <a:rPr lang="en-US" u="sng" dirty="0" err="1"/>
              <a:t>iN</a:t>
            </a:r>
            <a:r>
              <a:rPr lang="en-US" u="sng" dirty="0"/>
              <a:t> PHP</a:t>
            </a:r>
            <a:br>
              <a:rPr lang="en-US" u="sng" dirty="0"/>
            </a:br>
            <a:endParaRPr lang="en-US" u="sng"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endParaRPr lang="en-US" dirty="0"/>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336177" y="1422400"/>
            <a:ext cx="7711440" cy="768096"/>
          </a:xfrm>
        </p:spPr>
        <p:txBody>
          <a:bodyPr/>
          <a:lstStyle/>
          <a:p>
            <a:pPr marL="571500" indent="-571500">
              <a:buFont typeface="Arial" panose="020B0604020202020204" pitchFamily="34" charset="0"/>
              <a:buChar char="•"/>
            </a:pPr>
            <a:r>
              <a:rPr lang="en-US" sz="4400" b="1" cap="none" dirty="0">
                <a:solidFill>
                  <a:schemeClr val="accent6"/>
                </a:solidFill>
                <a:latin typeface="Arial Black" panose="020B0604020202020204" pitchFamily="34" charset="0"/>
                <a:cs typeface="Arial Black" panose="020B0604020202020204" pitchFamily="34" charset="0"/>
              </a:rPr>
              <a:t>Introduction to Arrays</a:t>
            </a: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645279" y="2582373"/>
            <a:ext cx="5693664" cy="3122168"/>
          </a:xfrm>
        </p:spPr>
        <p:txBody>
          <a:bodyPr/>
          <a:lstStyle/>
          <a:p>
            <a:r>
              <a:rPr lang="en-US" dirty="0"/>
              <a:t>​In PHP, an array is a data structure that can store multiple values. Arrays can be indexed or associative, and are used to store related data. Understanding arrays is crucial for efficient data manipulation and storage in PHP.</a:t>
            </a:r>
          </a:p>
          <a:p>
            <a:r>
              <a:rPr lang="en-US" dirty="0"/>
              <a:t>​</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239819" y="-36576"/>
            <a:ext cx="6766560" cy="768096"/>
          </a:xfrm>
        </p:spPr>
        <p:txBody>
          <a:bodyPr/>
          <a:lstStyle/>
          <a:p>
            <a:endParaRPr lang="en-US" dirty="0"/>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a:xfrm>
            <a:off x="10760875" y="6583680"/>
            <a:ext cx="3200400" cy="274320"/>
          </a:xfrm>
        </p:spPr>
        <p:txBody>
          <a:bodyPr/>
          <a:lstStyle/>
          <a:p>
            <a:r>
              <a:rPr lang="en-US" dirty="0">
                <a:highlight>
                  <a:srgbClr val="FFFF00"/>
                </a:highlight>
              </a:rPr>
              <a:t>Nitesh Singh </a:t>
            </a:r>
            <a:r>
              <a:rPr lang="en-US" dirty="0" err="1">
                <a:highlight>
                  <a:srgbClr val="FFFF00"/>
                </a:highlight>
              </a:rPr>
              <a:t>Bhati</a:t>
            </a:r>
            <a:endParaRPr lang="en-US" dirty="0">
              <a:highlight>
                <a:srgbClr val="FFFF00"/>
              </a:highlight>
            </a:endParaRP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3</a:t>
            </a:fld>
            <a:endParaRPr lang="en-US" dirty="0"/>
          </a:p>
        </p:txBody>
      </p:sp>
      <p:pic>
        <p:nvPicPr>
          <p:cNvPr id="7" name="Content Placeholder 6">
            <a:extLst>
              <a:ext uri="{FF2B5EF4-FFF2-40B4-BE49-F238E27FC236}">
                <a16:creationId xmlns:a16="http://schemas.microsoft.com/office/drawing/2014/main" id="{64C81A59-E8CB-8F30-016B-D8D3FCA0FD65}"/>
              </a:ext>
            </a:extLst>
          </p:cNvPr>
          <p:cNvPicPr>
            <a:picLocks noGrp="1" noChangeAspect="1"/>
          </p:cNvPicPr>
          <p:nvPr>
            <p:ph idx="1"/>
          </p:nvPr>
        </p:nvPicPr>
        <p:blipFill>
          <a:blip r:embed="rId2"/>
          <a:stretch>
            <a:fillRect/>
          </a:stretch>
        </p:blipFill>
        <p:spPr>
          <a:xfrm>
            <a:off x="1450295" y="941294"/>
            <a:ext cx="7075179" cy="4548329"/>
          </a:xfrm>
        </p:spPr>
      </p:pic>
    </p:spTree>
    <p:extLst>
      <p:ext uri="{BB962C8B-B14F-4D97-AF65-F5344CB8AC3E}">
        <p14:creationId xmlns:p14="http://schemas.microsoft.com/office/powerpoint/2010/main" val="94818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076610" y="1209040"/>
            <a:ext cx="6766560" cy="768096"/>
          </a:xfrm>
        </p:spPr>
        <p:txBody>
          <a:bodyPr/>
          <a:lstStyle/>
          <a:p>
            <a:pPr marL="742950" indent="-742950">
              <a:buFont typeface="Arial" panose="020B0604020202020204" pitchFamily="34" charset="0"/>
              <a:buChar char="•"/>
            </a:pPr>
            <a:r>
              <a:rPr lang="en-US" cap="none" dirty="0">
                <a:latin typeface="+mn-lt"/>
              </a:rPr>
              <a:t>Types of Arrays</a:t>
            </a:r>
            <a:br>
              <a:rPr lang="en-US" cap="none" dirty="0">
                <a:latin typeface="+mn-lt"/>
              </a:rPr>
            </a:br>
            <a:br>
              <a:rPr lang="en-US" cap="none" dirty="0">
                <a:latin typeface="+mn-lt"/>
              </a:rPr>
            </a:br>
            <a:r>
              <a:rPr lang="en-US" cap="none" dirty="0">
                <a:latin typeface="+mn-lt"/>
              </a:rPr>
              <a:t> 1. </a:t>
            </a:r>
            <a:r>
              <a:rPr lang="en-US" sz="4000" cap="none" dirty="0">
                <a:latin typeface="+mn-lt"/>
              </a:rPr>
              <a:t>Indexed Arrays</a:t>
            </a:r>
            <a:br>
              <a:rPr lang="en-US" sz="4000" cap="none" dirty="0">
                <a:latin typeface="+mn-lt"/>
              </a:rPr>
            </a:br>
            <a:r>
              <a:rPr lang="en-US" sz="4000" cap="none" dirty="0">
                <a:latin typeface="+mn-lt"/>
              </a:rPr>
              <a:t> 2. Associative Arrays  </a:t>
            </a:r>
            <a:br>
              <a:rPr lang="en-US" sz="4000" cap="none" dirty="0">
                <a:latin typeface="+mn-lt"/>
              </a:rPr>
            </a:br>
            <a:r>
              <a:rPr lang="en-US" sz="4000" cap="none" dirty="0">
                <a:latin typeface="+mn-lt"/>
              </a:rPr>
              <a:t> 3. </a:t>
            </a:r>
            <a:r>
              <a:rPr lang="en-US" sz="4000" cap="none" dirty="0" err="1">
                <a:latin typeface="+mn-lt"/>
              </a:rPr>
              <a:t>Multidimensiona</a:t>
            </a:r>
            <a:r>
              <a:rPr lang="en-US" sz="4000" cap="none" dirty="0">
                <a:latin typeface="+mn-lt"/>
              </a:rPr>
              <a:t>       </a:t>
            </a:r>
            <a:br>
              <a:rPr lang="en-US" sz="4000" cap="none" dirty="0">
                <a:latin typeface="+mn-lt"/>
              </a:rPr>
            </a:br>
            <a:r>
              <a:rPr lang="en-US" sz="4000" cap="none" dirty="0">
                <a:latin typeface="+mn-lt"/>
              </a:rPr>
              <a:t>     Arrays</a:t>
            </a:r>
            <a:endParaRPr lang="en-US" cap="none" dirty="0">
              <a:latin typeface="+mn-lt"/>
            </a:endParaRPr>
          </a:p>
        </p:txBody>
      </p:sp>
      <p:pic>
        <p:nvPicPr>
          <p:cNvPr id="5" name="Content Placeholder 4">
            <a:extLst>
              <a:ext uri="{FF2B5EF4-FFF2-40B4-BE49-F238E27FC236}">
                <a16:creationId xmlns:a16="http://schemas.microsoft.com/office/drawing/2014/main" id="{30F75FA1-3207-37C7-944F-0004FFF97DA8}"/>
              </a:ext>
            </a:extLst>
          </p:cNvPr>
          <p:cNvPicPr>
            <a:picLocks noGrp="1" noChangeAspect="1"/>
          </p:cNvPicPr>
          <p:nvPr>
            <p:ph idx="1"/>
          </p:nvPr>
        </p:nvPicPr>
        <p:blipFill>
          <a:blip r:embed="rId2"/>
          <a:stretch>
            <a:fillRect/>
          </a:stretch>
        </p:blipFill>
        <p:spPr>
          <a:xfrm flipV="1">
            <a:off x="10881431" y="5922963"/>
            <a:ext cx="71613" cy="46037"/>
          </a:xfrm>
        </p:spPr>
      </p:pic>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10591800" y="6570233"/>
            <a:ext cx="3200400" cy="274320"/>
          </a:xfrm>
        </p:spPr>
        <p:txBody>
          <a:bodyPr/>
          <a:lstStyle/>
          <a:p>
            <a:r>
              <a:rPr lang="en-US" dirty="0"/>
              <a:t>Nitesh Singh </a:t>
            </a:r>
            <a:r>
              <a:rPr lang="en-US" dirty="0" err="1"/>
              <a:t>Bhati</a:t>
            </a:r>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4</a:t>
            </a:fld>
            <a:endParaRPr lang="en-US" dirty="0"/>
          </a:p>
        </p:txBody>
      </p:sp>
      <p:pic>
        <p:nvPicPr>
          <p:cNvPr id="7" name="Picture 6">
            <a:extLst>
              <a:ext uri="{FF2B5EF4-FFF2-40B4-BE49-F238E27FC236}">
                <a16:creationId xmlns:a16="http://schemas.microsoft.com/office/drawing/2014/main" id="{E4197DEC-6440-39F7-2819-705EE77535B7}"/>
              </a:ext>
            </a:extLst>
          </p:cNvPr>
          <p:cNvPicPr>
            <a:picLocks noChangeAspect="1"/>
          </p:cNvPicPr>
          <p:nvPr/>
        </p:nvPicPr>
        <p:blipFill>
          <a:blip r:embed="rId2"/>
          <a:stretch>
            <a:fillRect/>
          </a:stretch>
        </p:blipFill>
        <p:spPr>
          <a:xfrm>
            <a:off x="0" y="3986664"/>
            <a:ext cx="4466523" cy="2871336"/>
          </a:xfrm>
          <a:prstGeom prst="rect">
            <a:avLst/>
          </a:prstGeom>
        </p:spPr>
      </p:pic>
    </p:spTree>
    <p:extLst>
      <p:ext uri="{BB962C8B-B14F-4D97-AF65-F5344CB8AC3E}">
        <p14:creationId xmlns:p14="http://schemas.microsoft.com/office/powerpoint/2010/main" val="979622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409328" y="882385"/>
            <a:ext cx="10671048" cy="768096"/>
          </a:xfrm>
        </p:spPr>
        <p:txBody>
          <a:bodyPr/>
          <a:lstStyle/>
          <a:p>
            <a:pPr marL="571500" indent="-571500">
              <a:buFont typeface="Arial" panose="020B0604020202020204" pitchFamily="34" charset="0"/>
              <a:buChar char="•"/>
            </a:pPr>
            <a:r>
              <a:rPr lang="en-US" u="sng" cap="none" dirty="0">
                <a:latin typeface="Arial Black" panose="020B0604020202020204" pitchFamily="34" charset="0"/>
                <a:cs typeface="Arial Black" panose="020B0604020202020204" pitchFamily="34" charset="0"/>
              </a:rPr>
              <a:t>Indexed arrays</a:t>
            </a:r>
            <a:endParaRPr lang="en-US" sz="4400" b="1" u="sng" cap="none" dirty="0">
              <a:solidFill>
                <a:schemeClr val="accent6"/>
              </a:solidFill>
              <a:latin typeface="Arial Black" panose="020B0604020202020204" pitchFamily="34" charset="0"/>
              <a:cs typeface="Arial Black" panose="020B0604020202020204" pitchFamily="34"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a:xfrm>
            <a:off x="10591800" y="6565672"/>
            <a:ext cx="3200400" cy="274320"/>
          </a:xfrm>
        </p:spPr>
        <p:txBody>
          <a:bodyPr/>
          <a:lstStyle/>
          <a:p>
            <a:r>
              <a:rPr lang="en-US" dirty="0"/>
              <a:t>Nitesh Singh </a:t>
            </a:r>
            <a:r>
              <a:rPr lang="en-US" dirty="0" err="1"/>
              <a:t>Bhati</a:t>
            </a:r>
            <a:r>
              <a:rPr lang="en-US" dirty="0"/>
              <a:t> </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4" name="Content Placeholder 3">
            <a:extLst>
              <a:ext uri="{FF2B5EF4-FFF2-40B4-BE49-F238E27FC236}">
                <a16:creationId xmlns:a16="http://schemas.microsoft.com/office/drawing/2014/main" id="{A91A636F-C416-B4B6-0F4C-D116A291F06F}"/>
              </a:ext>
            </a:extLst>
          </p:cNvPr>
          <p:cNvSpPr>
            <a:spLocks noGrp="1"/>
          </p:cNvSpPr>
          <p:nvPr>
            <p:ph sz="half" idx="1"/>
          </p:nvPr>
        </p:nvSpPr>
        <p:spPr>
          <a:xfrm>
            <a:off x="564776" y="2151529"/>
            <a:ext cx="10871320" cy="3913095"/>
          </a:xfrm>
        </p:spPr>
        <p:txBody>
          <a:bodyPr/>
          <a:lstStyle/>
          <a:p>
            <a:pPr marL="0" indent="0">
              <a:buNone/>
            </a:pPr>
            <a:r>
              <a:rPr lang="en-US" sz="3600" b="1" dirty="0">
                <a:solidFill>
                  <a:schemeClr val="bg1">
                    <a:lumMod val="25000"/>
                  </a:schemeClr>
                </a:solidFill>
              </a:rPr>
              <a:t>Syntex:</a:t>
            </a:r>
          </a:p>
          <a:p>
            <a:pPr marL="0" indent="0">
              <a:buNone/>
            </a:pPr>
            <a:r>
              <a:rPr lang="en-US" sz="4400" dirty="0">
                <a:solidFill>
                  <a:srgbClr val="FF0000"/>
                </a:solidFill>
              </a:rPr>
              <a:t>$</a:t>
            </a:r>
            <a:r>
              <a:rPr lang="en-US" sz="4400" dirty="0" err="1">
                <a:solidFill>
                  <a:srgbClr val="FF0000"/>
                </a:solidFill>
              </a:rPr>
              <a:t>array_name</a:t>
            </a:r>
            <a:r>
              <a:rPr lang="en-US" sz="4400" dirty="0">
                <a:solidFill>
                  <a:srgbClr val="FF0000"/>
                </a:solidFill>
              </a:rPr>
              <a:t> = array(element1, element2, ...);</a:t>
            </a:r>
          </a:p>
          <a:p>
            <a:pPr marL="0" indent="0">
              <a:buNone/>
            </a:pPr>
            <a:r>
              <a:rPr lang="en-US" sz="4800" dirty="0">
                <a:solidFill>
                  <a:srgbClr val="FF0000"/>
                </a:solidFill>
              </a:rPr>
              <a:t> </a:t>
            </a:r>
          </a:p>
          <a:p>
            <a:pPr marL="0" indent="0">
              <a:buNone/>
            </a:pPr>
            <a:r>
              <a:rPr lang="en-US" sz="4000" b="1" dirty="0">
                <a:solidFill>
                  <a:schemeClr val="bg1">
                    <a:lumMod val="25000"/>
                  </a:schemeClr>
                </a:solidFill>
              </a:rPr>
              <a:t>Example:</a:t>
            </a:r>
          </a:p>
          <a:p>
            <a:pPr marL="0" indent="0">
              <a:buNone/>
            </a:pPr>
            <a:r>
              <a:rPr lang="en-US" sz="4800" dirty="0">
                <a:solidFill>
                  <a:srgbClr val="FF0000"/>
                </a:solidFill>
              </a:rPr>
              <a:t>$colors </a:t>
            </a:r>
            <a:r>
              <a:rPr lang="en-US" sz="4800" dirty="0"/>
              <a:t>= array("</a:t>
            </a:r>
            <a:r>
              <a:rPr lang="en-US" sz="4800" dirty="0">
                <a:solidFill>
                  <a:srgbClr val="00B050"/>
                </a:solidFill>
              </a:rPr>
              <a:t>Red</a:t>
            </a:r>
            <a:r>
              <a:rPr lang="en-US" sz="4800" dirty="0"/>
              <a:t>", "</a:t>
            </a:r>
            <a:r>
              <a:rPr lang="en-US" sz="4800" dirty="0">
                <a:solidFill>
                  <a:srgbClr val="00B050"/>
                </a:solidFill>
              </a:rPr>
              <a:t>Green</a:t>
            </a:r>
            <a:r>
              <a:rPr lang="en-US" sz="4800" dirty="0"/>
              <a:t>", "</a:t>
            </a:r>
            <a:r>
              <a:rPr lang="en-US" sz="4800" dirty="0">
                <a:solidFill>
                  <a:srgbClr val="00B050"/>
                </a:solidFill>
              </a:rPr>
              <a:t>Blue</a:t>
            </a:r>
            <a:r>
              <a:rPr lang="en-US" sz="4800" dirty="0"/>
              <a:t>");</a:t>
            </a:r>
          </a:p>
          <a:p>
            <a:pPr marL="0" indent="0">
              <a:buNone/>
            </a:pPr>
            <a:endParaRPr lang="en-US" sz="4800" dirty="0"/>
          </a:p>
        </p:txBody>
      </p:sp>
    </p:spTree>
    <p:extLst>
      <p:ext uri="{BB962C8B-B14F-4D97-AF65-F5344CB8AC3E}">
        <p14:creationId xmlns:p14="http://schemas.microsoft.com/office/powerpoint/2010/main" val="2886474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A27676-FAF5-47F0-66FF-5087F81DF6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790E24-37E2-EBE3-4655-3351BF0A4965}"/>
              </a:ext>
            </a:extLst>
          </p:cNvPr>
          <p:cNvSpPr>
            <a:spLocks noGrp="1"/>
          </p:cNvSpPr>
          <p:nvPr>
            <p:ph type="title"/>
          </p:nvPr>
        </p:nvSpPr>
        <p:spPr>
          <a:xfrm>
            <a:off x="409328" y="882385"/>
            <a:ext cx="10671048" cy="768096"/>
          </a:xfrm>
        </p:spPr>
        <p:txBody>
          <a:bodyPr/>
          <a:lstStyle/>
          <a:p>
            <a:r>
              <a:rPr lang="en-US" u="sng" cap="none" dirty="0">
                <a:latin typeface="Arial Black" panose="020B0604020202020204" pitchFamily="34" charset="0"/>
                <a:cs typeface="Arial Black" panose="020B0604020202020204" pitchFamily="34" charset="0"/>
              </a:rPr>
              <a:t>Associative Arrays</a:t>
            </a:r>
            <a:endParaRPr lang="en-US" sz="4400" b="1" u="sng" cap="none" dirty="0">
              <a:solidFill>
                <a:schemeClr val="accent6"/>
              </a:solidFill>
              <a:latin typeface="Arial Black" panose="020B0604020202020204" pitchFamily="34" charset="0"/>
              <a:cs typeface="Arial Black" panose="020B0604020202020204" pitchFamily="34" charset="0"/>
            </a:endParaRPr>
          </a:p>
        </p:txBody>
      </p:sp>
      <p:sp>
        <p:nvSpPr>
          <p:cNvPr id="7" name="Footer Placeholder 6">
            <a:extLst>
              <a:ext uri="{FF2B5EF4-FFF2-40B4-BE49-F238E27FC236}">
                <a16:creationId xmlns:a16="http://schemas.microsoft.com/office/drawing/2014/main" id="{62A9D7DE-F812-919B-A110-66A3D44BAD4D}"/>
              </a:ext>
            </a:extLst>
          </p:cNvPr>
          <p:cNvSpPr>
            <a:spLocks noGrp="1"/>
          </p:cNvSpPr>
          <p:nvPr>
            <p:ph type="ftr" sz="quarter" idx="11"/>
          </p:nvPr>
        </p:nvSpPr>
        <p:spPr>
          <a:xfrm>
            <a:off x="10591800" y="6565672"/>
            <a:ext cx="3200400" cy="274320"/>
          </a:xfrm>
        </p:spPr>
        <p:txBody>
          <a:bodyPr/>
          <a:lstStyle/>
          <a:p>
            <a:r>
              <a:rPr lang="en-US" dirty="0"/>
              <a:t>Nitesh Singh </a:t>
            </a:r>
            <a:r>
              <a:rPr lang="en-US" dirty="0" err="1"/>
              <a:t>Bhati</a:t>
            </a:r>
            <a:r>
              <a:rPr lang="en-US" dirty="0"/>
              <a:t> </a:t>
            </a:r>
          </a:p>
        </p:txBody>
      </p:sp>
      <p:sp>
        <p:nvSpPr>
          <p:cNvPr id="8" name="Slide Number Placeholder 7">
            <a:extLst>
              <a:ext uri="{FF2B5EF4-FFF2-40B4-BE49-F238E27FC236}">
                <a16:creationId xmlns:a16="http://schemas.microsoft.com/office/drawing/2014/main" id="{828F9626-7C36-01A4-D468-4CAE83780566}"/>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4" name="Content Placeholder 3">
            <a:extLst>
              <a:ext uri="{FF2B5EF4-FFF2-40B4-BE49-F238E27FC236}">
                <a16:creationId xmlns:a16="http://schemas.microsoft.com/office/drawing/2014/main" id="{F15651AD-3BE4-C1DE-C383-F449145138B9}"/>
              </a:ext>
            </a:extLst>
          </p:cNvPr>
          <p:cNvSpPr>
            <a:spLocks noGrp="1"/>
          </p:cNvSpPr>
          <p:nvPr>
            <p:ph sz="half" idx="1"/>
          </p:nvPr>
        </p:nvSpPr>
        <p:spPr>
          <a:xfrm>
            <a:off x="564776" y="2151529"/>
            <a:ext cx="10871320" cy="3913095"/>
          </a:xfrm>
        </p:spPr>
        <p:txBody>
          <a:bodyPr/>
          <a:lstStyle/>
          <a:p>
            <a:pPr marL="0" indent="0">
              <a:buNone/>
            </a:pPr>
            <a:r>
              <a:rPr lang="en-US" sz="3600" b="1" dirty="0">
                <a:solidFill>
                  <a:schemeClr val="bg1">
                    <a:lumMod val="25000"/>
                  </a:schemeClr>
                </a:solidFill>
              </a:rPr>
              <a:t>Syntex:</a:t>
            </a:r>
          </a:p>
          <a:p>
            <a:pPr marL="0" indent="0">
              <a:buNone/>
            </a:pPr>
            <a:r>
              <a:rPr lang="en-US" sz="4400" dirty="0">
                <a:solidFill>
                  <a:srgbClr val="FF0000"/>
                </a:solidFill>
              </a:rPr>
              <a:t>$</a:t>
            </a:r>
            <a:r>
              <a:rPr lang="en-US" sz="4400" dirty="0" err="1">
                <a:solidFill>
                  <a:srgbClr val="FF0000"/>
                </a:solidFill>
              </a:rPr>
              <a:t>array_name</a:t>
            </a:r>
            <a:r>
              <a:rPr lang="en-US" sz="4400" dirty="0">
                <a:solidFill>
                  <a:srgbClr val="FF0000"/>
                </a:solidFill>
              </a:rPr>
              <a:t> = array(element1, element2, ...);</a:t>
            </a:r>
          </a:p>
          <a:p>
            <a:pPr marL="0" indent="0">
              <a:buNone/>
            </a:pPr>
            <a:r>
              <a:rPr lang="en-US" sz="4000" b="1" dirty="0">
                <a:solidFill>
                  <a:schemeClr val="bg1">
                    <a:lumMod val="25000"/>
                  </a:schemeClr>
                </a:solidFill>
              </a:rPr>
              <a:t>Example:</a:t>
            </a:r>
          </a:p>
          <a:p>
            <a:pPr marL="0" indent="0">
              <a:buNone/>
            </a:pPr>
            <a:r>
              <a:rPr lang="en-US" sz="4400" dirty="0">
                <a:solidFill>
                  <a:srgbClr val="FF0000"/>
                </a:solidFill>
              </a:rPr>
              <a:t>$person = </a:t>
            </a:r>
            <a:r>
              <a:rPr lang="en-US" sz="4400" dirty="0">
                <a:solidFill>
                  <a:srgbClr val="002060"/>
                </a:solidFill>
              </a:rPr>
              <a:t>array</a:t>
            </a:r>
            <a:r>
              <a:rPr lang="en-US" sz="4400" dirty="0">
                <a:solidFill>
                  <a:srgbClr val="FF0000"/>
                </a:solidFill>
              </a:rPr>
              <a:t>("</a:t>
            </a:r>
            <a:r>
              <a:rPr lang="en-US" sz="4400" dirty="0">
                <a:solidFill>
                  <a:srgbClr val="00B050"/>
                </a:solidFill>
              </a:rPr>
              <a:t>name</a:t>
            </a:r>
            <a:r>
              <a:rPr lang="en-US" sz="4400" dirty="0">
                <a:solidFill>
                  <a:srgbClr val="FF0000"/>
                </a:solidFill>
              </a:rPr>
              <a:t>" =&gt; "</a:t>
            </a:r>
            <a:r>
              <a:rPr lang="en-US" sz="4400" dirty="0">
                <a:solidFill>
                  <a:srgbClr val="00B050"/>
                </a:solidFill>
              </a:rPr>
              <a:t>John</a:t>
            </a:r>
            <a:r>
              <a:rPr lang="en-US" sz="4400" dirty="0">
                <a:solidFill>
                  <a:srgbClr val="FF0000"/>
                </a:solidFill>
              </a:rPr>
              <a:t>", "</a:t>
            </a:r>
            <a:r>
              <a:rPr lang="en-US" sz="4400" dirty="0">
                <a:solidFill>
                  <a:srgbClr val="00B050"/>
                </a:solidFill>
              </a:rPr>
              <a:t>age</a:t>
            </a:r>
            <a:r>
              <a:rPr lang="en-US" sz="4400" dirty="0">
                <a:solidFill>
                  <a:srgbClr val="FF0000"/>
                </a:solidFill>
              </a:rPr>
              <a:t>" =&gt; </a:t>
            </a:r>
            <a:r>
              <a:rPr lang="en-US" sz="4400" dirty="0">
                <a:solidFill>
                  <a:srgbClr val="00B050"/>
                </a:solidFill>
              </a:rPr>
              <a:t>30</a:t>
            </a:r>
            <a:r>
              <a:rPr lang="en-US" sz="4400" dirty="0">
                <a:solidFill>
                  <a:srgbClr val="FF0000"/>
                </a:solidFill>
              </a:rPr>
              <a:t>, "</a:t>
            </a:r>
            <a:r>
              <a:rPr lang="en-US" sz="4400" dirty="0">
                <a:solidFill>
                  <a:srgbClr val="00B050"/>
                </a:solidFill>
              </a:rPr>
              <a:t>city</a:t>
            </a:r>
            <a:r>
              <a:rPr lang="en-US" sz="4400" dirty="0">
                <a:solidFill>
                  <a:srgbClr val="FF0000"/>
                </a:solidFill>
              </a:rPr>
              <a:t>" =&gt; "</a:t>
            </a:r>
            <a:r>
              <a:rPr lang="en-US" sz="4400" dirty="0">
                <a:solidFill>
                  <a:srgbClr val="00B050"/>
                </a:solidFill>
              </a:rPr>
              <a:t>New York</a:t>
            </a:r>
            <a:r>
              <a:rPr lang="en-US" sz="4400" dirty="0">
                <a:solidFill>
                  <a:srgbClr val="FF0000"/>
                </a:solidFill>
              </a:rPr>
              <a:t>");</a:t>
            </a:r>
          </a:p>
          <a:p>
            <a:pPr marL="0" indent="0">
              <a:buNone/>
            </a:pPr>
            <a:endParaRPr lang="en-US" sz="4800" dirty="0"/>
          </a:p>
        </p:txBody>
      </p:sp>
    </p:spTree>
    <p:extLst>
      <p:ext uri="{BB962C8B-B14F-4D97-AF65-F5344CB8AC3E}">
        <p14:creationId xmlns:p14="http://schemas.microsoft.com/office/powerpoint/2010/main" val="158492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4672942" y="747657"/>
            <a:ext cx="7013448" cy="1627632"/>
          </a:xfrm>
        </p:spPr>
        <p:txBody>
          <a:bodyPr/>
          <a:lstStyle/>
          <a:p>
            <a:r>
              <a:rPr lang="en-US" sz="4400" cap="none" dirty="0"/>
              <a:t>Multidimensional arrays:</a:t>
            </a:r>
          </a:p>
        </p:txBody>
      </p:sp>
      <p:sp>
        <p:nvSpPr>
          <p:cNvPr id="6" name="Text Placeholder 5">
            <a:extLst>
              <a:ext uri="{FF2B5EF4-FFF2-40B4-BE49-F238E27FC236}">
                <a16:creationId xmlns:a16="http://schemas.microsoft.com/office/drawing/2014/main" id="{8E016EE4-D06F-BB48-F27D-14F290F0FE86}"/>
              </a:ext>
            </a:extLst>
          </p:cNvPr>
          <p:cNvSpPr>
            <a:spLocks noGrp="1"/>
          </p:cNvSpPr>
          <p:nvPr>
            <p:ph type="body" sz="quarter" idx="15"/>
          </p:nvPr>
        </p:nvSpPr>
        <p:spPr>
          <a:xfrm>
            <a:off x="505610" y="103273"/>
            <a:ext cx="768096" cy="1627632"/>
          </a:xfrm>
        </p:spPr>
        <p:txBody>
          <a:bodyPr/>
          <a:lstStyle/>
          <a:p>
            <a:endParaRPr lang="en-US" dirty="0"/>
          </a:p>
        </p:txBody>
      </p:sp>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4212514" y="1787133"/>
            <a:ext cx="7992932" cy="4613667"/>
          </a:xfrm>
        </p:spPr>
        <p:txBody>
          <a:bodyPr/>
          <a:lstStyle/>
          <a:p>
            <a:r>
              <a:rPr lang="en-US" b="1" dirty="0">
                <a:solidFill>
                  <a:schemeClr val="bg1">
                    <a:lumMod val="10000"/>
                  </a:schemeClr>
                </a:solidFill>
              </a:rPr>
              <a:t>Syntex:</a:t>
            </a:r>
          </a:p>
          <a:p>
            <a:r>
              <a:rPr lang="en-US" dirty="0"/>
              <a:t>$</a:t>
            </a:r>
            <a:r>
              <a:rPr lang="en-US" dirty="0" err="1"/>
              <a:t>multi_array_name</a:t>
            </a:r>
            <a:r>
              <a:rPr lang="en-US" dirty="0"/>
              <a:t> = array(</a:t>
            </a:r>
          </a:p>
          <a:p>
            <a:r>
              <a:rPr lang="en-US" dirty="0"/>
              <a:t>    array(element1, element2, ...),</a:t>
            </a:r>
          </a:p>
          <a:p>
            <a:r>
              <a:rPr lang="en-US" dirty="0"/>
              <a:t>    array(element1, element2, ...),</a:t>
            </a:r>
          </a:p>
          <a:p>
            <a:r>
              <a:rPr lang="en-US" dirty="0"/>
              <a:t>    </a:t>
            </a:r>
            <a:r>
              <a:rPr lang="en-US" sz="2000" dirty="0"/>
              <a:t>// More arrays as needed</a:t>
            </a:r>
          </a:p>
          <a:p>
            <a:r>
              <a:rPr lang="en-US" dirty="0"/>
              <a:t>);</a:t>
            </a:r>
          </a:p>
          <a:p>
            <a:r>
              <a:rPr lang="en-US" b="1" dirty="0">
                <a:solidFill>
                  <a:schemeClr val="bg1">
                    <a:lumMod val="10000"/>
                  </a:schemeClr>
                </a:solidFill>
              </a:rPr>
              <a:t>                                                           Example</a:t>
            </a:r>
            <a:r>
              <a:rPr lang="en-US" dirty="0"/>
              <a:t>:</a:t>
            </a:r>
          </a:p>
          <a:p>
            <a:r>
              <a:rPr lang="en-US" dirty="0"/>
              <a:t>                                                           $matrix = array(</a:t>
            </a:r>
          </a:p>
          <a:p>
            <a:r>
              <a:rPr lang="en-US" dirty="0"/>
              <a:t>                                                           array(1, 2, 3),</a:t>
            </a:r>
          </a:p>
          <a:p>
            <a:r>
              <a:rPr lang="en-US" dirty="0"/>
              <a:t>                                                           array(4, 5, 6),</a:t>
            </a:r>
          </a:p>
          <a:p>
            <a:r>
              <a:rPr lang="en-US" dirty="0"/>
              <a:t>                                                           array(7, 8, 9)</a:t>
            </a:r>
          </a:p>
          <a:p>
            <a:r>
              <a:rPr lang="en-US" dirty="0"/>
              <a:t>                                                            );</a:t>
            </a:r>
          </a:p>
        </p:txBody>
      </p:sp>
      <p:sp>
        <p:nvSpPr>
          <p:cNvPr id="5" name="Text Placeholder 4">
            <a:extLst>
              <a:ext uri="{FF2B5EF4-FFF2-40B4-BE49-F238E27FC236}">
                <a16:creationId xmlns:a16="http://schemas.microsoft.com/office/drawing/2014/main" id="{EEE736C0-59DE-A4DF-7A05-6F22D48CC0D3}"/>
              </a:ext>
            </a:extLst>
          </p:cNvPr>
          <p:cNvSpPr>
            <a:spLocks noGrp="1"/>
          </p:cNvSpPr>
          <p:nvPr>
            <p:ph type="body" sz="quarter" idx="14"/>
          </p:nvPr>
        </p:nvSpPr>
        <p:spPr>
          <a:xfrm>
            <a:off x="677014" y="103273"/>
            <a:ext cx="768096" cy="1627632"/>
          </a:xfrm>
        </p:spPr>
        <p:txBody>
          <a:bodyPr/>
          <a:lstStyle/>
          <a:p>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7</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820271" y="1181728"/>
            <a:ext cx="4876441" cy="667512"/>
          </a:xfrm>
        </p:spPr>
        <p:txBody>
          <a:bodyPr/>
          <a:lstStyle/>
          <a:p>
            <a:r>
              <a:rPr lang="en-US" sz="4800" u="sng"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1173659" y="2712362"/>
            <a:ext cx="4169664" cy="2176272"/>
          </a:xfrm>
        </p:spPr>
        <p:txBody>
          <a:bodyPr/>
          <a:lstStyle/>
          <a:p>
            <a:r>
              <a:rPr lang="en-US" sz="3600" b="1" dirty="0">
                <a:solidFill>
                  <a:srgbClr val="A10DA5"/>
                </a:solidFill>
                <a:latin typeface="Algerian" panose="04020705040A02060702" pitchFamily="82" charset="0"/>
              </a:rPr>
              <a:t>Do you have any questions</a:t>
            </a:r>
            <a:r>
              <a:rPr lang="en-US" sz="3600" b="1" dirty="0">
                <a:latin typeface="Algerian" panose="04020705040A02060702" pitchFamily="82" charset="0"/>
              </a:rPr>
              <a:t>?</a:t>
            </a:r>
          </a:p>
        </p:txBody>
      </p:sp>
    </p:spTree>
    <p:extLst>
      <p:ext uri="{BB962C8B-B14F-4D97-AF65-F5344CB8AC3E}">
        <p14:creationId xmlns:p14="http://schemas.microsoft.com/office/powerpoint/2010/main" val="1003962426"/>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2.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{CBD829DA-FFF4-4266-B4BA-FDDD5A8A6D4A}tf78438558_win32</Template>
  <TotalTime>105</TotalTime>
  <Words>251</Words>
  <Application>Microsoft Office PowerPoint</Application>
  <PresentationFormat>Widescreen</PresentationFormat>
  <Paragraphs>40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Algerian</vt:lpstr>
      <vt:lpstr>Arial</vt:lpstr>
      <vt:lpstr>Arial Black</vt:lpstr>
      <vt:lpstr>Sabon Next LT</vt:lpstr>
      <vt:lpstr>Office Theme</vt:lpstr>
      <vt:lpstr>Array iN PHP </vt:lpstr>
      <vt:lpstr>Introduction to Arrays</vt:lpstr>
      <vt:lpstr>PowerPoint Presentation</vt:lpstr>
      <vt:lpstr>Types of Arrays   1. Indexed Arrays  2. Associative Arrays    3. Multidimensiona             Arrays</vt:lpstr>
      <vt:lpstr>Indexed arrays</vt:lpstr>
      <vt:lpstr>Associative Arrays</vt:lpstr>
      <vt:lpstr>Multidimensional arrays: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 iN PHP </dc:title>
  <dc:subject/>
  <dc:creator>hp</dc:creator>
  <cp:lastModifiedBy>hp</cp:lastModifiedBy>
  <cp:revision>1</cp:revision>
  <dcterms:created xsi:type="dcterms:W3CDTF">2024-02-20T11:47:13Z</dcterms:created>
  <dcterms:modified xsi:type="dcterms:W3CDTF">2024-02-20T13:32:26Z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