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Maven Pro Bold" charset="1" panose="00000800000000000000"/>
      <p:regular r:id="rId22"/>
    </p:embeddedFont>
    <p:embeddedFont>
      <p:font typeface="Maven Pro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7820" y="3840802"/>
            <a:ext cx="13766605" cy="167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9"/>
              </a:lnSpc>
            </a:pPr>
            <a:r>
              <a:rPr lang="en-US" b="true" sz="1453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LEADERSHIP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864643" y="7535984"/>
            <a:ext cx="10864763" cy="50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Nitesh Rajput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64643" y="8130450"/>
            <a:ext cx="10864763" cy="50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BCA 4M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64643" y="8755201"/>
            <a:ext cx="10864763" cy="50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01514202023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905125"/>
            <a:ext cx="17648039" cy="462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b="true" sz="6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Visi</a:t>
            </a:r>
            <a:r>
              <a:rPr lang="en-US" b="true" sz="6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on – Seeing the Bigger Picture</a:t>
            </a:r>
          </a:p>
          <a:p>
            <a:pPr algn="ctr">
              <a:lnSpc>
                <a:spcPts val="6060"/>
              </a:lnSpc>
            </a:pPr>
          </a:p>
          <a:p>
            <a:pPr algn="ctr">
              <a:lnSpc>
                <a:spcPts val="6060"/>
              </a:lnSpc>
            </a:pP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 l</a:t>
            </a: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eader must plan for the future and set goals.</a:t>
            </a:r>
          </a:p>
          <a:p>
            <a:pPr algn="ctr">
              <a:lnSpc>
                <a:spcPts val="6060"/>
              </a:lnSpc>
            </a:pPr>
          </a:p>
          <a:p>
            <a:pPr algn="ctr">
              <a:lnSpc>
                <a:spcPts val="6060"/>
              </a:lnSpc>
            </a:pP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Example: Shivaji created a strong naval force to protect his kingdom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21695" y="1456553"/>
            <a:ext cx="10044410" cy="893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0"/>
              </a:lnSpc>
              <a:spcBef>
                <a:spcPct val="0"/>
              </a:spcBef>
            </a:pPr>
            <a:r>
              <a:rPr lang="en-US" b="true" sz="6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</a:t>
            </a:r>
            <a:r>
              <a:rPr lang="en-US" b="true" sz="6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Leadership Qualities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905125"/>
            <a:ext cx="17648039" cy="538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b="true" sz="6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</a:t>
            </a:r>
            <a:r>
              <a:rPr lang="en-US" b="true" sz="6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onesty and Integrity</a:t>
            </a:r>
          </a:p>
          <a:p>
            <a:pPr algn="ctr">
              <a:lnSpc>
                <a:spcPts val="6060"/>
              </a:lnSpc>
            </a:pPr>
          </a:p>
          <a:p>
            <a:pPr algn="ctr">
              <a:lnSpc>
                <a:spcPts val="6060"/>
              </a:lnSpc>
            </a:pP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 l</a:t>
            </a: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eader must be truthful and stand by their values.</a:t>
            </a:r>
          </a:p>
          <a:p>
            <a:pPr algn="ctr">
              <a:lnSpc>
                <a:spcPts val="6060"/>
              </a:lnSpc>
            </a:pPr>
          </a:p>
          <a:p>
            <a:pPr algn="ctr">
              <a:lnSpc>
                <a:spcPts val="6060"/>
              </a:lnSpc>
            </a:pP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Example: Maharana Pratap refused to surrender for personal gain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21695" y="1456553"/>
            <a:ext cx="10044410" cy="893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0"/>
              </a:lnSpc>
              <a:spcBef>
                <a:spcPct val="0"/>
              </a:spcBef>
            </a:pPr>
            <a:r>
              <a:rPr lang="en-US" b="true" sz="6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</a:t>
            </a:r>
            <a:r>
              <a:rPr lang="en-US" b="true" sz="6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Leadership Qualities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905125"/>
            <a:ext cx="17648039" cy="462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b="true" sz="6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Hard W</a:t>
            </a:r>
            <a:r>
              <a:rPr lang="en-US" b="true" sz="6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ork and Dedication</a:t>
            </a:r>
          </a:p>
          <a:p>
            <a:pPr algn="ctr">
              <a:lnSpc>
                <a:spcPts val="6060"/>
              </a:lnSpc>
            </a:pPr>
          </a:p>
          <a:p>
            <a:pPr algn="ctr">
              <a:lnSpc>
                <a:spcPts val="6060"/>
              </a:lnSpc>
            </a:pP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Succ</a:t>
            </a: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ess comes from continuous effort</a:t>
            </a:r>
          </a:p>
          <a:p>
            <a:pPr algn="ctr">
              <a:lnSpc>
                <a:spcPts val="6060"/>
              </a:lnSpc>
            </a:pPr>
          </a:p>
          <a:p>
            <a:pPr algn="ctr">
              <a:lnSpc>
                <a:spcPts val="6060"/>
              </a:lnSpc>
            </a:pP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Example: Shivaji worked hard to train his army and build forts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21695" y="1456553"/>
            <a:ext cx="10044410" cy="893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0"/>
              </a:lnSpc>
              <a:spcBef>
                <a:spcPct val="0"/>
              </a:spcBef>
            </a:pPr>
            <a:r>
              <a:rPr lang="en-US" b="true" sz="6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</a:t>
            </a:r>
            <a:r>
              <a:rPr lang="en-US" b="true" sz="6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Leadership Qualities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905125"/>
            <a:ext cx="17648039" cy="462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b="true" sz="6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Kindness</a:t>
            </a:r>
            <a:r>
              <a:rPr lang="en-US" b="true" sz="6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and Care for People</a:t>
            </a:r>
          </a:p>
          <a:p>
            <a:pPr algn="ctr">
              <a:lnSpc>
                <a:spcPts val="6060"/>
              </a:lnSpc>
            </a:pPr>
          </a:p>
          <a:p>
            <a:pPr algn="ctr">
              <a:lnSpc>
                <a:spcPts val="6060"/>
              </a:lnSpc>
            </a:pP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 l</a:t>
            </a: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eader should care for the well-being of others</a:t>
            </a:r>
          </a:p>
          <a:p>
            <a:pPr algn="ctr">
              <a:lnSpc>
                <a:spcPts val="6060"/>
              </a:lnSpc>
            </a:pPr>
          </a:p>
          <a:p>
            <a:pPr algn="ctr">
              <a:lnSpc>
                <a:spcPts val="6060"/>
              </a:lnSpc>
            </a:pP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Example: Maharana Pratap always ensured his people’s safety and honor.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21695" y="1456553"/>
            <a:ext cx="10044410" cy="893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0"/>
              </a:lnSpc>
              <a:spcBef>
                <a:spcPct val="0"/>
              </a:spcBef>
            </a:pPr>
            <a:r>
              <a:rPr lang="en-US" b="true" sz="6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</a:t>
            </a:r>
            <a:r>
              <a:rPr lang="en-US" b="true" sz="6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Leadership Qualities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34059" y="2181225"/>
            <a:ext cx="14277082" cy="950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  <a:spcBef>
                <a:spcPct val="0"/>
              </a:spcBef>
            </a:pPr>
            <a:r>
              <a:rPr lang="en-US" b="true" sz="7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</a:t>
            </a:r>
            <a:r>
              <a:rPr lang="en-US" b="true" sz="7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ow to Develop Leadership Skills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8600" y="4411208"/>
            <a:ext cx="18288000" cy="4245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0"/>
              </a:lnSpc>
            </a:pPr>
            <a:r>
              <a:rPr lang="en-US" sz="66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•- Be c</a:t>
            </a:r>
            <a:r>
              <a:rPr lang="en-US" sz="66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onfident and take responsibility.</a:t>
            </a:r>
          </a:p>
          <a:p>
            <a:pPr algn="ctr">
              <a:lnSpc>
                <a:spcPts val="6660"/>
              </a:lnSpc>
            </a:pPr>
            <a:r>
              <a:rPr lang="en-US" sz="66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•- Improve decision-making and     communication skills.</a:t>
            </a:r>
          </a:p>
          <a:p>
            <a:pPr algn="ctr">
              <a:lnSpc>
                <a:spcPts val="6660"/>
              </a:lnSpc>
            </a:pPr>
            <a:r>
              <a:rPr lang="en-US" sz="66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•- Learn from Role Models</a:t>
            </a:r>
          </a:p>
          <a:p>
            <a:pPr algn="ctr">
              <a:lnSpc>
                <a:spcPts val="666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3839" y="1152525"/>
            <a:ext cx="13611671" cy="950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0"/>
              </a:lnSpc>
              <a:spcBef>
                <a:spcPct val="0"/>
              </a:spcBef>
            </a:pPr>
            <a:r>
              <a:rPr lang="en-US" b="true" sz="7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</a:t>
            </a:r>
            <a:r>
              <a:rPr lang="en-US" b="true" sz="7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onclusion – Be a Leader in Life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325358"/>
            <a:ext cx="18288000" cy="5922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0"/>
              </a:lnSpc>
            </a:pPr>
            <a:r>
              <a:rPr lang="en-US" sz="66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•- Leadership is about c</a:t>
            </a:r>
            <a:r>
              <a:rPr lang="en-US" sz="66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ourage, vision, and responsibility.</a:t>
            </a:r>
          </a:p>
          <a:p>
            <a:pPr algn="ctr">
              <a:lnSpc>
                <a:spcPts val="6660"/>
              </a:lnSpc>
            </a:pPr>
            <a:r>
              <a:rPr lang="en-US" sz="66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•- Anyone can be a leader by making the right choices.</a:t>
            </a:r>
          </a:p>
          <a:p>
            <a:pPr algn="ctr">
              <a:lnSpc>
                <a:spcPts val="6660"/>
              </a:lnSpc>
            </a:pPr>
            <a:r>
              <a:rPr lang="en-US" sz="66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•- Follow the path of great leaders and inspire others!</a:t>
            </a:r>
          </a:p>
          <a:p>
            <a:pPr algn="ctr">
              <a:lnSpc>
                <a:spcPts val="666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04047" y="4754108"/>
            <a:ext cx="10908506" cy="893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0"/>
              </a:lnSpc>
              <a:spcBef>
                <a:spcPct val="0"/>
              </a:spcBef>
            </a:pPr>
            <a:r>
              <a:rPr lang="en-US" b="true" sz="6660" u="sng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33651" y="3802746"/>
            <a:ext cx="13192274" cy="1340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35"/>
              </a:lnSpc>
              <a:spcBef>
                <a:spcPct val="0"/>
              </a:spcBef>
            </a:pPr>
            <a:r>
              <a:rPr lang="en-US" b="true" sz="10035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What is</a:t>
            </a:r>
            <a:r>
              <a:rPr lang="en-US" b="true" sz="10035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leadership?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0533" y="4957937"/>
            <a:ext cx="15946934" cy="198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6"/>
              </a:lnSpc>
              <a:spcBef>
                <a:spcPct val="0"/>
              </a:spcBef>
            </a:pPr>
            <a:r>
              <a:rPr lang="en-US" sz="5436">
                <a:solidFill>
                  <a:srgbClr val="5E17EB"/>
                </a:solidFill>
                <a:latin typeface="Maven Pro"/>
                <a:ea typeface="Maven Pro"/>
                <a:cs typeface="Maven Pro"/>
                <a:sym typeface="Maven Pro"/>
              </a:rPr>
              <a:t>•</a:t>
            </a:r>
            <a:r>
              <a:rPr lang="en-US" sz="5436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Leade</a:t>
            </a:r>
            <a:r>
              <a:rPr lang="en-US" sz="5436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rship is guiding and inspiring others.</a:t>
            </a:r>
          </a:p>
          <a:p>
            <a:pPr algn="ctr">
              <a:lnSpc>
                <a:spcPts val="5436"/>
              </a:lnSpc>
              <a:spcBef>
                <a:spcPct val="0"/>
              </a:spcBef>
            </a:pPr>
            <a:r>
              <a:rPr lang="en-US" sz="5436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• It is about making decisions for the greater good.</a:t>
            </a:r>
          </a:p>
          <a:p>
            <a:pPr algn="ctr">
              <a:lnSpc>
                <a:spcPts val="4636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815408" y="2710037"/>
            <a:ext cx="9685883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  <a:spcBef>
                <a:spcPct val="0"/>
              </a:spcBef>
            </a:pPr>
            <a:r>
              <a:rPr lang="en-US" b="true" sz="1200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Leadership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42420" y="1528937"/>
            <a:ext cx="11003161" cy="1008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6"/>
              </a:lnSpc>
              <a:spcBef>
                <a:spcPct val="0"/>
              </a:spcBef>
            </a:pPr>
            <a:r>
              <a:rPr lang="en-US" sz="7436" u="sng">
                <a:solidFill>
                  <a:srgbClr val="5E17EB"/>
                </a:solidFill>
                <a:latin typeface="Maven Pro"/>
                <a:ea typeface="Maven Pro"/>
                <a:cs typeface="Maven Pro"/>
                <a:sym typeface="Maven Pro"/>
              </a:rPr>
              <a:t>Leade</a:t>
            </a:r>
            <a:r>
              <a:rPr lang="en-US" sz="7436" u="sng">
                <a:solidFill>
                  <a:srgbClr val="5E17EB"/>
                </a:solidFill>
                <a:latin typeface="Maven Pro"/>
                <a:ea typeface="Maven Pro"/>
                <a:cs typeface="Maven Pro"/>
                <a:sym typeface="Maven Pro"/>
              </a:rPr>
              <a:t>rship is everywhere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89607" y="4436285"/>
            <a:ext cx="9127331" cy="385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</a:t>
            </a: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olitics </a:t>
            </a:r>
          </a:p>
          <a:p>
            <a:pPr algn="just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Business</a:t>
            </a:r>
          </a:p>
          <a:p>
            <a:pPr algn="just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The military</a:t>
            </a:r>
          </a:p>
          <a:p>
            <a:pPr algn="just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even in our daily lives.</a:t>
            </a:r>
          </a:p>
          <a:p>
            <a:pPr algn="just">
              <a:lnSpc>
                <a:spcPts val="60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4472" y="1611367"/>
            <a:ext cx="1044401" cy="995445"/>
            <a:chOff x="0" y="0"/>
            <a:chExt cx="812800" cy="774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83743" y="1725667"/>
            <a:ext cx="10774561" cy="893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0"/>
              </a:lnSpc>
            </a:pPr>
            <a:r>
              <a:rPr lang="en-US" b="true" sz="6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Le</a:t>
            </a:r>
            <a:r>
              <a:rPr lang="en-US" b="true" sz="6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adership style &amp; its type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83743" y="4790303"/>
            <a:ext cx="10007947" cy="233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b="true" sz="6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Aut</a:t>
            </a:r>
            <a:r>
              <a:rPr lang="en-US" b="true" sz="6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ocratic Leadership</a:t>
            </a:r>
          </a:p>
          <a:p>
            <a:pPr algn="l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b="true" sz="6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Democratic Leadership </a:t>
            </a:r>
          </a:p>
          <a:p>
            <a:pPr algn="l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b="true" sz="6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Delegative Leadership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77408" y="1418453"/>
            <a:ext cx="7133183" cy="1032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0"/>
              </a:lnSpc>
              <a:spcBef>
                <a:spcPct val="0"/>
              </a:spcBef>
            </a:pPr>
            <a:r>
              <a:rPr lang="en-US" b="true" sz="7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Who is Leader?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570330"/>
            <a:ext cx="18288000" cy="385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sz="6060">
                <a:solidFill>
                  <a:srgbClr val="5E17EB"/>
                </a:solidFill>
                <a:latin typeface="Maven Pro"/>
                <a:ea typeface="Maven Pro"/>
                <a:cs typeface="Maven Pro"/>
                <a:sym typeface="Maven Pro"/>
              </a:rPr>
              <a:t>A leader is someone wh</a:t>
            </a:r>
            <a:r>
              <a:rPr lang="en-US" sz="6060">
                <a:solidFill>
                  <a:srgbClr val="5E17EB"/>
                </a:solidFill>
                <a:latin typeface="Maven Pro"/>
                <a:ea typeface="Maven Pro"/>
                <a:cs typeface="Maven Pro"/>
                <a:sym typeface="Maven Pro"/>
              </a:rPr>
              <a:t>o inspires passion and motivation followers</a:t>
            </a:r>
          </a:p>
          <a:p>
            <a:pPr algn="ctr">
              <a:lnSpc>
                <a:spcPts val="6060"/>
              </a:lnSpc>
            </a:pPr>
          </a:p>
          <a:p>
            <a:pPr algn="ctr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sz="6060">
                <a:solidFill>
                  <a:srgbClr val="5E17EB"/>
                </a:solidFill>
                <a:latin typeface="Maven Pro"/>
                <a:ea typeface="Maven Pro"/>
                <a:cs typeface="Maven Pro"/>
                <a:sym typeface="Maven Pro"/>
              </a:rPr>
              <a:t>They put their people first and lead with example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40372" y="1040639"/>
            <a:ext cx="1044401" cy="995445"/>
            <a:chOff x="0" y="0"/>
            <a:chExt cx="812800" cy="774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515971" y="2838885"/>
            <a:ext cx="5022542" cy="6824106"/>
          </a:xfrm>
          <a:custGeom>
            <a:avLst/>
            <a:gdLst/>
            <a:ahLst/>
            <a:cxnLst/>
            <a:rect r="r" b="b" t="t" l="l"/>
            <a:pathLst>
              <a:path h="6824106" w="5022542">
                <a:moveTo>
                  <a:pt x="0" y="0"/>
                </a:moveTo>
                <a:lnTo>
                  <a:pt x="5022542" y="0"/>
                </a:lnTo>
                <a:lnTo>
                  <a:pt x="5022542" y="6824106"/>
                </a:lnTo>
                <a:lnTo>
                  <a:pt x="0" y="6824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89297" y="2838885"/>
            <a:ext cx="5081656" cy="6616524"/>
          </a:xfrm>
          <a:custGeom>
            <a:avLst/>
            <a:gdLst/>
            <a:ahLst/>
            <a:cxnLst/>
            <a:rect r="r" b="b" t="t" l="l"/>
            <a:pathLst>
              <a:path h="6616524" w="5081656">
                <a:moveTo>
                  <a:pt x="0" y="0"/>
                </a:moveTo>
                <a:lnTo>
                  <a:pt x="5081656" y="0"/>
                </a:lnTo>
                <a:lnTo>
                  <a:pt x="5081656" y="6616524"/>
                </a:lnTo>
                <a:lnTo>
                  <a:pt x="0" y="66165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82480" y="1143000"/>
            <a:ext cx="6948488" cy="893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0"/>
              </a:lnSpc>
            </a:pPr>
            <a:r>
              <a:rPr lang="en-US" b="true" sz="6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Som</a:t>
            </a:r>
            <a:r>
              <a:rPr lang="en-US" b="true" sz="6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 true leader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67980" y="1418453"/>
            <a:ext cx="11552039" cy="1032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0"/>
              </a:lnSpc>
              <a:spcBef>
                <a:spcPct val="0"/>
              </a:spcBef>
            </a:pPr>
            <a:r>
              <a:rPr lang="en-US" b="true" sz="7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 Leadership Qualities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99695" y="3341730"/>
            <a:ext cx="7059811" cy="6145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sz="6060">
                <a:solidFill>
                  <a:srgbClr val="5E17EB"/>
                </a:solidFill>
                <a:latin typeface="Maven Pro"/>
                <a:ea typeface="Maven Pro"/>
                <a:cs typeface="Maven Pro"/>
                <a:sym typeface="Maven Pro"/>
              </a:rPr>
              <a:t>Courage</a:t>
            </a:r>
          </a:p>
          <a:p>
            <a:pPr algn="ctr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sz="6060">
                <a:solidFill>
                  <a:srgbClr val="5E17EB"/>
                </a:solidFill>
                <a:latin typeface="Maven Pro"/>
                <a:ea typeface="Maven Pro"/>
                <a:cs typeface="Maven Pro"/>
                <a:sym typeface="Maven Pro"/>
              </a:rPr>
              <a:t>Vision</a:t>
            </a:r>
          </a:p>
          <a:p>
            <a:pPr algn="ctr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sz="6060">
                <a:solidFill>
                  <a:srgbClr val="5E17EB"/>
                </a:solidFill>
                <a:latin typeface="Maven Pro"/>
                <a:ea typeface="Maven Pro"/>
                <a:cs typeface="Maven Pro"/>
                <a:sym typeface="Maven Pro"/>
              </a:rPr>
              <a:t>Honesty</a:t>
            </a:r>
          </a:p>
          <a:p>
            <a:pPr algn="ctr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sz="6060">
                <a:solidFill>
                  <a:srgbClr val="5E17EB"/>
                </a:solidFill>
                <a:latin typeface="Maven Pro"/>
                <a:ea typeface="Maven Pro"/>
                <a:cs typeface="Maven Pro"/>
                <a:sym typeface="Maven Pro"/>
              </a:rPr>
              <a:t>Hard Work</a:t>
            </a:r>
          </a:p>
          <a:p>
            <a:pPr algn="ctr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sz="6060">
                <a:solidFill>
                  <a:srgbClr val="5E17EB"/>
                </a:solidFill>
                <a:latin typeface="Maven Pro"/>
                <a:ea typeface="Maven Pro"/>
                <a:cs typeface="Maven Pro"/>
                <a:sym typeface="Maven Pro"/>
              </a:rPr>
              <a:t>Responsibility</a:t>
            </a:r>
          </a:p>
          <a:p>
            <a:pPr algn="ctr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sz="6060">
                <a:solidFill>
                  <a:srgbClr val="5E17EB"/>
                </a:solidFill>
                <a:latin typeface="Maven Pro"/>
                <a:ea typeface="Maven Pro"/>
                <a:cs typeface="Maven Pro"/>
                <a:sym typeface="Maven Pro"/>
              </a:rPr>
              <a:t>Decision-Making</a:t>
            </a:r>
          </a:p>
          <a:p>
            <a:pPr algn="ctr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sz="6060">
                <a:solidFill>
                  <a:srgbClr val="5E17EB"/>
                </a:solidFill>
                <a:latin typeface="Maven Pro"/>
                <a:ea typeface="Maven Pro"/>
                <a:cs typeface="Maven Pro"/>
                <a:sym typeface="Maven Pro"/>
              </a:rPr>
              <a:t>Kindness</a:t>
            </a:r>
          </a:p>
          <a:p>
            <a:pPr algn="ctr">
              <a:lnSpc>
                <a:spcPts val="606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905125"/>
            <a:ext cx="17648039" cy="538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308529" indent="-654264" lvl="1">
              <a:lnSpc>
                <a:spcPts val="6060"/>
              </a:lnSpc>
              <a:buFont typeface="Arial"/>
              <a:buChar char="•"/>
            </a:pPr>
            <a:r>
              <a:rPr lang="en-US" b="true" sz="6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</a:t>
            </a:r>
            <a:r>
              <a:rPr lang="en-US" b="true" sz="606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ourage – The First Step to Leadership</a:t>
            </a:r>
          </a:p>
          <a:p>
            <a:pPr algn="ctr">
              <a:lnSpc>
                <a:spcPts val="6060"/>
              </a:lnSpc>
            </a:pPr>
          </a:p>
          <a:p>
            <a:pPr algn="ctr">
              <a:lnSpc>
                <a:spcPts val="6060"/>
              </a:lnSpc>
            </a:pP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Leaders face challenges without fear.</a:t>
            </a:r>
          </a:p>
          <a:p>
            <a:pPr algn="ctr">
              <a:lnSpc>
                <a:spcPts val="6060"/>
              </a:lnSpc>
            </a:pPr>
          </a:p>
          <a:p>
            <a:pPr algn="ctr">
              <a:lnSpc>
                <a:spcPts val="6060"/>
              </a:lnSpc>
            </a:pPr>
            <a:r>
              <a:rPr lang="en-US" sz="606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Example: Maharana Pratap never surrendered, even when facing hardships.</a:t>
            </a:r>
          </a:p>
          <a:p>
            <a:pPr algn="ctr">
              <a:lnSpc>
                <a:spcPts val="606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321695" y="1456553"/>
            <a:ext cx="10044410" cy="893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0"/>
              </a:lnSpc>
              <a:spcBef>
                <a:spcPct val="0"/>
              </a:spcBef>
            </a:pPr>
            <a:r>
              <a:rPr lang="en-US" b="true" sz="6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</a:t>
            </a:r>
            <a:r>
              <a:rPr lang="en-US" b="true" sz="6660" u="sng">
                <a:solidFill>
                  <a:srgbClr val="5E17EB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Leadership Qualities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DAGiyLb_UGA</dc:identifier>
  <dcterms:modified xsi:type="dcterms:W3CDTF">2011-08-01T06:04:30Z</dcterms:modified>
  <cp:revision>1</cp:revision>
  <dc:title>Leadership</dc:title>
</cp:coreProperties>
</file>