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erriweather Light"/>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gGFHMMofazAYt8zavXRVsPmGv0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erriweatherLigh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Light-boldItalic.fntdata"/><Relationship Id="rId30" Type="http://schemas.openxmlformats.org/officeDocument/2006/relationships/font" Target="fonts/MerriweatherLight-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b01f7b65d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8b01f7b65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 name="Shape 18"/>
        <p:cNvGrpSpPr/>
        <p:nvPr/>
      </p:nvGrpSpPr>
      <p:grpSpPr>
        <a:xfrm>
          <a:off x="0" y="0"/>
          <a:ext cx="0" cy="0"/>
          <a:chOff x="0" y="0"/>
          <a:chExt cx="0" cy="0"/>
        </a:xfrm>
      </p:grpSpPr>
      <p:sp>
        <p:nvSpPr>
          <p:cNvPr id="19" name="Google Shape;19;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 name="Google Shape;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1" name="Google Shape;4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3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3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5" name="Google Shape;4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3600">
                <a:solidFill>
                  <a:schemeClr val="lt1"/>
                </a:solidFill>
                <a:latin typeface="Merriweather Light"/>
                <a:ea typeface="Merriweather Light"/>
                <a:cs typeface="Merriweather Light"/>
                <a:sym typeface="Merriweather Light"/>
              </a:rPr>
              <a:t> </a:t>
            </a:r>
            <a:r>
              <a:rPr lang="en-US" sz="3200">
                <a:solidFill>
                  <a:srgbClr val="C00000"/>
                </a:solidFill>
                <a:latin typeface="Merriweather Light"/>
                <a:ea typeface="Merriweather Light"/>
                <a:cs typeface="Merriweather Light"/>
                <a:sym typeface="Merriweather Light"/>
              </a:rPr>
              <a:t>Capstone Project 2 </a:t>
            </a:r>
            <a:br>
              <a:rPr lang="en-US" sz="3200">
                <a:solidFill>
                  <a:srgbClr val="C00000"/>
                </a:solidFill>
                <a:latin typeface="Merriweather Light"/>
                <a:ea typeface="Merriweather Light"/>
                <a:cs typeface="Merriweather Light"/>
                <a:sym typeface="Merriweather Light"/>
              </a:rPr>
            </a:br>
            <a:r>
              <a:rPr lang="en-US" sz="2800">
                <a:solidFill>
                  <a:srgbClr val="C00000"/>
                </a:solidFill>
                <a:latin typeface="Merriweather Light"/>
                <a:ea typeface="Merriweather Light"/>
                <a:cs typeface="Merriweather Light"/>
                <a:sym typeface="Merriweather Light"/>
              </a:rPr>
              <a:t>Retail Sales prediction</a:t>
            </a:r>
            <a:br>
              <a:rPr lang="en-US" sz="2800">
                <a:solidFill>
                  <a:schemeClr val="lt1"/>
                </a:solidFill>
                <a:latin typeface="Merriweather Light"/>
                <a:ea typeface="Merriweather Light"/>
                <a:cs typeface="Merriweather Light"/>
                <a:sym typeface="Merriweather Light"/>
              </a:rPr>
            </a:br>
            <a:r>
              <a:rPr lang="en-US" sz="2800">
                <a:solidFill>
                  <a:schemeClr val="lt1"/>
                </a:solidFill>
                <a:latin typeface="Merriweather Light"/>
                <a:ea typeface="Merriweather Light"/>
                <a:cs typeface="Merriweather Light"/>
                <a:sym typeface="Merriweather Light"/>
              </a:rPr>
              <a:t>  </a:t>
            </a:r>
            <a:r>
              <a:rPr lang="en-US" sz="2800">
                <a:solidFill>
                  <a:srgbClr val="C00000"/>
                </a:solidFill>
                <a:latin typeface="Merriweather Light"/>
                <a:ea typeface="Merriweather Light"/>
                <a:cs typeface="Merriweather Light"/>
                <a:sym typeface="Merriweather Light"/>
              </a:rPr>
              <a:t>Data science learners Team</a:t>
            </a:r>
            <a:br>
              <a:rPr lang="en-US" sz="2800">
                <a:solidFill>
                  <a:srgbClr val="C00000"/>
                </a:solidFill>
                <a:latin typeface="Merriweather Light"/>
                <a:ea typeface="Merriweather Light"/>
                <a:cs typeface="Merriweather Light"/>
                <a:sym typeface="Merriweather Light"/>
              </a:rPr>
            </a:br>
            <a:br>
              <a:rPr lang="en-US" sz="2800">
                <a:solidFill>
                  <a:schemeClr val="lt1"/>
                </a:solidFill>
                <a:latin typeface="Merriweather Light"/>
                <a:ea typeface="Merriweather Light"/>
                <a:cs typeface="Merriweather Light"/>
                <a:sym typeface="Merriweather Light"/>
              </a:rPr>
            </a:br>
            <a:r>
              <a:rPr lang="en-US" sz="2800">
                <a:solidFill>
                  <a:schemeClr val="lt1"/>
                </a:solidFill>
                <a:latin typeface="Merriweather Light"/>
                <a:ea typeface="Merriweather Light"/>
                <a:cs typeface="Merriweather Light"/>
                <a:sym typeface="Merriweather Light"/>
              </a:rPr>
              <a:t> </a:t>
            </a:r>
            <a:r>
              <a:rPr lang="en-US" sz="2800">
                <a:solidFill>
                  <a:srgbClr val="C00000"/>
                </a:solidFill>
                <a:latin typeface="Merriweather Light"/>
                <a:ea typeface="Merriweather Light"/>
                <a:cs typeface="Merriweather Light"/>
                <a:sym typeface="Merriweather Light"/>
              </a:rPr>
              <a:t>Team Members:</a:t>
            </a:r>
            <a:br>
              <a:rPr lang="en-US" sz="2800">
                <a:solidFill>
                  <a:schemeClr val="lt1"/>
                </a:solidFill>
                <a:latin typeface="Merriweather Light"/>
                <a:ea typeface="Merriweather Light"/>
                <a:cs typeface="Merriweather Light"/>
                <a:sym typeface="Merriweather Light"/>
              </a:rPr>
            </a:br>
            <a:r>
              <a:rPr lang="en-US" sz="2800">
                <a:solidFill>
                  <a:srgbClr val="00637D"/>
                </a:solidFill>
                <a:latin typeface="Merriweather Light"/>
                <a:ea typeface="Merriweather Light"/>
                <a:cs typeface="Merriweather Light"/>
                <a:sym typeface="Merriweather Light"/>
              </a:rPr>
              <a:t>Ayush Goyal</a:t>
            </a:r>
            <a:endParaRPr sz="2800">
              <a:solidFill>
                <a:srgbClr val="00637D"/>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SzPts val="5200"/>
              <a:buNone/>
            </a:pPr>
            <a:r>
              <a:rPr lang="en-US" sz="2800">
                <a:solidFill>
                  <a:schemeClr val="lt1"/>
                </a:solidFill>
                <a:latin typeface="Merriweather Light"/>
                <a:ea typeface="Merriweather Light"/>
                <a:cs typeface="Merriweather Light"/>
                <a:sym typeface="Merriweather Light"/>
              </a:rPr>
              <a:t>M Sameer Ahamed</a:t>
            </a:r>
            <a:endParaRPr sz="2800">
              <a:solidFill>
                <a:schemeClr val="lt1"/>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SzPts val="5200"/>
              <a:buNone/>
            </a:pPr>
            <a:r>
              <a:rPr lang="en-US" sz="2800">
                <a:solidFill>
                  <a:schemeClr val="lt1"/>
                </a:solidFill>
                <a:latin typeface="Merriweather Light"/>
                <a:ea typeface="Merriweather Light"/>
                <a:cs typeface="Merriweather Light"/>
                <a:sym typeface="Merriweather Light"/>
              </a:rPr>
              <a:t>Nitesh Bhowmick</a:t>
            </a:r>
            <a:endParaRPr sz="2800">
              <a:solidFill>
                <a:schemeClr val="lt1"/>
              </a:solidFill>
              <a:latin typeface="Merriweather Light"/>
              <a:ea typeface="Merriweather Light"/>
              <a:cs typeface="Merriweather Light"/>
              <a:sym typeface="Merriweather Light"/>
            </a:endParaRPr>
          </a:p>
          <a:p>
            <a:pPr indent="0" lvl="0" marL="0" rtl="0" algn="ctr">
              <a:lnSpc>
                <a:spcPct val="100000"/>
              </a:lnSpc>
              <a:spcBef>
                <a:spcPts val="0"/>
              </a:spcBef>
              <a:spcAft>
                <a:spcPts val="0"/>
              </a:spcAft>
              <a:buSzPts val="5200"/>
              <a:buNone/>
            </a:pPr>
            <a:r>
              <a:t/>
            </a:r>
            <a:endParaRPr sz="1600">
              <a:solidFill>
                <a:schemeClr val="lt1"/>
              </a:solidFill>
              <a:latin typeface="Merriweather Light"/>
              <a:ea typeface="Merriweather Light"/>
              <a:cs typeface="Merriweather Light"/>
              <a:sym typeface="Merriweather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120800" y="116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Store Type</a:t>
            </a:r>
            <a:endParaRPr>
              <a:latin typeface="Merriweather Light"/>
              <a:ea typeface="Merriweather Light"/>
              <a:cs typeface="Merriweather Light"/>
              <a:sym typeface="Merriweather Light"/>
            </a:endParaRPr>
          </a:p>
        </p:txBody>
      </p:sp>
      <p:sp>
        <p:nvSpPr>
          <p:cNvPr id="112" name="Google Shape;112;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sz="1900">
              <a:solidFill>
                <a:schemeClr val="lt1"/>
              </a:solidFill>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sz="1900">
              <a:solidFill>
                <a:schemeClr val="lt1"/>
              </a:solidFill>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sz="1900">
              <a:solidFill>
                <a:schemeClr val="lt1"/>
              </a:solidFill>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sz="1900">
              <a:solidFill>
                <a:schemeClr val="lt1"/>
              </a:solidFill>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sz="1900">
              <a:solidFill>
                <a:schemeClr val="lt1"/>
              </a:solidFill>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sz="1900">
              <a:solidFill>
                <a:schemeClr val="lt1"/>
              </a:solidFill>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sz="1900">
              <a:solidFill>
                <a:schemeClr val="lt1"/>
              </a:solidFill>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sz="1900">
              <a:solidFill>
                <a:schemeClr val="lt1"/>
              </a:solidFill>
              <a:latin typeface="Merriweather Light"/>
              <a:ea typeface="Merriweather Light"/>
              <a:cs typeface="Merriweather Light"/>
              <a:sym typeface="Merriweather Light"/>
            </a:endParaRPr>
          </a:p>
          <a:p>
            <a:pPr indent="0" lvl="0" marL="0" rtl="0" algn="l">
              <a:spcBef>
                <a:spcPts val="600"/>
              </a:spcBef>
              <a:spcAft>
                <a:spcPts val="0"/>
              </a:spcAft>
              <a:buNone/>
            </a:pPr>
            <a:r>
              <a:rPr lang="en-US" sz="1300">
                <a:solidFill>
                  <a:schemeClr val="lt1"/>
                </a:solidFill>
                <a:highlight>
                  <a:srgbClr val="FFFFFF"/>
                </a:highlight>
                <a:latin typeface="Merriweather Light"/>
                <a:ea typeface="Merriweather Light"/>
                <a:cs typeface="Merriweather Light"/>
                <a:sym typeface="Merriweather Light"/>
              </a:rPr>
              <a:t>we can see that storetype A has the highest number of branches, sales &amp; customers from the four different storetype but it doesn't mean its the best performing storetype</a:t>
            </a:r>
            <a:endParaRPr sz="1300">
              <a:solidFill>
                <a:schemeClr val="lt1"/>
              </a:solidFill>
              <a:highlight>
                <a:srgbClr val="FFFFFF"/>
              </a:highlight>
              <a:latin typeface="Merriweather Light"/>
              <a:ea typeface="Merriweather Light"/>
              <a:cs typeface="Merriweather Light"/>
              <a:sym typeface="Merriweather Light"/>
            </a:endParaRPr>
          </a:p>
          <a:p>
            <a:pPr indent="0" lvl="0" marL="0" rtl="0" algn="l">
              <a:spcBef>
                <a:spcPts val="600"/>
              </a:spcBef>
              <a:spcAft>
                <a:spcPts val="0"/>
              </a:spcAft>
              <a:buNone/>
            </a:pPr>
            <a:r>
              <a:rPr lang="en-US" sz="1300">
                <a:solidFill>
                  <a:schemeClr val="lt1"/>
                </a:solidFill>
                <a:highlight>
                  <a:srgbClr val="FFFFFF"/>
                </a:highlight>
                <a:latin typeface="Merriweather Light"/>
                <a:ea typeface="Merriweather Light"/>
                <a:cs typeface="Merriweather Light"/>
                <a:sym typeface="Merriweather Light"/>
              </a:rPr>
              <a:t>when looking at the average sales and number of customers, we see that actually it is a storetype B who was the highest average sales and the highest average number of customers.</a:t>
            </a:r>
            <a:endParaRPr sz="1300">
              <a:solidFill>
                <a:schemeClr val="lt1"/>
              </a:solidFill>
              <a:highlight>
                <a:srgbClr val="FFFFFF"/>
              </a:highlight>
              <a:latin typeface="Merriweather Light"/>
              <a:ea typeface="Merriweather Light"/>
              <a:cs typeface="Merriweather Light"/>
              <a:sym typeface="Merriweather Light"/>
            </a:endParaRPr>
          </a:p>
          <a:p>
            <a:pPr indent="-342900" lvl="0" marL="457200" rtl="0" algn="l">
              <a:lnSpc>
                <a:spcPct val="115000"/>
              </a:lnSpc>
              <a:spcBef>
                <a:spcPts val="500"/>
              </a:spcBef>
              <a:spcAft>
                <a:spcPts val="0"/>
              </a:spcAft>
              <a:buSzPts val="1800"/>
              <a:buNone/>
            </a:pPr>
            <a:r>
              <a:t/>
            </a:r>
            <a:endParaRPr sz="1700">
              <a:solidFill>
                <a:schemeClr val="lt1"/>
              </a:solidFill>
              <a:latin typeface="Merriweather Light"/>
              <a:ea typeface="Merriweather Light"/>
              <a:cs typeface="Merriweather Light"/>
              <a:sym typeface="Merriweather Light"/>
            </a:endParaRPr>
          </a:p>
        </p:txBody>
      </p:sp>
      <p:pic>
        <p:nvPicPr>
          <p:cNvPr descr="store 1.png" id="113" name="Google Shape;113;p10"/>
          <p:cNvPicPr preferRelativeResize="0"/>
          <p:nvPr/>
        </p:nvPicPr>
        <p:blipFill rotWithShape="1">
          <a:blip r:embed="rId3">
            <a:alphaModFix/>
          </a:blip>
          <a:srcRect b="0" l="0" r="0" t="0"/>
          <a:stretch/>
        </p:blipFill>
        <p:spPr>
          <a:xfrm>
            <a:off x="0" y="625425"/>
            <a:ext cx="8886125" cy="308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Sales Dependent Variable</a:t>
            </a:r>
            <a:endParaRPr>
              <a:latin typeface="Merriweather Light"/>
              <a:ea typeface="Merriweather Light"/>
              <a:cs typeface="Merriweather Light"/>
              <a:sym typeface="Merriweather Light"/>
            </a:endParaRPr>
          </a:p>
        </p:txBody>
      </p:sp>
      <p:sp>
        <p:nvSpPr>
          <p:cNvPr id="119" name="Google Shape;11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Font typeface="Merriweather Light"/>
              <a:buChar char="●"/>
            </a:pPr>
            <a:r>
              <a:rPr lang="en-US" sz="1600">
                <a:solidFill>
                  <a:srgbClr val="002060"/>
                </a:solidFill>
                <a:latin typeface="Merriweather Light"/>
                <a:ea typeface="Merriweather Light"/>
                <a:cs typeface="Merriweather Light"/>
                <a:sym typeface="Merriweather Light"/>
              </a:rPr>
              <a:t>Now checking the number of sales =0</a:t>
            </a:r>
            <a:endParaRPr sz="1600">
              <a:latin typeface="Merriweather Light"/>
              <a:ea typeface="Merriweather Light"/>
              <a:cs typeface="Merriweather Light"/>
              <a:sym typeface="Merriweather Light"/>
            </a:endParaRPr>
          </a:p>
        </p:txBody>
      </p:sp>
      <p:pic>
        <p:nvPicPr>
          <p:cNvPr descr="sales dependent variable.png" id="120" name="Google Shape;120;p11"/>
          <p:cNvPicPr preferRelativeResize="0"/>
          <p:nvPr/>
        </p:nvPicPr>
        <p:blipFill rotWithShape="1">
          <a:blip r:embed="rId3">
            <a:alphaModFix/>
          </a:blip>
          <a:srcRect b="0" l="0" r="0" t="0"/>
          <a:stretch/>
        </p:blipFill>
        <p:spPr>
          <a:xfrm>
            <a:off x="1429966" y="1054957"/>
            <a:ext cx="5359939" cy="290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Machine learning</a:t>
            </a:r>
            <a:endParaRPr>
              <a:latin typeface="Merriweather Light"/>
              <a:ea typeface="Merriweather Light"/>
              <a:cs typeface="Merriweather Light"/>
              <a:sym typeface="Merriweather Light"/>
            </a:endParaRPr>
          </a:p>
        </p:txBody>
      </p:sp>
      <p:sp>
        <p:nvSpPr>
          <p:cNvPr id="126" name="Google Shape;126;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400"/>
              <a:buFont typeface="Merriweather Light"/>
              <a:buChar char="•"/>
            </a:pPr>
            <a:r>
              <a:rPr lang="en-US" sz="2000">
                <a:solidFill>
                  <a:srgbClr val="002060"/>
                </a:solidFill>
                <a:latin typeface="Merriweather Light"/>
                <a:ea typeface="Merriweather Light"/>
                <a:cs typeface="Merriweather Light"/>
                <a:sym typeface="Merriweather Light"/>
              </a:rPr>
              <a:t>Machine learning is a type of artificial intelligent that allow software application to become more accurate at predicting outcome without being explicitly programmed to do so machine learning algorithms use historical data as input to predict new output value</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400"/>
              <a:buFont typeface="Merriweather Light"/>
              <a:buChar char="•"/>
            </a:pPr>
            <a:r>
              <a:rPr lang="en-US" sz="2000">
                <a:solidFill>
                  <a:srgbClr val="002060"/>
                </a:solidFill>
                <a:latin typeface="Merriweather Light"/>
                <a:ea typeface="Merriweather Light"/>
                <a:cs typeface="Merriweather Light"/>
                <a:sym typeface="Merriweather Light"/>
              </a:rPr>
              <a:t>Machine learning are a common  use case for machine learning other popular uses include fraud detection, business process automation (BPA) and predictive maintenance</a:t>
            </a:r>
            <a:endParaRPr>
              <a:latin typeface="Merriweather Light"/>
              <a:ea typeface="Merriweather Light"/>
              <a:cs typeface="Merriweather Light"/>
              <a:sym typeface="Merriweather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Why machine learning is important</a:t>
            </a:r>
            <a:endParaRPr>
              <a:latin typeface="Merriweather Light"/>
              <a:ea typeface="Merriweather Light"/>
              <a:cs typeface="Merriweather Light"/>
              <a:sym typeface="Merriweather Light"/>
            </a:endParaRPr>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erriweather Light"/>
              <a:buChar char="●"/>
            </a:pPr>
            <a:r>
              <a:rPr lang="en-US" sz="2000">
                <a:solidFill>
                  <a:srgbClr val="002060"/>
                </a:solidFill>
                <a:latin typeface="Merriweather Light"/>
                <a:ea typeface="Merriweather Light"/>
                <a:cs typeface="Merriweather Light"/>
                <a:sym typeface="Merriweather Light"/>
              </a:rPr>
              <a:t>Machine learning is important because it gives enterprises a view  of  trends in customers behavior and  business operational patterns , as well as supports the development of new products. Many of today leading companies such as Facebook, Google and Uber, make machine learning a central part of their operation. Machine learning has become a significant competitive  differentiator for many companies</a:t>
            </a:r>
            <a:endParaRPr>
              <a:latin typeface="Merriweather Light"/>
              <a:ea typeface="Merriweather Light"/>
              <a:cs typeface="Merriweather Light"/>
              <a:sym typeface="Merriweather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Different types of machine learning</a:t>
            </a:r>
            <a:endParaRPr>
              <a:latin typeface="Merriweather Light"/>
              <a:ea typeface="Merriweather Light"/>
              <a:cs typeface="Merriweather Light"/>
              <a:sym typeface="Merriweather Light"/>
            </a:endParaRPr>
          </a:p>
        </p:txBody>
      </p:sp>
      <p:sp>
        <p:nvSpPr>
          <p:cNvPr id="138" name="Google Shape;13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400"/>
              <a:buFont typeface="Arial"/>
              <a:buChar char="•"/>
            </a:pPr>
            <a:r>
              <a:rPr lang="en-US" sz="2000">
                <a:solidFill>
                  <a:srgbClr val="002060"/>
                </a:solidFill>
                <a:latin typeface="Merriweather Light"/>
                <a:ea typeface="Merriweather Light"/>
                <a:cs typeface="Merriweather Light"/>
                <a:sym typeface="Merriweather Light"/>
              </a:rPr>
              <a:t>Supervised learning : In this types  of machine learning, data scientists supply algorithms with labeled training data and defined the variables they wants the algorithms to assess for correlation.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400"/>
              <a:buFont typeface="Arial"/>
              <a:buChar char="•"/>
            </a:pPr>
            <a:r>
              <a:rPr lang="en-US" sz="2000">
                <a:solidFill>
                  <a:srgbClr val="002060"/>
                </a:solidFill>
                <a:latin typeface="Merriweather Light"/>
                <a:ea typeface="Merriweather Light"/>
                <a:cs typeface="Merriweather Light"/>
                <a:sym typeface="Merriweather Light"/>
              </a:rPr>
              <a:t>Unsupervised learning : This types of machine learning involves algorithms that train on unlabeled data.</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400"/>
              <a:buFont typeface="Arial"/>
              <a:buChar char="•"/>
            </a:pPr>
            <a:r>
              <a:rPr lang="en-US" sz="2000">
                <a:solidFill>
                  <a:srgbClr val="002060"/>
                </a:solidFill>
                <a:latin typeface="Merriweather Light"/>
                <a:ea typeface="Merriweather Light"/>
                <a:cs typeface="Merriweather Light"/>
                <a:sym typeface="Merriweather Light"/>
              </a:rPr>
              <a:t>Reinforcement learning: It  is  multi step process for which there are clearly defined rules Data scientist program algorithm complete a task</a:t>
            </a:r>
            <a:endParaRPr sz="2000">
              <a:latin typeface="Merriweather Light"/>
              <a:ea typeface="Merriweather Light"/>
              <a:cs typeface="Merriweather Light"/>
              <a:sym typeface="Merriweather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142700" y="170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Linear Regression</a:t>
            </a:r>
            <a:endParaRPr>
              <a:latin typeface="Merriweather Light"/>
              <a:ea typeface="Merriweather Light"/>
              <a:cs typeface="Merriweather Light"/>
              <a:sym typeface="Merriweather Light"/>
            </a:endParaRPr>
          </a:p>
        </p:txBody>
      </p:sp>
      <p:sp>
        <p:nvSpPr>
          <p:cNvPr id="144" name="Google Shape;144;p15"/>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sz="1600">
                <a:solidFill>
                  <a:srgbClr val="002060"/>
                </a:solidFill>
                <a:latin typeface="Merriweather Light"/>
                <a:ea typeface="Merriweather Light"/>
                <a:cs typeface="Merriweather Light"/>
                <a:sym typeface="Merriweather Light"/>
              </a:rPr>
              <a:t>       Linear Regression is a kind of parametric regression model that makes a prediction by taking the weighted  average of the input features of an observation or data point.</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SzPts val="1600"/>
              <a:buFont typeface="Merriweather"/>
              <a:buChar char="●"/>
            </a:pPr>
            <a:r>
              <a:rPr b="1" lang="en-US" sz="1600">
                <a:solidFill>
                  <a:srgbClr val="002060"/>
                </a:solidFill>
                <a:latin typeface="Merriweather"/>
                <a:ea typeface="Merriweather"/>
                <a:cs typeface="Merriweather"/>
                <a:sym typeface="Merriweather"/>
              </a:rPr>
              <a:t>Advantage and disadvantage of linear regression:</a:t>
            </a:r>
            <a:endParaRPr b="1" sz="1600">
              <a:latin typeface="Merriweather"/>
              <a:ea typeface="Merriweather"/>
              <a:cs typeface="Merriweather"/>
              <a:sym typeface="Merriweather"/>
            </a:endParaRPr>
          </a:p>
          <a:p>
            <a:pPr indent="-307340" lvl="0" marL="457200" rtl="0" algn="l">
              <a:lnSpc>
                <a:spcPct val="115000"/>
              </a:lnSpc>
              <a:spcBef>
                <a:spcPts val="0"/>
              </a:spcBef>
              <a:spcAft>
                <a:spcPts val="0"/>
              </a:spcAft>
              <a:buClr>
                <a:srgbClr val="002060"/>
              </a:buClr>
              <a:buSzPts val="1600"/>
              <a:buFont typeface="Arial"/>
              <a:buChar char="•"/>
            </a:pPr>
            <a:r>
              <a:rPr lang="en-US" sz="1600">
                <a:solidFill>
                  <a:srgbClr val="002060"/>
                </a:solidFill>
                <a:latin typeface="Merriweather Light"/>
                <a:ea typeface="Merriweather Light"/>
                <a:cs typeface="Merriweather Light"/>
                <a:sym typeface="Merriweather Light"/>
              </a:rPr>
              <a:t>Linear  regression is a simple to implement , and on  other hand in linear regression  in difficult</a:t>
            </a:r>
            <a:endParaRPr sz="1600">
              <a:latin typeface="Merriweather Light"/>
              <a:ea typeface="Merriweather Light"/>
              <a:cs typeface="Merriweather Light"/>
              <a:sym typeface="Merriweather Light"/>
            </a:endParaRPr>
          </a:p>
          <a:p>
            <a:pPr indent="-307340" lvl="0" marL="457200" rtl="0" algn="l">
              <a:lnSpc>
                <a:spcPct val="115000"/>
              </a:lnSpc>
              <a:spcBef>
                <a:spcPts val="0"/>
              </a:spcBef>
              <a:spcAft>
                <a:spcPts val="0"/>
              </a:spcAft>
              <a:buClr>
                <a:srgbClr val="002060"/>
              </a:buClr>
              <a:buSzPts val="1600"/>
              <a:buFont typeface="Arial"/>
              <a:buChar char="•"/>
            </a:pPr>
            <a:r>
              <a:rPr lang="en-US" sz="1600">
                <a:solidFill>
                  <a:srgbClr val="002060"/>
                </a:solidFill>
                <a:latin typeface="Merriweather Light"/>
                <a:ea typeface="Merriweather Light"/>
                <a:cs typeface="Merriweather Light"/>
                <a:sym typeface="Merriweather Light"/>
              </a:rPr>
              <a:t>The relationship between the independent variable have a linear relationship, and other hand linear regression also looks at a relationship between the mean of the dependent variable and the independent variables . </a:t>
            </a:r>
            <a:endParaRPr sz="1600">
              <a:solidFill>
                <a:srgbClr val="002060"/>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rPr b="1" lang="en-US" sz="1600">
                <a:solidFill>
                  <a:srgbClr val="000000"/>
                </a:solidFill>
                <a:latin typeface="Merriweather"/>
                <a:ea typeface="Merriweather"/>
                <a:cs typeface="Merriweather"/>
                <a:sym typeface="Merriweather"/>
              </a:rPr>
              <a:t>Import Linear Regression:- </a:t>
            </a:r>
            <a:endParaRPr b="1" sz="1600">
              <a:solidFill>
                <a:srgbClr val="000000"/>
              </a:solidFill>
              <a:latin typeface="Merriweather"/>
              <a:ea typeface="Merriweather"/>
              <a:cs typeface="Merriweather"/>
              <a:sym typeface="Merriweather"/>
            </a:endParaRPr>
          </a:p>
          <a:p>
            <a:pPr indent="0" lvl="0" marL="0" rtl="0" algn="l">
              <a:lnSpc>
                <a:spcPct val="115000"/>
              </a:lnSpc>
              <a:spcBef>
                <a:spcPts val="1200"/>
              </a:spcBef>
              <a:spcAft>
                <a:spcPts val="0"/>
              </a:spcAft>
              <a:buNone/>
            </a:pPr>
            <a:r>
              <a:rPr lang="en-US" sz="1600">
                <a:solidFill>
                  <a:srgbClr val="AF00DB"/>
                </a:solidFill>
                <a:latin typeface="Merriweather Light"/>
                <a:ea typeface="Merriweather Light"/>
                <a:cs typeface="Merriweather Light"/>
                <a:sym typeface="Merriweather Light"/>
              </a:rPr>
              <a:t>from</a:t>
            </a:r>
            <a:r>
              <a:rPr lang="en-US" sz="1600">
                <a:solidFill>
                  <a:srgbClr val="000000"/>
                </a:solidFill>
                <a:latin typeface="Merriweather Light"/>
                <a:ea typeface="Merriweather Light"/>
                <a:cs typeface="Merriweather Light"/>
                <a:sym typeface="Merriweather Light"/>
              </a:rPr>
              <a:t> sklearn.linear_model </a:t>
            </a:r>
            <a:r>
              <a:rPr lang="en-US" sz="1600">
                <a:solidFill>
                  <a:srgbClr val="AF00DB"/>
                </a:solidFill>
                <a:latin typeface="Merriweather Light"/>
                <a:ea typeface="Merriweather Light"/>
                <a:cs typeface="Merriweather Light"/>
                <a:sym typeface="Merriweather Light"/>
              </a:rPr>
              <a:t>import</a:t>
            </a:r>
            <a:r>
              <a:rPr lang="en-US" sz="1600">
                <a:solidFill>
                  <a:srgbClr val="000000"/>
                </a:solidFill>
                <a:latin typeface="Merriweather Light"/>
                <a:ea typeface="Merriweather Light"/>
                <a:cs typeface="Merriweather Light"/>
                <a:sym typeface="Merriweather Light"/>
              </a:rPr>
              <a:t> LinearRegression</a:t>
            </a:r>
            <a:endParaRPr sz="1600">
              <a:solidFill>
                <a:srgbClr val="002060"/>
              </a:solidFill>
              <a:latin typeface="Merriweather Light"/>
              <a:ea typeface="Merriweather Light"/>
              <a:cs typeface="Merriweather Light"/>
              <a:sym typeface="Merriweather Light"/>
            </a:endParaRPr>
          </a:p>
          <a:p>
            <a:pPr indent="-205740" lvl="0" marL="457200" rtl="0" algn="l">
              <a:lnSpc>
                <a:spcPct val="115000"/>
              </a:lnSpc>
              <a:spcBef>
                <a:spcPts val="0"/>
              </a:spcBef>
              <a:spcAft>
                <a:spcPts val="0"/>
              </a:spcAft>
              <a:buClr>
                <a:srgbClr val="002060"/>
              </a:buClr>
              <a:buSzPts val="2160"/>
              <a:buFont typeface="Arial"/>
              <a:buNone/>
            </a:pPr>
            <a:r>
              <a:t/>
            </a:r>
            <a:endParaRPr sz="1600">
              <a:latin typeface="Merriweather Light"/>
              <a:ea typeface="Merriweather Light"/>
              <a:cs typeface="Merriweather Light"/>
              <a:sym typeface="Merriweather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311700" y="11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Decision tree</a:t>
            </a:r>
            <a:br>
              <a:rPr lang="en-US">
                <a:latin typeface="Merriweather Light"/>
                <a:ea typeface="Merriweather Light"/>
                <a:cs typeface="Merriweather Light"/>
                <a:sym typeface="Merriweather Light"/>
              </a:rPr>
            </a:br>
            <a:endParaRPr>
              <a:latin typeface="Merriweather Light"/>
              <a:ea typeface="Merriweather Light"/>
              <a:cs typeface="Merriweather Light"/>
              <a:sym typeface="Merriweather Light"/>
            </a:endParaRPr>
          </a:p>
        </p:txBody>
      </p:sp>
      <p:sp>
        <p:nvSpPr>
          <p:cNvPr id="150" name="Google Shape;150;p16"/>
          <p:cNvSpPr txBox="1"/>
          <p:nvPr>
            <p:ph idx="1" type="body"/>
          </p:nvPr>
        </p:nvSpPr>
        <p:spPr>
          <a:xfrm>
            <a:off x="311700" y="863550"/>
            <a:ext cx="8520600" cy="3979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sz="1600">
                <a:solidFill>
                  <a:srgbClr val="002060"/>
                </a:solidFill>
                <a:latin typeface="Merriweather Light"/>
                <a:ea typeface="Merriweather Light"/>
                <a:cs typeface="Merriweather Light"/>
                <a:sym typeface="Merriweather Light"/>
              </a:rPr>
              <a:t>      Decision Tree is the most powerful and popular tool for classification and prediction. Decision tree is a flowchart  like tree structure, where each internal node denotes a test on a attributes, each branch represents an outcome  of the test, and each leaf node(terminal node) holds a class label.</a:t>
            </a:r>
            <a:endParaRPr sz="1600">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b="1" lang="en-US" sz="1600">
                <a:solidFill>
                  <a:srgbClr val="002060"/>
                </a:solidFill>
                <a:latin typeface="Merriweather"/>
                <a:ea typeface="Merriweather"/>
                <a:cs typeface="Merriweather"/>
                <a:sym typeface="Merriweather"/>
              </a:rPr>
              <a:t>Advantages and disadvantage  of the decision tree:</a:t>
            </a:r>
            <a:endParaRPr b="1" sz="1600">
              <a:latin typeface="Merriweather"/>
              <a:ea typeface="Merriweather"/>
              <a:cs typeface="Merriweather"/>
              <a:sym typeface="Merriweather"/>
            </a:endParaRPr>
          </a:p>
          <a:p>
            <a:pPr indent="-322580" lvl="0" marL="457200" rtl="0" algn="l">
              <a:lnSpc>
                <a:spcPct val="115000"/>
              </a:lnSpc>
              <a:spcBef>
                <a:spcPts val="0"/>
              </a:spcBef>
              <a:spcAft>
                <a:spcPts val="0"/>
              </a:spcAft>
              <a:buClr>
                <a:srgbClr val="002060"/>
              </a:buClr>
              <a:buSzPts val="1600"/>
              <a:buFont typeface="Arial"/>
              <a:buChar char="•"/>
            </a:pPr>
            <a:r>
              <a:rPr lang="en-US" sz="1600">
                <a:solidFill>
                  <a:srgbClr val="002060"/>
                </a:solidFill>
                <a:latin typeface="Merriweather Light"/>
                <a:ea typeface="Merriweather Light"/>
                <a:cs typeface="Merriweather Light"/>
                <a:sym typeface="Merriweather Light"/>
              </a:rPr>
              <a:t>They are very fast and efficient compared to KNN and other classification algorithms. Each to understand, Interpret, visualize. The data type of decision tree can handle any type of data whether it is numerical, categorical or Boolean</a:t>
            </a:r>
            <a:endParaRPr sz="1600">
              <a:latin typeface="Merriweather Light"/>
              <a:ea typeface="Merriweather Light"/>
              <a:cs typeface="Merriweather Light"/>
              <a:sym typeface="Merriweather Light"/>
            </a:endParaRPr>
          </a:p>
          <a:p>
            <a:pPr indent="-322580" lvl="0" marL="457200" rtl="0" algn="l">
              <a:lnSpc>
                <a:spcPct val="115000"/>
              </a:lnSpc>
              <a:spcBef>
                <a:spcPts val="0"/>
              </a:spcBef>
              <a:spcAft>
                <a:spcPts val="0"/>
              </a:spcAft>
              <a:buClr>
                <a:srgbClr val="002060"/>
              </a:buClr>
              <a:buSzPts val="1600"/>
              <a:buFont typeface="Arial"/>
              <a:buChar char="•"/>
            </a:pPr>
            <a:r>
              <a:rPr lang="en-US" sz="1600">
                <a:solidFill>
                  <a:srgbClr val="002060"/>
                </a:solidFill>
                <a:latin typeface="Merriweather Light"/>
                <a:ea typeface="Merriweather Light"/>
                <a:cs typeface="Merriweather Light"/>
                <a:sym typeface="Merriweather Light"/>
              </a:rPr>
              <a:t>One  of the limitations of decision tree is that they are largely unstable compared to other decision predictors . A small change in the data can result in a major changes in user will get in a normal event.</a:t>
            </a:r>
            <a:endParaRPr sz="1600">
              <a:solidFill>
                <a:srgbClr val="002060"/>
              </a:solidFill>
              <a:latin typeface="Merriweather Light"/>
              <a:ea typeface="Merriweather Light"/>
              <a:cs typeface="Merriweather Light"/>
              <a:sym typeface="Merriweather Light"/>
            </a:endParaRPr>
          </a:p>
          <a:p>
            <a:pPr indent="0" lvl="0" marL="0" rtl="0" algn="just">
              <a:lnSpc>
                <a:spcPct val="115000"/>
              </a:lnSpc>
              <a:spcBef>
                <a:spcPts val="270"/>
              </a:spcBef>
              <a:spcAft>
                <a:spcPts val="0"/>
              </a:spcAft>
              <a:buNone/>
            </a:pPr>
            <a:r>
              <a:rPr b="1" lang="en-US" sz="1600">
                <a:solidFill>
                  <a:srgbClr val="000000"/>
                </a:solidFill>
                <a:latin typeface="Merriweather"/>
                <a:ea typeface="Merriweather"/>
                <a:cs typeface="Merriweather"/>
                <a:sym typeface="Merriweather"/>
              </a:rPr>
              <a:t>Import </a:t>
            </a:r>
            <a:r>
              <a:rPr b="1" lang="en-US" sz="1600">
                <a:solidFill>
                  <a:srgbClr val="273239"/>
                </a:solidFill>
                <a:highlight>
                  <a:srgbClr val="FFFFFF"/>
                </a:highlight>
                <a:latin typeface="Merriweather"/>
                <a:ea typeface="Merriweather"/>
                <a:cs typeface="Merriweather"/>
                <a:sym typeface="Merriweather"/>
              </a:rPr>
              <a:t>Decision Tree</a:t>
            </a:r>
            <a:r>
              <a:rPr b="1" lang="en-US" sz="1600">
                <a:solidFill>
                  <a:srgbClr val="212529"/>
                </a:solidFill>
                <a:latin typeface="Merriweather"/>
                <a:ea typeface="Merriweather"/>
                <a:cs typeface="Merriweather"/>
                <a:sym typeface="Merriweather"/>
              </a:rPr>
              <a:t> regressor</a:t>
            </a:r>
            <a:r>
              <a:rPr b="1" lang="en-US" sz="1600">
                <a:solidFill>
                  <a:srgbClr val="000000"/>
                </a:solidFill>
                <a:latin typeface="Merriweather"/>
                <a:ea typeface="Merriweather"/>
                <a:cs typeface="Merriweather"/>
                <a:sym typeface="Merriweather"/>
              </a:rPr>
              <a:t>:- </a:t>
            </a:r>
            <a:endParaRPr b="1" sz="1600">
              <a:solidFill>
                <a:srgbClr val="000000"/>
              </a:solidFill>
              <a:latin typeface="Merriweather"/>
              <a:ea typeface="Merriweather"/>
              <a:cs typeface="Merriweather"/>
              <a:sym typeface="Merriweather"/>
            </a:endParaRPr>
          </a:p>
          <a:p>
            <a:pPr indent="0" lvl="0" marL="0" rtl="0" algn="l">
              <a:lnSpc>
                <a:spcPct val="100000"/>
              </a:lnSpc>
              <a:spcBef>
                <a:spcPts val="1400"/>
              </a:spcBef>
              <a:spcAft>
                <a:spcPts val="0"/>
              </a:spcAft>
              <a:buNone/>
            </a:pPr>
            <a:r>
              <a:rPr lang="en-US" sz="1600">
                <a:solidFill>
                  <a:srgbClr val="007020"/>
                </a:solidFill>
                <a:latin typeface="Merriweather Light"/>
                <a:ea typeface="Merriweather Light"/>
                <a:cs typeface="Merriweather Light"/>
                <a:sym typeface="Merriweather Light"/>
              </a:rPr>
              <a:t>from</a:t>
            </a:r>
            <a:r>
              <a:rPr lang="en-US" sz="1600">
                <a:solidFill>
                  <a:srgbClr val="212529"/>
                </a:solidFill>
                <a:latin typeface="Merriweather Light"/>
                <a:ea typeface="Merriweather Light"/>
                <a:cs typeface="Merriweather Light"/>
                <a:sym typeface="Merriweather Light"/>
              </a:rPr>
              <a:t> </a:t>
            </a:r>
            <a:r>
              <a:rPr lang="en-US" sz="1600">
                <a:solidFill>
                  <a:srgbClr val="0E84B5"/>
                </a:solidFill>
                <a:latin typeface="Merriweather Light"/>
                <a:ea typeface="Merriweather Light"/>
                <a:cs typeface="Merriweather Light"/>
                <a:sym typeface="Merriweather Light"/>
              </a:rPr>
              <a:t>sklearn.tree</a:t>
            </a:r>
            <a:r>
              <a:rPr lang="en-US" sz="1600">
                <a:solidFill>
                  <a:srgbClr val="212529"/>
                </a:solidFill>
                <a:latin typeface="Merriweather Light"/>
                <a:ea typeface="Merriweather Light"/>
                <a:cs typeface="Merriweather Light"/>
                <a:sym typeface="Merriweather Light"/>
              </a:rPr>
              <a:t> </a:t>
            </a:r>
            <a:r>
              <a:rPr lang="en-US" sz="1600">
                <a:solidFill>
                  <a:srgbClr val="007020"/>
                </a:solidFill>
                <a:latin typeface="Merriweather Light"/>
                <a:ea typeface="Merriweather Light"/>
                <a:cs typeface="Merriweather Light"/>
                <a:sym typeface="Merriweather Light"/>
              </a:rPr>
              <a:t>import</a:t>
            </a:r>
            <a:r>
              <a:rPr lang="en-US" sz="1600">
                <a:solidFill>
                  <a:srgbClr val="212529"/>
                </a:solidFill>
                <a:latin typeface="Merriweather Light"/>
                <a:ea typeface="Merriweather Light"/>
                <a:cs typeface="Merriweather Light"/>
                <a:sym typeface="Merriweather Light"/>
              </a:rPr>
              <a:t> DecisionTreeRegressor</a:t>
            </a:r>
            <a:endParaRPr sz="1600">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8b01f7b65d_0_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US" sz="2700">
                <a:latin typeface="Merriweather"/>
                <a:ea typeface="Merriweather"/>
                <a:cs typeface="Merriweather"/>
                <a:sym typeface="Merriweather"/>
              </a:rPr>
              <a:t>Random Forest</a:t>
            </a:r>
            <a:endParaRPr sz="2700">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156" name="Google Shape;156;g18b01f7b65d_0_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None/>
            </a:pPr>
            <a:r>
              <a:rPr lang="en-US" sz="1500">
                <a:solidFill>
                  <a:srgbClr val="002060"/>
                </a:solidFill>
                <a:latin typeface="Merriweather"/>
                <a:ea typeface="Merriweather"/>
                <a:cs typeface="Merriweather"/>
                <a:sym typeface="Merriweather"/>
              </a:rPr>
              <a:t>Random Forest is a popular machine learning algorithm that belongs to the supervised</a:t>
            </a:r>
            <a:endParaRPr sz="1500">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Arial"/>
              <a:buNone/>
            </a:pPr>
            <a:r>
              <a:rPr lang="en-US" sz="1500">
                <a:solidFill>
                  <a:srgbClr val="002060"/>
                </a:solidFill>
                <a:latin typeface="Merriweather"/>
                <a:ea typeface="Merriweather"/>
                <a:cs typeface="Merriweather"/>
                <a:sym typeface="Merriweather"/>
              </a:rPr>
              <a:t>learning technique. It can be used for both Classification and Regression problems in</a:t>
            </a:r>
            <a:endParaRPr sz="1500">
              <a:solidFill>
                <a:srgbClr val="00206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Arial"/>
              <a:buNone/>
            </a:pPr>
            <a:r>
              <a:rPr lang="en-US" sz="1500">
                <a:solidFill>
                  <a:srgbClr val="002060"/>
                </a:solidFill>
                <a:latin typeface="Merriweather"/>
                <a:ea typeface="Merriweather"/>
                <a:cs typeface="Merriweather"/>
                <a:sym typeface="Merriweather"/>
              </a:rPr>
              <a:t>ML. It is based on the concept of ensemble learning, which is a process of combining</a:t>
            </a:r>
            <a:endParaRPr sz="1500">
              <a:solidFill>
                <a:srgbClr val="00206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Arial"/>
              <a:buNone/>
            </a:pPr>
            <a:r>
              <a:rPr lang="en-US" sz="1500">
                <a:solidFill>
                  <a:srgbClr val="002060"/>
                </a:solidFill>
                <a:latin typeface="Merriweather"/>
                <a:ea typeface="Merriweather"/>
                <a:cs typeface="Merriweather"/>
                <a:sym typeface="Merriweather"/>
              </a:rPr>
              <a:t>multiple</a:t>
            </a:r>
            <a:r>
              <a:rPr lang="en-US" sz="1500">
                <a:latin typeface="Merriweather"/>
                <a:ea typeface="Merriweather"/>
                <a:cs typeface="Merriweather"/>
                <a:sym typeface="Merriweather"/>
              </a:rPr>
              <a:t> </a:t>
            </a:r>
            <a:r>
              <a:rPr lang="en-US" sz="1500">
                <a:solidFill>
                  <a:srgbClr val="002060"/>
                </a:solidFill>
                <a:latin typeface="Merriweather"/>
                <a:ea typeface="Merriweather"/>
                <a:cs typeface="Merriweather"/>
                <a:sym typeface="Merriweather"/>
              </a:rPr>
              <a:t>classifiers to solve a complex problem and to improve the performance of the </a:t>
            </a:r>
            <a:endParaRPr sz="1500">
              <a:solidFill>
                <a:srgbClr val="00206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Arial"/>
              <a:buNone/>
            </a:pPr>
            <a:r>
              <a:rPr lang="en-US" sz="1500">
                <a:solidFill>
                  <a:srgbClr val="002060"/>
                </a:solidFill>
                <a:latin typeface="Merriweather"/>
                <a:ea typeface="Merriweather"/>
                <a:cs typeface="Merriweather"/>
                <a:sym typeface="Merriweather"/>
              </a:rPr>
              <a:t>model.</a:t>
            </a:r>
            <a:endParaRPr sz="1500">
              <a:solidFill>
                <a:srgbClr val="00206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Arial"/>
              <a:buNone/>
            </a:pPr>
            <a:r>
              <a:rPr b="1" lang="en-US" sz="1500" u="sng">
                <a:solidFill>
                  <a:srgbClr val="002060"/>
                </a:solidFill>
                <a:latin typeface="Merriweather"/>
                <a:ea typeface="Merriweather"/>
                <a:cs typeface="Merriweather"/>
                <a:sym typeface="Merriweather"/>
              </a:rPr>
              <a:t>Advantages of Random Forest:-</a:t>
            </a:r>
            <a:endParaRPr b="1" sz="1500">
              <a:solidFill>
                <a:srgbClr val="002060"/>
              </a:solidFill>
              <a:latin typeface="Merriweather"/>
              <a:ea typeface="Merriweather"/>
              <a:cs typeface="Merriweather"/>
              <a:sym typeface="Merriweather"/>
            </a:endParaRPr>
          </a:p>
          <a:p>
            <a:pPr indent="-323850" lvl="0" marL="457200" rtl="0" algn="l">
              <a:spcBef>
                <a:spcPts val="0"/>
              </a:spcBef>
              <a:spcAft>
                <a:spcPts val="0"/>
              </a:spcAft>
              <a:buClr>
                <a:srgbClr val="002060"/>
              </a:buClr>
              <a:buSzPts val="1500"/>
              <a:buFont typeface="Merriweather"/>
              <a:buChar char="▪"/>
            </a:pPr>
            <a:r>
              <a:rPr lang="en-US" sz="1500">
                <a:solidFill>
                  <a:srgbClr val="002060"/>
                </a:solidFill>
                <a:latin typeface="Merriweather"/>
                <a:ea typeface="Merriweather"/>
                <a:cs typeface="Merriweather"/>
                <a:sym typeface="Merriweather"/>
              </a:rPr>
              <a:t>Random Forest is capable of performing both Classification and Regression tasks.</a:t>
            </a:r>
            <a:endParaRPr sz="1500">
              <a:latin typeface="Merriweather"/>
              <a:ea typeface="Merriweather"/>
              <a:cs typeface="Merriweather"/>
              <a:sym typeface="Merriweather"/>
            </a:endParaRPr>
          </a:p>
          <a:p>
            <a:pPr indent="-323850" lvl="0" marL="457200" rtl="0" algn="l">
              <a:spcBef>
                <a:spcPts val="0"/>
              </a:spcBef>
              <a:spcAft>
                <a:spcPts val="0"/>
              </a:spcAft>
              <a:buClr>
                <a:srgbClr val="002060"/>
              </a:buClr>
              <a:buSzPts val="1500"/>
              <a:buFont typeface="Merriweather"/>
              <a:buChar char="▪"/>
            </a:pPr>
            <a:r>
              <a:rPr lang="en-US" sz="1500">
                <a:solidFill>
                  <a:srgbClr val="002060"/>
                </a:solidFill>
                <a:latin typeface="Merriweather"/>
                <a:ea typeface="Merriweather"/>
                <a:cs typeface="Merriweather"/>
                <a:sym typeface="Merriweather"/>
              </a:rPr>
              <a:t>It is capable of handling large datasets with high dimensionality.</a:t>
            </a:r>
            <a:endParaRPr sz="1500">
              <a:latin typeface="Merriweather"/>
              <a:ea typeface="Merriweather"/>
              <a:cs typeface="Merriweather"/>
              <a:sym typeface="Merriweather"/>
            </a:endParaRPr>
          </a:p>
          <a:p>
            <a:pPr indent="-323850" lvl="0" marL="457200" rtl="0" algn="l">
              <a:spcBef>
                <a:spcPts val="0"/>
              </a:spcBef>
              <a:spcAft>
                <a:spcPts val="0"/>
              </a:spcAft>
              <a:buClr>
                <a:srgbClr val="002060"/>
              </a:buClr>
              <a:buSzPts val="1500"/>
              <a:buFont typeface="Merriweather"/>
              <a:buChar char="▪"/>
            </a:pPr>
            <a:r>
              <a:rPr lang="en-US" sz="1500">
                <a:solidFill>
                  <a:srgbClr val="002060"/>
                </a:solidFill>
                <a:latin typeface="Merriweather"/>
                <a:ea typeface="Merriweather"/>
                <a:cs typeface="Merriweather"/>
                <a:sym typeface="Merriweather"/>
              </a:rPr>
              <a:t>It enhances the accuracy of the model and prevents the over fitting issue.</a:t>
            </a:r>
            <a:endParaRPr sz="1500">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Arial"/>
              <a:buNone/>
            </a:pPr>
            <a:r>
              <a:rPr b="1" lang="en-US" sz="1500">
                <a:solidFill>
                  <a:srgbClr val="002060"/>
                </a:solidFill>
                <a:latin typeface="Merriweather"/>
                <a:ea typeface="Merriweather"/>
                <a:cs typeface="Merriweather"/>
                <a:sym typeface="Merriweather"/>
              </a:rPr>
              <a:t> </a:t>
            </a:r>
            <a:r>
              <a:rPr b="1" lang="en-US" sz="1500" u="sng">
                <a:solidFill>
                  <a:srgbClr val="002060"/>
                </a:solidFill>
                <a:latin typeface="Merriweather"/>
                <a:ea typeface="Merriweather"/>
                <a:cs typeface="Merriweather"/>
                <a:sym typeface="Merriweather"/>
              </a:rPr>
              <a:t>Disadvantages of Random Forest:-</a:t>
            </a:r>
            <a:endParaRPr b="1" sz="1500">
              <a:solidFill>
                <a:srgbClr val="002060"/>
              </a:solidFill>
              <a:latin typeface="Merriweather"/>
              <a:ea typeface="Merriweather"/>
              <a:cs typeface="Merriweather"/>
              <a:sym typeface="Merriweather"/>
            </a:endParaRPr>
          </a:p>
          <a:p>
            <a:pPr indent="-323850" lvl="0" marL="457200" rtl="0" algn="l">
              <a:spcBef>
                <a:spcPts val="0"/>
              </a:spcBef>
              <a:spcAft>
                <a:spcPts val="0"/>
              </a:spcAft>
              <a:buClr>
                <a:srgbClr val="002060"/>
              </a:buClr>
              <a:buSzPts val="1500"/>
              <a:buFont typeface="Merriweather"/>
              <a:buChar char="▪"/>
            </a:pPr>
            <a:r>
              <a:rPr lang="en-US" sz="1500">
                <a:solidFill>
                  <a:srgbClr val="002060"/>
                </a:solidFill>
                <a:latin typeface="Merriweather"/>
                <a:ea typeface="Merriweather"/>
                <a:cs typeface="Merriweather"/>
                <a:sym typeface="Merriweather"/>
              </a:rPr>
              <a:t>Although random forest can be used for both classification and regression tasks, it is not more suitable for Regression tasks.</a:t>
            </a:r>
            <a:endParaRPr sz="1500">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Arial"/>
              <a:buNone/>
            </a:pPr>
            <a:r>
              <a:rPr b="1" lang="en-US" sz="1500" u="sng">
                <a:solidFill>
                  <a:srgbClr val="002060"/>
                </a:solidFill>
                <a:latin typeface="Merriweather"/>
                <a:ea typeface="Merriweather"/>
                <a:cs typeface="Merriweather"/>
                <a:sym typeface="Merriweather"/>
              </a:rPr>
              <a:t>Import Random Forest Regressor:- </a:t>
            </a:r>
            <a:endParaRPr b="1" sz="1500" u="sng">
              <a:solidFill>
                <a:srgbClr val="002060"/>
              </a:solidFill>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lang="en-US" sz="1500">
                <a:solidFill>
                  <a:srgbClr val="002060"/>
                </a:solidFill>
                <a:latin typeface="Merriweather"/>
                <a:ea typeface="Merriweather"/>
                <a:cs typeface="Merriweather"/>
                <a:sym typeface="Merriweather"/>
              </a:rPr>
              <a:t>from sklearn.ensemble import RandomForestRegressor</a:t>
            </a:r>
            <a:endParaRPr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br>
              <a:rPr lang="en-US" sz="1500">
                <a:solidFill>
                  <a:srgbClr val="002060"/>
                </a:solidFill>
                <a:latin typeface="Merriweather"/>
                <a:ea typeface="Merriweather"/>
                <a:cs typeface="Merriweather"/>
                <a:sym typeface="Merriweather"/>
              </a:rPr>
            </a:br>
            <a:endParaRPr sz="1500">
              <a:solidFill>
                <a:srgbClr val="00206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Arial"/>
              <a:buNone/>
            </a:pPr>
            <a:r>
              <a:t/>
            </a:r>
            <a:endParaRPr sz="1500">
              <a:solidFill>
                <a:srgbClr val="00206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Arial"/>
              <a:buNone/>
            </a:pPr>
            <a:r>
              <a:t/>
            </a:r>
            <a:endParaRPr sz="1500">
              <a:solidFill>
                <a:srgbClr val="00206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Arial"/>
              <a:buNone/>
            </a:pPr>
            <a:r>
              <a:t/>
            </a:r>
            <a:endParaRPr sz="1500">
              <a:solidFill>
                <a:srgbClr val="00206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Arial"/>
              <a:buNone/>
            </a:pPr>
            <a:r>
              <a:rPr lang="en-US" sz="1500">
                <a:solidFill>
                  <a:srgbClr val="002060"/>
                </a:solidFill>
                <a:latin typeface="Merriweather"/>
                <a:ea typeface="Merriweather"/>
                <a:cs typeface="Merriweather"/>
                <a:sym typeface="Merriweather"/>
              </a:rPr>
              <a:t> </a:t>
            </a:r>
            <a:endParaRPr sz="1500">
              <a:solidFill>
                <a:srgbClr val="002060"/>
              </a:solidFill>
              <a:latin typeface="Merriweather"/>
              <a:ea typeface="Merriweather"/>
              <a:cs typeface="Merriweather"/>
              <a:sym typeface="Merriweathe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11700" y="170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Lasso Regression</a:t>
            </a:r>
            <a:endParaRPr>
              <a:latin typeface="Merriweather Light"/>
              <a:ea typeface="Merriweather Light"/>
              <a:cs typeface="Merriweather Light"/>
              <a:sym typeface="Merriweather Light"/>
            </a:endParaRPr>
          </a:p>
        </p:txBody>
      </p:sp>
      <p:sp>
        <p:nvSpPr>
          <p:cNvPr id="162" name="Google Shape;162;p18"/>
          <p:cNvSpPr txBox="1"/>
          <p:nvPr>
            <p:ph idx="1" type="body"/>
          </p:nvPr>
        </p:nvSpPr>
        <p:spPr>
          <a:xfrm>
            <a:off x="311700" y="863550"/>
            <a:ext cx="8520600" cy="388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None/>
            </a:pPr>
            <a:r>
              <a:rPr lang="en-US" sz="1600">
                <a:latin typeface="Merriweather Light"/>
                <a:ea typeface="Merriweather Light"/>
                <a:cs typeface="Merriweather Light"/>
                <a:sym typeface="Merriweather Light"/>
              </a:rPr>
              <a:t>      </a:t>
            </a:r>
            <a:r>
              <a:rPr lang="en-US" sz="1600">
                <a:solidFill>
                  <a:srgbClr val="002060"/>
                </a:solidFill>
                <a:latin typeface="Merriweather Light"/>
                <a:ea typeface="Merriweather Light"/>
                <a:cs typeface="Merriweather Light"/>
                <a:sym typeface="Merriweather Light"/>
              </a:rPr>
              <a:t>Lasso regression is a type of linear regression that uses shrinkage</a:t>
            </a:r>
            <a:endParaRPr sz="1600">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None/>
            </a:pPr>
            <a:r>
              <a:rPr lang="en-US" sz="1600">
                <a:solidFill>
                  <a:srgbClr val="002060"/>
                </a:solidFill>
                <a:latin typeface="Merriweather Light"/>
                <a:ea typeface="Merriweather Light"/>
                <a:cs typeface="Merriweather Light"/>
                <a:sym typeface="Merriweather Light"/>
              </a:rPr>
              <a:t>      shrinkage is where data value are shrunk towards a central point.</a:t>
            </a:r>
            <a:endParaRPr sz="1600">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None/>
            </a:pPr>
            <a:r>
              <a:t/>
            </a:r>
            <a:endParaRPr sz="1600">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None/>
            </a:pPr>
            <a:r>
              <a:rPr b="1" lang="en-US" sz="1600">
                <a:solidFill>
                  <a:srgbClr val="002060"/>
                </a:solidFill>
                <a:latin typeface="Merriweather"/>
                <a:ea typeface="Merriweather"/>
                <a:cs typeface="Merriweather"/>
                <a:sym typeface="Merriweather"/>
              </a:rPr>
              <a:t>Advantage and Disadvantage of Lasso Regression:</a:t>
            </a:r>
            <a:endParaRPr b="1" sz="1600">
              <a:latin typeface="Merriweather"/>
              <a:ea typeface="Merriweather"/>
              <a:cs typeface="Merriweather"/>
              <a:sym typeface="Merriweather"/>
            </a:endParaRPr>
          </a:p>
          <a:p>
            <a:pPr indent="-342900" lvl="0" marL="457200" rtl="0" algn="l">
              <a:lnSpc>
                <a:spcPct val="115000"/>
              </a:lnSpc>
              <a:spcBef>
                <a:spcPts val="0"/>
              </a:spcBef>
              <a:spcAft>
                <a:spcPts val="0"/>
              </a:spcAft>
              <a:buClr>
                <a:srgbClr val="002060"/>
              </a:buClr>
              <a:buSzPts val="2160"/>
              <a:buNone/>
            </a:pPr>
            <a:r>
              <a:rPr lang="en-US" sz="1600">
                <a:solidFill>
                  <a:srgbClr val="002060"/>
                </a:solidFill>
                <a:latin typeface="Merriweather Light"/>
                <a:ea typeface="Merriweather Light"/>
                <a:cs typeface="Merriweather Light"/>
                <a:sym typeface="Merriweather Light"/>
              </a:rPr>
              <a:t>      The main advantage of a lasso regression model is that it has the ability to set the coefficient for feature it does not consider interesting to zero and the model does some automatic feature selection on other side biased coefficient that are produced by a lasso model are biased. The L1 penalty that is added to the model artificial shrinks the coefficient closer to zero and difficult to estimate  standard errors since the coefficient estimates in a lasso model are biased.</a:t>
            </a:r>
            <a:endParaRPr sz="1600">
              <a:solidFill>
                <a:srgbClr val="002060"/>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t/>
            </a:r>
            <a:endParaRPr b="1" sz="1600">
              <a:solidFill>
                <a:srgbClr val="000000"/>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b="1" lang="en-US" sz="1600">
                <a:solidFill>
                  <a:srgbClr val="000000"/>
                </a:solidFill>
                <a:latin typeface="Merriweather"/>
                <a:ea typeface="Merriweather"/>
                <a:cs typeface="Merriweather"/>
                <a:sym typeface="Merriweather"/>
              </a:rPr>
              <a:t>Import </a:t>
            </a:r>
            <a:r>
              <a:rPr b="1" lang="en-US" sz="1600">
                <a:solidFill>
                  <a:schemeClr val="accent2"/>
                </a:solidFill>
                <a:latin typeface="Merriweather"/>
                <a:ea typeface="Merriweather"/>
                <a:cs typeface="Merriweather"/>
                <a:sym typeface="Merriweather"/>
              </a:rPr>
              <a:t>LASSO</a:t>
            </a:r>
            <a:endParaRPr b="1" sz="1600">
              <a:solidFill>
                <a:schemeClr val="accent2"/>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b="1" sz="1600">
              <a:solidFill>
                <a:schemeClr val="accent2"/>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n-US" sz="1600">
                <a:solidFill>
                  <a:srgbClr val="007020"/>
                </a:solidFill>
                <a:latin typeface="Merriweather Light"/>
                <a:ea typeface="Merriweather Light"/>
                <a:cs typeface="Merriweather Light"/>
                <a:sym typeface="Merriweather Light"/>
              </a:rPr>
              <a:t>from</a:t>
            </a:r>
            <a:r>
              <a:rPr lang="en-US" sz="1600">
                <a:solidFill>
                  <a:srgbClr val="212529"/>
                </a:solidFill>
                <a:latin typeface="Merriweather Light"/>
                <a:ea typeface="Merriweather Light"/>
                <a:cs typeface="Merriweather Light"/>
                <a:sym typeface="Merriweather Light"/>
              </a:rPr>
              <a:t> </a:t>
            </a:r>
            <a:r>
              <a:rPr lang="en-US" sz="1600">
                <a:solidFill>
                  <a:srgbClr val="0E84B5"/>
                </a:solidFill>
                <a:latin typeface="Merriweather Light"/>
                <a:ea typeface="Merriweather Light"/>
                <a:cs typeface="Merriweather Light"/>
                <a:sym typeface="Merriweather Light"/>
              </a:rPr>
              <a:t>sklearn</a:t>
            </a:r>
            <a:r>
              <a:rPr lang="en-US" sz="1600">
                <a:solidFill>
                  <a:srgbClr val="212529"/>
                </a:solidFill>
                <a:latin typeface="Merriweather Light"/>
                <a:ea typeface="Merriweather Light"/>
                <a:cs typeface="Merriweather Light"/>
                <a:sym typeface="Merriweather Light"/>
              </a:rPr>
              <a:t> </a:t>
            </a:r>
            <a:r>
              <a:rPr lang="en-US" sz="1600">
                <a:solidFill>
                  <a:srgbClr val="007020"/>
                </a:solidFill>
                <a:latin typeface="Merriweather Light"/>
                <a:ea typeface="Merriweather Light"/>
                <a:cs typeface="Merriweather Light"/>
                <a:sym typeface="Merriweather Light"/>
              </a:rPr>
              <a:t>import</a:t>
            </a:r>
            <a:r>
              <a:rPr lang="en-US" sz="1600">
                <a:solidFill>
                  <a:srgbClr val="212529"/>
                </a:solidFill>
                <a:latin typeface="Merriweather Light"/>
                <a:ea typeface="Merriweather Light"/>
                <a:cs typeface="Merriweather Light"/>
                <a:sym typeface="Merriweather Light"/>
              </a:rPr>
              <a:t> linear_model.Lasso</a:t>
            </a:r>
            <a:endParaRPr sz="1600">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311700" y="202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  Ridge Regression</a:t>
            </a:r>
            <a:endParaRPr>
              <a:latin typeface="Merriweather Light"/>
              <a:ea typeface="Merriweather Light"/>
              <a:cs typeface="Merriweather Light"/>
              <a:sym typeface="Merriweather Light"/>
            </a:endParaRPr>
          </a:p>
        </p:txBody>
      </p:sp>
      <p:sp>
        <p:nvSpPr>
          <p:cNvPr id="168" name="Google Shape;168;p17"/>
          <p:cNvSpPr txBox="1"/>
          <p:nvPr>
            <p:ph idx="1" type="body"/>
          </p:nvPr>
        </p:nvSpPr>
        <p:spPr>
          <a:xfrm>
            <a:off x="311700" y="863550"/>
            <a:ext cx="8520600" cy="4280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Merriweather Light"/>
              <a:buChar char="●"/>
            </a:pPr>
            <a:r>
              <a:rPr lang="en-US" sz="1600">
                <a:solidFill>
                  <a:srgbClr val="002060"/>
                </a:solidFill>
                <a:latin typeface="Merriweather Light"/>
                <a:ea typeface="Merriweather Light"/>
                <a:cs typeface="Merriweather Light"/>
                <a:sym typeface="Merriweather Light"/>
              </a:rPr>
              <a:t>Ridge regression  is a model tuning method that is used to analyze any data that suffers from Multicollinearity . This  method performs regularization</a:t>
            </a:r>
            <a:endParaRPr sz="1600">
              <a:solidFill>
                <a:srgbClr val="002060"/>
              </a:solidFill>
              <a:latin typeface="Merriweather Light"/>
              <a:ea typeface="Merriweather Light"/>
              <a:cs typeface="Merriweather Light"/>
              <a:sym typeface="Merriweather Light"/>
            </a:endParaRPr>
          </a:p>
          <a:p>
            <a:pPr indent="0" lvl="0" marL="457200" rtl="0" algn="l">
              <a:lnSpc>
                <a:spcPct val="115000"/>
              </a:lnSpc>
              <a:spcBef>
                <a:spcPts val="0"/>
              </a:spcBef>
              <a:spcAft>
                <a:spcPts val="0"/>
              </a:spcAft>
              <a:buNone/>
            </a:pPr>
            <a:r>
              <a:t/>
            </a:r>
            <a:endParaRPr sz="1600">
              <a:solidFill>
                <a:srgbClr val="002060"/>
              </a:solidFill>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SzPts val="1600"/>
              <a:buFont typeface="Merriweather"/>
              <a:buChar char="●"/>
            </a:pPr>
            <a:r>
              <a:rPr b="1" lang="en-US" sz="1600">
                <a:solidFill>
                  <a:srgbClr val="002060"/>
                </a:solidFill>
                <a:latin typeface="Merriweather"/>
                <a:ea typeface="Merriweather"/>
                <a:cs typeface="Merriweather"/>
                <a:sym typeface="Merriweather"/>
              </a:rPr>
              <a:t>Advantage and Disadvantage of Ridge regression:</a:t>
            </a:r>
            <a:endParaRPr b="1" sz="1600">
              <a:latin typeface="Merriweather"/>
              <a:ea typeface="Merriweather"/>
              <a:cs typeface="Merriweather"/>
              <a:sym typeface="Merriweather"/>
            </a:endParaRPr>
          </a:p>
          <a:p>
            <a:pPr indent="-307340" lvl="0" marL="457200" rtl="0" algn="l">
              <a:lnSpc>
                <a:spcPct val="115000"/>
              </a:lnSpc>
              <a:spcBef>
                <a:spcPts val="0"/>
              </a:spcBef>
              <a:spcAft>
                <a:spcPts val="0"/>
              </a:spcAft>
              <a:buClr>
                <a:srgbClr val="002060"/>
              </a:buClr>
              <a:buSzPts val="1600"/>
              <a:buFont typeface="Arial"/>
              <a:buChar char="•"/>
            </a:pPr>
            <a:r>
              <a:rPr lang="en-US" sz="1600">
                <a:solidFill>
                  <a:srgbClr val="002060"/>
                </a:solidFill>
                <a:latin typeface="Merriweather Light"/>
                <a:ea typeface="Merriweather Light"/>
                <a:cs typeface="Merriweather Light"/>
                <a:sym typeface="Merriweather Light"/>
              </a:rPr>
              <a:t>The biggest benefit of ridge regression is its ability to produce a lower test mean squared error (MSE) compared to its least square regression when multicollinearity is present</a:t>
            </a:r>
            <a:endParaRPr sz="1600">
              <a:latin typeface="Merriweather Light"/>
              <a:ea typeface="Merriweather Light"/>
              <a:cs typeface="Merriweather Light"/>
              <a:sym typeface="Merriweather Light"/>
            </a:endParaRPr>
          </a:p>
          <a:p>
            <a:pPr indent="-307340" lvl="0" marL="457200" rtl="0" algn="l">
              <a:lnSpc>
                <a:spcPct val="115000"/>
              </a:lnSpc>
              <a:spcBef>
                <a:spcPts val="0"/>
              </a:spcBef>
              <a:spcAft>
                <a:spcPts val="0"/>
              </a:spcAft>
              <a:buClr>
                <a:srgbClr val="002060"/>
              </a:buClr>
              <a:buSzPts val="1600"/>
              <a:buFont typeface="Arial"/>
              <a:buChar char="•"/>
            </a:pPr>
            <a:r>
              <a:rPr lang="en-US" sz="1600">
                <a:solidFill>
                  <a:srgbClr val="002060"/>
                </a:solidFill>
                <a:latin typeface="Merriweather Light"/>
                <a:ea typeface="Merriweather Light"/>
                <a:cs typeface="Merriweather Light"/>
                <a:sym typeface="Merriweather Light"/>
              </a:rPr>
              <a:t>The biggest drawback of ridge regression is its inability to perform variable selection since it include all predictor variable in the final model since some predictors will get shrunken very close to zero.</a:t>
            </a:r>
            <a:endParaRPr sz="1600">
              <a:solidFill>
                <a:srgbClr val="002060"/>
              </a:solidFill>
              <a:latin typeface="Merriweather Light"/>
              <a:ea typeface="Merriweather Light"/>
              <a:cs typeface="Merriweather Light"/>
              <a:sym typeface="Merriweather Light"/>
            </a:endParaRPr>
          </a:p>
          <a:p>
            <a:pPr indent="0" lvl="0" marL="0" rtl="0" algn="l">
              <a:lnSpc>
                <a:spcPct val="115000"/>
              </a:lnSpc>
              <a:spcBef>
                <a:spcPts val="0"/>
              </a:spcBef>
              <a:spcAft>
                <a:spcPts val="0"/>
              </a:spcAft>
              <a:buNone/>
            </a:pPr>
            <a:r>
              <a:t/>
            </a:r>
            <a:endParaRPr sz="1600">
              <a:solidFill>
                <a:srgbClr val="002060"/>
              </a:solidFill>
              <a:latin typeface="Merriweather Light"/>
              <a:ea typeface="Merriweather Light"/>
              <a:cs typeface="Merriweather Light"/>
              <a:sym typeface="Merriweather Light"/>
            </a:endParaRPr>
          </a:p>
          <a:p>
            <a:pPr indent="0" lvl="0" marL="0" rtl="0" algn="l">
              <a:lnSpc>
                <a:spcPct val="100000"/>
              </a:lnSpc>
              <a:spcBef>
                <a:spcPts val="0"/>
              </a:spcBef>
              <a:spcAft>
                <a:spcPts val="0"/>
              </a:spcAft>
              <a:buNone/>
            </a:pPr>
            <a:r>
              <a:rPr b="1" lang="en-US" sz="1600">
                <a:solidFill>
                  <a:srgbClr val="000000"/>
                </a:solidFill>
                <a:latin typeface="Merriweather"/>
                <a:ea typeface="Merriweather"/>
                <a:cs typeface="Merriweather"/>
                <a:sym typeface="Merriweather"/>
              </a:rPr>
              <a:t>Import </a:t>
            </a:r>
            <a:r>
              <a:rPr b="1" lang="en-US" sz="1600">
                <a:solidFill>
                  <a:schemeClr val="accent2"/>
                </a:solidFill>
                <a:latin typeface="Merriweather"/>
                <a:ea typeface="Merriweather"/>
                <a:cs typeface="Merriweather"/>
                <a:sym typeface="Merriweather"/>
              </a:rPr>
              <a:t>RIDGE</a:t>
            </a:r>
            <a:endParaRPr b="1" sz="1600">
              <a:solidFill>
                <a:schemeClr val="accent2"/>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b="1" sz="1600">
              <a:solidFill>
                <a:schemeClr val="accent2"/>
              </a:solidFill>
              <a:latin typeface="Merriweather"/>
              <a:ea typeface="Merriweather"/>
              <a:cs typeface="Merriweather"/>
              <a:sym typeface="Merriweather"/>
            </a:endParaRPr>
          </a:p>
          <a:p>
            <a:pPr indent="0" lvl="0" marL="0" rtl="0" algn="l">
              <a:lnSpc>
                <a:spcPct val="100000"/>
              </a:lnSpc>
              <a:spcBef>
                <a:spcPts val="0"/>
              </a:spcBef>
              <a:spcAft>
                <a:spcPts val="0"/>
              </a:spcAft>
              <a:buNone/>
            </a:pPr>
            <a:r>
              <a:rPr lang="en-US" sz="1600">
                <a:solidFill>
                  <a:srgbClr val="007020"/>
                </a:solidFill>
                <a:latin typeface="Merriweather Light"/>
                <a:ea typeface="Merriweather Light"/>
                <a:cs typeface="Merriweather Light"/>
                <a:sym typeface="Merriweather Light"/>
              </a:rPr>
              <a:t>from</a:t>
            </a:r>
            <a:r>
              <a:rPr lang="en-US" sz="1600">
                <a:solidFill>
                  <a:srgbClr val="212529"/>
                </a:solidFill>
                <a:latin typeface="Merriweather Light"/>
                <a:ea typeface="Merriweather Light"/>
                <a:cs typeface="Merriweather Light"/>
                <a:sym typeface="Merriweather Light"/>
              </a:rPr>
              <a:t> </a:t>
            </a:r>
            <a:r>
              <a:rPr lang="en-US" sz="1600">
                <a:solidFill>
                  <a:srgbClr val="0E84B5"/>
                </a:solidFill>
                <a:latin typeface="Merriweather Light"/>
                <a:ea typeface="Merriweather Light"/>
                <a:cs typeface="Merriweather Light"/>
                <a:sym typeface="Merriweather Light"/>
              </a:rPr>
              <a:t>sklearn</a:t>
            </a:r>
            <a:r>
              <a:rPr lang="en-US" sz="1600">
                <a:solidFill>
                  <a:srgbClr val="212529"/>
                </a:solidFill>
                <a:latin typeface="Merriweather Light"/>
                <a:ea typeface="Merriweather Light"/>
                <a:cs typeface="Merriweather Light"/>
                <a:sym typeface="Merriweather Light"/>
              </a:rPr>
              <a:t> </a:t>
            </a:r>
            <a:r>
              <a:rPr lang="en-US" sz="1600">
                <a:solidFill>
                  <a:srgbClr val="007020"/>
                </a:solidFill>
                <a:latin typeface="Merriweather Light"/>
                <a:ea typeface="Merriweather Light"/>
                <a:cs typeface="Merriweather Light"/>
                <a:sym typeface="Merriweather Light"/>
              </a:rPr>
              <a:t>import</a:t>
            </a:r>
            <a:r>
              <a:rPr lang="en-US" sz="1600">
                <a:solidFill>
                  <a:srgbClr val="212529"/>
                </a:solidFill>
                <a:latin typeface="Merriweather Light"/>
                <a:ea typeface="Merriweather Light"/>
                <a:cs typeface="Merriweather Light"/>
                <a:sym typeface="Merriweather Light"/>
              </a:rPr>
              <a:t> linear_model.Ridge</a:t>
            </a:r>
            <a:endParaRPr sz="1600">
              <a:solidFill>
                <a:srgbClr val="002060"/>
              </a:solidFill>
              <a:latin typeface="Merriweather Light"/>
              <a:ea typeface="Merriweather Light"/>
              <a:cs typeface="Merriweather Light"/>
              <a:sym typeface="Merriweather Light"/>
            </a:endParaRPr>
          </a:p>
          <a:p>
            <a:pPr indent="-228600" lvl="0" marL="457200" rtl="0" algn="l">
              <a:lnSpc>
                <a:spcPct val="115000"/>
              </a:lnSpc>
              <a:spcBef>
                <a:spcPts val="0"/>
              </a:spcBef>
              <a:spcAft>
                <a:spcPts val="0"/>
              </a:spcAft>
              <a:buSzPts val="1800"/>
              <a:buNone/>
            </a:pPr>
            <a:r>
              <a:t/>
            </a:r>
            <a:endParaRPr sz="1600">
              <a:latin typeface="Merriweather Light"/>
              <a:ea typeface="Merriweather Light"/>
              <a:cs typeface="Merriweather Light"/>
              <a:sym typeface="Merriweather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title"/>
          </p:nvPr>
        </p:nvSpPr>
        <p:spPr>
          <a:xfrm>
            <a:off x="153775" y="1179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Content</a:t>
            </a:r>
            <a:endParaRPr>
              <a:latin typeface="Merriweather Light"/>
              <a:ea typeface="Merriweather Light"/>
              <a:cs typeface="Merriweather Light"/>
              <a:sym typeface="Merriweather Light"/>
            </a:endParaRPr>
          </a:p>
        </p:txBody>
      </p:sp>
      <p:sp>
        <p:nvSpPr>
          <p:cNvPr id="56" name="Google Shape;56;p2"/>
          <p:cNvSpPr txBox="1"/>
          <p:nvPr>
            <p:ph idx="1" type="body"/>
          </p:nvPr>
        </p:nvSpPr>
        <p:spPr>
          <a:xfrm>
            <a:off x="153775" y="69062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2060"/>
              </a:buClr>
              <a:buSzPts val="1960"/>
              <a:buFont typeface="Merriweather Light"/>
              <a:buAutoNum type="arabicPeriod"/>
            </a:pPr>
            <a:r>
              <a:rPr lang="en-US" sz="1600">
                <a:solidFill>
                  <a:srgbClr val="002060"/>
                </a:solidFill>
                <a:latin typeface="Merriweather Light"/>
                <a:ea typeface="Merriweather Light"/>
                <a:cs typeface="Merriweather Light"/>
                <a:sym typeface="Merriweather Light"/>
              </a:rPr>
              <a:t>Problem statement</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AutoNum type="arabicPeriod"/>
            </a:pPr>
            <a:r>
              <a:rPr lang="en-US" sz="1600">
                <a:solidFill>
                  <a:srgbClr val="002060"/>
                </a:solidFill>
                <a:latin typeface="Merriweather Light"/>
                <a:ea typeface="Merriweather Light"/>
                <a:cs typeface="Merriweather Light"/>
                <a:sym typeface="Merriweather Light"/>
              </a:rPr>
              <a:t>Data summary</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AutoNum type="arabicPeriod"/>
            </a:pPr>
            <a:r>
              <a:rPr lang="en-US" sz="1600">
                <a:solidFill>
                  <a:srgbClr val="002060"/>
                </a:solidFill>
                <a:latin typeface="Merriweather Light"/>
                <a:ea typeface="Merriweather Light"/>
                <a:cs typeface="Merriweather Light"/>
                <a:sym typeface="Merriweather Light"/>
              </a:rPr>
              <a:t>Exploratory Data prediction</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AutoNum type="arabicPeriod"/>
            </a:pPr>
            <a:r>
              <a:rPr lang="en-US" sz="1600">
                <a:solidFill>
                  <a:srgbClr val="002060"/>
                </a:solidFill>
                <a:latin typeface="Merriweather Light"/>
                <a:ea typeface="Merriweather Light"/>
                <a:cs typeface="Merriweather Light"/>
                <a:sym typeface="Merriweather Light"/>
              </a:rPr>
              <a:t>EDA For a Rossmann sales prediction</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AutoNum type="arabicPeriod"/>
            </a:pPr>
            <a:r>
              <a:rPr lang="en-US" sz="1600">
                <a:solidFill>
                  <a:srgbClr val="002060"/>
                </a:solidFill>
                <a:latin typeface="Merriweather Light"/>
                <a:ea typeface="Merriweather Light"/>
                <a:cs typeface="Merriweather Light"/>
                <a:sym typeface="Merriweather Light"/>
              </a:rPr>
              <a:t>Machine Learning</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AutoNum type="arabicPeriod"/>
            </a:pPr>
            <a:r>
              <a:rPr lang="en-US" sz="1600">
                <a:solidFill>
                  <a:srgbClr val="002060"/>
                </a:solidFill>
                <a:latin typeface="Merriweather Light"/>
                <a:ea typeface="Merriweather Light"/>
                <a:cs typeface="Merriweather Light"/>
                <a:sym typeface="Merriweather Light"/>
              </a:rPr>
              <a:t>Linear Regression</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AutoNum type="arabicPeriod"/>
            </a:pPr>
            <a:r>
              <a:rPr lang="en-US" sz="1600">
                <a:solidFill>
                  <a:srgbClr val="002060"/>
                </a:solidFill>
                <a:latin typeface="Merriweather Light"/>
                <a:ea typeface="Merriweather Light"/>
                <a:cs typeface="Merriweather Light"/>
                <a:sym typeface="Merriweather Light"/>
              </a:rPr>
              <a:t>Decision Tree</a:t>
            </a:r>
            <a:endParaRPr sz="1600">
              <a:solidFill>
                <a:srgbClr val="002060"/>
              </a:solidFill>
              <a:latin typeface="Merriweather Light"/>
              <a:ea typeface="Merriweather Light"/>
              <a:cs typeface="Merriweather Light"/>
              <a:sym typeface="Merriweather Light"/>
            </a:endParaRPr>
          </a:p>
          <a:p>
            <a:pPr indent="-307340" lvl="0" marL="457200" rtl="0" algn="l">
              <a:lnSpc>
                <a:spcPct val="115000"/>
              </a:lnSpc>
              <a:spcBef>
                <a:spcPts val="0"/>
              </a:spcBef>
              <a:spcAft>
                <a:spcPts val="0"/>
              </a:spcAft>
              <a:buClr>
                <a:srgbClr val="002060"/>
              </a:buClr>
              <a:buSzPts val="1600"/>
              <a:buFont typeface="Merriweather Light"/>
              <a:buAutoNum type="arabicPeriod"/>
            </a:pPr>
            <a:r>
              <a:rPr lang="en-US" sz="1600">
                <a:solidFill>
                  <a:srgbClr val="002060"/>
                </a:solidFill>
                <a:latin typeface="Merriweather Light"/>
                <a:ea typeface="Merriweather Light"/>
                <a:cs typeface="Merriweather Light"/>
                <a:sym typeface="Merriweather Light"/>
              </a:rPr>
              <a:t>Random Forest</a:t>
            </a:r>
            <a:endParaRPr sz="1600">
              <a:solidFill>
                <a:srgbClr val="002060"/>
              </a:solidFill>
              <a:latin typeface="Merriweather Light"/>
              <a:ea typeface="Merriweather Light"/>
              <a:cs typeface="Merriweather Light"/>
              <a:sym typeface="Merriweather Light"/>
            </a:endParaRPr>
          </a:p>
          <a:p>
            <a:pPr indent="-307340" lvl="0" marL="457200" rtl="0" algn="l">
              <a:lnSpc>
                <a:spcPct val="115000"/>
              </a:lnSpc>
              <a:spcBef>
                <a:spcPts val="0"/>
              </a:spcBef>
              <a:spcAft>
                <a:spcPts val="0"/>
              </a:spcAft>
              <a:buClr>
                <a:srgbClr val="002060"/>
              </a:buClr>
              <a:buSzPts val="1600"/>
              <a:buFont typeface="Merriweather Light"/>
              <a:buAutoNum type="arabicPeriod"/>
            </a:pPr>
            <a:r>
              <a:rPr lang="en-US" sz="1600">
                <a:solidFill>
                  <a:srgbClr val="002060"/>
                </a:solidFill>
                <a:latin typeface="Merriweather Light"/>
                <a:ea typeface="Merriweather Light"/>
                <a:cs typeface="Merriweather Light"/>
                <a:sym typeface="Merriweather Light"/>
              </a:rPr>
              <a:t>Lasso</a:t>
            </a:r>
            <a:endParaRPr sz="1600">
              <a:solidFill>
                <a:srgbClr val="002060"/>
              </a:solidFill>
              <a:latin typeface="Merriweather Light"/>
              <a:ea typeface="Merriweather Light"/>
              <a:cs typeface="Merriweather Light"/>
              <a:sym typeface="Merriweather Light"/>
            </a:endParaRPr>
          </a:p>
          <a:p>
            <a:pPr indent="-307340" lvl="0" marL="457200" rtl="0" algn="l">
              <a:lnSpc>
                <a:spcPct val="115000"/>
              </a:lnSpc>
              <a:spcBef>
                <a:spcPts val="0"/>
              </a:spcBef>
              <a:spcAft>
                <a:spcPts val="0"/>
              </a:spcAft>
              <a:buClr>
                <a:srgbClr val="002060"/>
              </a:buClr>
              <a:buSzPts val="1600"/>
              <a:buFont typeface="Merriweather Light"/>
              <a:buAutoNum type="arabicPeriod"/>
            </a:pPr>
            <a:r>
              <a:rPr lang="en-US" sz="1600">
                <a:solidFill>
                  <a:srgbClr val="002060"/>
                </a:solidFill>
                <a:latin typeface="Merriweather Light"/>
                <a:ea typeface="Merriweather Light"/>
                <a:cs typeface="Merriweather Light"/>
                <a:sym typeface="Merriweather Light"/>
              </a:rPr>
              <a:t>Ridge</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AutoNum type="arabicPeriod"/>
            </a:pPr>
            <a:r>
              <a:rPr lang="en-US" sz="1600">
                <a:solidFill>
                  <a:srgbClr val="002060"/>
                </a:solidFill>
                <a:latin typeface="Merriweather Light"/>
                <a:ea typeface="Merriweather Light"/>
                <a:cs typeface="Merriweather Light"/>
                <a:sym typeface="Merriweather Light"/>
              </a:rPr>
              <a:t>Challenges</a:t>
            </a:r>
            <a:endParaRPr sz="1600">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rgbClr val="002060"/>
              </a:buClr>
              <a:buSzPts val="1960"/>
              <a:buFont typeface="Merriweather Light"/>
              <a:buAutoNum type="arabicPeriod"/>
            </a:pPr>
            <a:r>
              <a:rPr lang="en-US" sz="1600">
                <a:solidFill>
                  <a:srgbClr val="002060"/>
                </a:solidFill>
                <a:latin typeface="Merriweather Light"/>
                <a:ea typeface="Merriweather Light"/>
                <a:cs typeface="Merriweather Light"/>
                <a:sym typeface="Merriweather Light"/>
              </a:rPr>
              <a:t>Conclusion</a:t>
            </a:r>
            <a:endParaRPr sz="1600">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None/>
            </a:pPr>
            <a:r>
              <a:t/>
            </a:r>
            <a:endParaRPr sz="1600">
              <a:solidFill>
                <a:srgbClr val="002060"/>
              </a:solidFill>
              <a:latin typeface="Merriweather Light"/>
              <a:ea typeface="Merriweather Light"/>
              <a:cs typeface="Merriweather Light"/>
              <a:sym typeface="Merriweather Light"/>
            </a:endParaRPr>
          </a:p>
          <a:p>
            <a:pPr indent="-205740" lvl="0" marL="457200" rtl="0" algn="l">
              <a:lnSpc>
                <a:spcPct val="115000"/>
              </a:lnSpc>
              <a:spcBef>
                <a:spcPts val="0"/>
              </a:spcBef>
              <a:spcAft>
                <a:spcPts val="0"/>
              </a:spcAft>
              <a:buClr>
                <a:srgbClr val="002060"/>
              </a:buClr>
              <a:buSzPts val="2160"/>
              <a:buFont typeface="Arial"/>
              <a:buNone/>
            </a:pPr>
            <a:r>
              <a:t/>
            </a:r>
            <a:endParaRPr sz="1600">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Challenges</a:t>
            </a:r>
            <a:endParaRPr>
              <a:latin typeface="Merriweather Light"/>
              <a:ea typeface="Merriweather Light"/>
              <a:cs typeface="Merriweather Light"/>
              <a:sym typeface="Merriweather Light"/>
            </a:endParaRPr>
          </a:p>
        </p:txBody>
      </p:sp>
      <p:sp>
        <p:nvSpPr>
          <p:cNvPr id="174" name="Google Shape;174;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Understand the column of the dataset.</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Analyze and visualization of the rossmann sales according to feature.</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Find the right chart to show the chart.</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Difficulties to find out the correct model.</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214050" y="544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Conclusion</a:t>
            </a:r>
            <a:endParaRPr>
              <a:latin typeface="Merriweather Light"/>
              <a:ea typeface="Merriweather Light"/>
              <a:cs typeface="Merriweather Light"/>
              <a:sym typeface="Merriweather Light"/>
            </a:endParaRPr>
          </a:p>
        </p:txBody>
      </p:sp>
      <p:sp>
        <p:nvSpPr>
          <p:cNvPr id="180" name="Google Shape;180;p20"/>
          <p:cNvSpPr txBox="1"/>
          <p:nvPr>
            <p:ph idx="1" type="body"/>
          </p:nvPr>
        </p:nvSpPr>
        <p:spPr>
          <a:xfrm>
            <a:off x="311700" y="627100"/>
            <a:ext cx="8520600" cy="3941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2060"/>
              </a:buClr>
              <a:buSzPts val="2060"/>
              <a:buFont typeface="Merriweather Light"/>
              <a:buChar char="•"/>
            </a:pPr>
            <a:r>
              <a:rPr lang="en-US" sz="1700">
                <a:solidFill>
                  <a:srgbClr val="002060"/>
                </a:solidFill>
                <a:latin typeface="Merriweather Light"/>
                <a:ea typeface="Merriweather Light"/>
                <a:cs typeface="Merriweather Light"/>
                <a:sym typeface="Merriweather Light"/>
              </a:rPr>
              <a:t>From plot sales and competition open since months show sales go increasing from November and highest in months December.</a:t>
            </a:r>
            <a:endParaRPr sz="1700">
              <a:latin typeface="Merriweather Light"/>
              <a:ea typeface="Merriweather Light"/>
              <a:cs typeface="Merriweather Light"/>
              <a:sym typeface="Merriweather Light"/>
            </a:endParaRPr>
          </a:p>
          <a:p>
            <a:pPr indent="-336550" lvl="0" marL="457200" rtl="0" algn="l">
              <a:lnSpc>
                <a:spcPct val="115000"/>
              </a:lnSpc>
              <a:spcBef>
                <a:spcPts val="0"/>
              </a:spcBef>
              <a:spcAft>
                <a:spcPts val="0"/>
              </a:spcAft>
              <a:buClr>
                <a:srgbClr val="002060"/>
              </a:buClr>
              <a:buSzPts val="2060"/>
              <a:buFont typeface="Merriweather Light"/>
              <a:buChar char="•"/>
            </a:pPr>
            <a:r>
              <a:rPr lang="en-US" sz="1700">
                <a:solidFill>
                  <a:srgbClr val="002060"/>
                </a:solidFill>
                <a:latin typeface="Merriweather Light"/>
                <a:ea typeface="Merriweather Light"/>
                <a:cs typeface="Merriweather Light"/>
                <a:sym typeface="Merriweather Light"/>
              </a:rPr>
              <a:t>From plot sales and day of the week sales highest on Monday and start declining from Tuesday to Saturday and o Sunday sales almost near to zero.</a:t>
            </a:r>
            <a:endParaRPr sz="1700">
              <a:latin typeface="Merriweather Light"/>
              <a:ea typeface="Merriweather Light"/>
              <a:cs typeface="Merriweather Light"/>
              <a:sym typeface="Merriweather Light"/>
            </a:endParaRPr>
          </a:p>
          <a:p>
            <a:pPr indent="-336550" lvl="0" marL="457200" rtl="0" algn="l">
              <a:lnSpc>
                <a:spcPct val="115000"/>
              </a:lnSpc>
              <a:spcBef>
                <a:spcPts val="0"/>
              </a:spcBef>
              <a:spcAft>
                <a:spcPts val="0"/>
              </a:spcAft>
              <a:buClr>
                <a:srgbClr val="002060"/>
              </a:buClr>
              <a:buSzPts val="2060"/>
              <a:buFont typeface="Merriweather Light"/>
              <a:buChar char="•"/>
            </a:pPr>
            <a:r>
              <a:rPr lang="en-US" sz="1700">
                <a:solidFill>
                  <a:srgbClr val="002060"/>
                </a:solidFill>
                <a:latin typeface="Merriweather Light"/>
                <a:ea typeface="Merriweather Light"/>
                <a:cs typeface="Merriweather Light"/>
                <a:sym typeface="Merriweather Light"/>
              </a:rPr>
              <a:t>Plot b/t promotion and sales show that promotion  helps in increasing sales.</a:t>
            </a:r>
            <a:endParaRPr sz="1700">
              <a:latin typeface="Merriweather Light"/>
              <a:ea typeface="Merriweather Light"/>
              <a:cs typeface="Merriweather Light"/>
              <a:sym typeface="Merriweather Light"/>
            </a:endParaRPr>
          </a:p>
          <a:p>
            <a:pPr indent="-336550" lvl="0" marL="457200" rtl="0" algn="l">
              <a:lnSpc>
                <a:spcPct val="115000"/>
              </a:lnSpc>
              <a:spcBef>
                <a:spcPts val="0"/>
              </a:spcBef>
              <a:spcAft>
                <a:spcPts val="0"/>
              </a:spcAft>
              <a:buClr>
                <a:srgbClr val="002060"/>
              </a:buClr>
              <a:buSzPts val="2060"/>
              <a:buFont typeface="Merriweather Light"/>
              <a:buChar char="•"/>
            </a:pPr>
            <a:r>
              <a:rPr lang="en-US" sz="1700">
                <a:solidFill>
                  <a:srgbClr val="002060"/>
                </a:solidFill>
                <a:latin typeface="Merriweather Light"/>
                <a:ea typeface="Merriweather Light"/>
                <a:cs typeface="Merriweather Light"/>
                <a:sym typeface="Merriweather Light"/>
              </a:rPr>
              <a:t>Type of store play an important roles in opening pattern of stores. </a:t>
            </a:r>
            <a:endParaRPr sz="1700">
              <a:latin typeface="Merriweather Light"/>
              <a:ea typeface="Merriweather Light"/>
              <a:cs typeface="Merriweather Light"/>
              <a:sym typeface="Merriweather Light"/>
            </a:endParaRPr>
          </a:p>
          <a:p>
            <a:pPr indent="-336550" lvl="0" marL="457200" rtl="0" algn="l">
              <a:lnSpc>
                <a:spcPct val="115000"/>
              </a:lnSpc>
              <a:spcBef>
                <a:spcPts val="0"/>
              </a:spcBef>
              <a:spcAft>
                <a:spcPts val="0"/>
              </a:spcAft>
              <a:buClr>
                <a:srgbClr val="002060"/>
              </a:buClr>
              <a:buSzPts val="2060"/>
              <a:buFont typeface="Merriweather Light"/>
              <a:buChar char="•"/>
            </a:pPr>
            <a:r>
              <a:rPr lang="en-US" sz="1700">
                <a:solidFill>
                  <a:srgbClr val="002060"/>
                </a:solidFill>
                <a:latin typeface="Merriweather Light"/>
                <a:ea typeface="Merriweather Light"/>
                <a:cs typeface="Merriweather Light"/>
                <a:sym typeface="Merriweather Light"/>
              </a:rPr>
              <a:t>All Type’b’stores never closed except for refurbishment or other reason.</a:t>
            </a:r>
            <a:endParaRPr sz="1700">
              <a:latin typeface="Merriweather Light"/>
              <a:ea typeface="Merriweather Light"/>
              <a:cs typeface="Merriweather Light"/>
              <a:sym typeface="Merriweather Light"/>
            </a:endParaRPr>
          </a:p>
          <a:p>
            <a:pPr indent="-336550" lvl="0" marL="457200" rtl="0" algn="l">
              <a:lnSpc>
                <a:spcPct val="115000"/>
              </a:lnSpc>
              <a:spcBef>
                <a:spcPts val="0"/>
              </a:spcBef>
              <a:spcAft>
                <a:spcPts val="0"/>
              </a:spcAft>
              <a:buClr>
                <a:srgbClr val="002060"/>
              </a:buClr>
              <a:buSzPts val="2060"/>
              <a:buFont typeface="Merriweather Light"/>
              <a:buChar char="•"/>
            </a:pPr>
            <a:r>
              <a:rPr lang="en-US" sz="1700">
                <a:solidFill>
                  <a:srgbClr val="002060"/>
                </a:solidFill>
                <a:latin typeface="Merriweather Light"/>
                <a:ea typeface="Merriweather Light"/>
                <a:cs typeface="Merriweather Light"/>
                <a:sym typeface="Merriweather Light"/>
              </a:rPr>
              <a:t>Assortment level ‘b’ is only  offered at store Type ‘b’.</a:t>
            </a:r>
            <a:endParaRPr sz="1700">
              <a:latin typeface="Merriweather Light"/>
              <a:ea typeface="Merriweather Light"/>
              <a:cs typeface="Merriweather Light"/>
              <a:sym typeface="Merriweather Light"/>
            </a:endParaRPr>
          </a:p>
          <a:p>
            <a:pPr indent="-336550" lvl="0" marL="457200" rtl="0" algn="l">
              <a:lnSpc>
                <a:spcPct val="115000"/>
              </a:lnSpc>
              <a:spcBef>
                <a:spcPts val="0"/>
              </a:spcBef>
              <a:spcAft>
                <a:spcPts val="0"/>
              </a:spcAft>
              <a:buClr>
                <a:srgbClr val="002060"/>
              </a:buClr>
              <a:buSzPts val="2060"/>
              <a:buFont typeface="Merriweather Light"/>
              <a:buChar char="•"/>
            </a:pPr>
            <a:r>
              <a:rPr lang="en-US" sz="1700">
                <a:solidFill>
                  <a:srgbClr val="002060"/>
                </a:solidFill>
                <a:latin typeface="Merriweather Light"/>
                <a:ea typeface="Merriweather Light"/>
                <a:cs typeface="Merriweather Light"/>
                <a:sym typeface="Merriweather Light"/>
              </a:rPr>
              <a:t>We can observe that most of the stores remain closed during state Holiday. But it is interesting to note that the no of store opened during school holiday.</a:t>
            </a:r>
            <a:endParaRPr sz="1700">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None/>
            </a:pPr>
            <a:r>
              <a:t/>
            </a:r>
            <a:endParaRPr sz="1700">
              <a:latin typeface="Merriweather Light"/>
              <a:ea typeface="Merriweather Light"/>
              <a:cs typeface="Merriweather Light"/>
              <a:sym typeface="Merriweather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9600">
                <a:latin typeface="Merriweather Light"/>
                <a:ea typeface="Merriweather Light"/>
                <a:cs typeface="Merriweather Light"/>
                <a:sym typeface="Merriweather Light"/>
              </a:rPr>
              <a:t>         Q/A</a:t>
            </a:r>
            <a:endParaRPr>
              <a:latin typeface="Merriweather Light"/>
              <a:ea typeface="Merriweather Light"/>
              <a:cs typeface="Merriweather Light"/>
              <a:sym typeface="Merriweather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Problem Statement</a:t>
            </a:r>
            <a:endParaRPr>
              <a:latin typeface="Merriweather Light"/>
              <a:ea typeface="Merriweather Light"/>
              <a:cs typeface="Merriweather Light"/>
              <a:sym typeface="Merriweather Light"/>
            </a:endParaRPr>
          </a:p>
        </p:txBody>
      </p:sp>
      <p:sp>
        <p:nvSpPr>
          <p:cNvPr id="62" name="Google Shape;62;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sales</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sales on dependent variable</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store type</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sales between assortment and store type</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state holiday and school holiday</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Prediction based on day of week and open promo</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None/>
            </a:pPr>
            <a:r>
              <a:t/>
            </a:r>
            <a:endParaRPr>
              <a:solidFill>
                <a:srgbClr val="002060"/>
              </a:solidFill>
              <a:latin typeface="Merriweather Light"/>
              <a:ea typeface="Merriweather Light"/>
              <a:cs typeface="Merriweather Light"/>
              <a:sym typeface="Merriweather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Data Summary</a:t>
            </a:r>
            <a:endParaRPr>
              <a:latin typeface="Merriweather Light"/>
              <a:ea typeface="Merriweather Light"/>
              <a:cs typeface="Merriweather Light"/>
              <a:sym typeface="Merriweather Light"/>
            </a:endParaRPr>
          </a:p>
        </p:txBody>
      </p:sp>
      <p:sp>
        <p:nvSpPr>
          <p:cNvPr id="68" name="Google Shape;6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In the Rossmann sales prediction project there is a dataset which contains sales information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The sales column contain 172817 rows with 0 sale. So we created a new data frame in which we removed 0 sales rows and tried train our model we used various algorithms and got accuracy score around 74%</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The total dataset sale =0 rows . So we trained and another model using various algorithms accuracy near about 92%which is far better than previous model.</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The removing sales =0 rows actually removes lot of information from dataset as it has 172817 rows which is quite large </a:t>
            </a:r>
            <a:endParaRPr>
              <a:latin typeface="Merriweather Light"/>
              <a:ea typeface="Merriweather Light"/>
              <a:cs typeface="Merriweather Light"/>
              <a:sym typeface="Merriweather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Exploratory Data Prediction</a:t>
            </a:r>
            <a:endParaRPr>
              <a:latin typeface="Merriweather Light"/>
              <a:ea typeface="Merriweather Light"/>
              <a:cs typeface="Merriweather Light"/>
              <a:sym typeface="Merriweather Light"/>
            </a:endParaRPr>
          </a:p>
        </p:txBody>
      </p:sp>
      <p:sp>
        <p:nvSpPr>
          <p:cNvPr id="74" name="Google Shape;7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Exploratory Data Prediction is also known as EDA, is the  process of interpreting datasets by summarizing their key properties and frequently them </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EDA refers to the critical process of performing  initial investigation on datasets so as discover the patterns, to spots anomalies , to hypothesis, and to check  assumptions with the help of summary statics and graphical representation</a:t>
            </a:r>
            <a:endParaRPr>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rgbClr val="002060"/>
              </a:buClr>
              <a:buSzPts val="2160"/>
              <a:buFont typeface="Merriweather Light"/>
              <a:buChar char="•"/>
            </a:pPr>
            <a:r>
              <a:rPr lang="en-US">
                <a:solidFill>
                  <a:srgbClr val="002060"/>
                </a:solidFill>
                <a:latin typeface="Merriweather Light"/>
                <a:ea typeface="Merriweather Light"/>
                <a:cs typeface="Merriweather Light"/>
                <a:sym typeface="Merriweather Light"/>
              </a:rPr>
              <a:t>In EDA, plotting option include box plot, line plots , scatter plots and many more.</a:t>
            </a:r>
            <a:endParaRPr>
              <a:latin typeface="Merriweather Light"/>
              <a:ea typeface="Merriweather Light"/>
              <a:cs typeface="Merriweather Light"/>
              <a:sym typeface="Merriweather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Sales</a:t>
            </a:r>
            <a:endParaRPr>
              <a:latin typeface="Merriweather Light"/>
              <a:ea typeface="Merriweather Light"/>
              <a:cs typeface="Merriweather Light"/>
              <a:sym typeface="Merriweather Light"/>
            </a:endParaRPr>
          </a:p>
        </p:txBody>
      </p:sp>
      <p:sp>
        <p:nvSpPr>
          <p:cNvPr id="80" name="Google Shape;8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t/>
            </a:r>
            <a:endParaRPr sz="1600">
              <a:solidFill>
                <a:srgbClr val="002060"/>
              </a:solidFill>
            </a:endParaRPr>
          </a:p>
          <a:p>
            <a:pPr indent="-342900" lvl="0" marL="457200" rtl="0" algn="l">
              <a:lnSpc>
                <a:spcPct val="115000"/>
              </a:lnSpc>
              <a:spcBef>
                <a:spcPts val="0"/>
              </a:spcBef>
              <a:spcAft>
                <a:spcPts val="0"/>
              </a:spcAft>
              <a:buSzPts val="1800"/>
              <a:buNone/>
            </a:pPr>
            <a:r>
              <a:rPr lang="en-US" sz="1600">
                <a:solidFill>
                  <a:srgbClr val="002060"/>
                </a:solidFill>
                <a:latin typeface="Merriweather Light"/>
                <a:ea typeface="Merriweather Light"/>
                <a:cs typeface="Merriweather Light"/>
                <a:sym typeface="Merriweather Light"/>
              </a:rPr>
              <a:t>From the plot we can see sales  are high during the year 1900. as there are ver</a:t>
            </a:r>
            <a:r>
              <a:rPr lang="en-US" sz="1600">
                <a:solidFill>
                  <a:srgbClr val="002060"/>
                </a:solidFill>
                <a:latin typeface="Merriweather Light"/>
                <a:ea typeface="Merriweather Light"/>
                <a:cs typeface="Merriweather Light"/>
                <a:sym typeface="Merriweather Light"/>
              </a:rPr>
              <a:t>y</a:t>
            </a:r>
            <a:endParaRPr sz="1600">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sz="1600">
                <a:solidFill>
                  <a:srgbClr val="002060"/>
                </a:solidFill>
                <a:latin typeface="Merriweather Light"/>
                <a:ea typeface="Merriweather Light"/>
                <a:cs typeface="Merriweather Light"/>
                <a:sym typeface="Merriweather Light"/>
              </a:rPr>
              <a:t>few store were operated of Rossmann so there is less competition and sales are</a:t>
            </a:r>
            <a:endParaRPr sz="1600">
              <a:solidFill>
                <a:srgbClr val="002060"/>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SzPts val="1800"/>
              <a:buNone/>
            </a:pPr>
            <a:r>
              <a:rPr lang="en-US" sz="1600">
                <a:solidFill>
                  <a:srgbClr val="002060"/>
                </a:solidFill>
                <a:latin typeface="Merriweather Light"/>
                <a:ea typeface="Merriweather Light"/>
                <a:cs typeface="Merriweather Light"/>
                <a:sym typeface="Merriweather Light"/>
              </a:rPr>
              <a:t>high but the pass year no of store increased</a:t>
            </a:r>
            <a:endParaRPr>
              <a:latin typeface="Merriweather Light"/>
              <a:ea typeface="Merriweather Light"/>
              <a:cs typeface="Merriweather Light"/>
              <a:sym typeface="Merriweather Light"/>
            </a:endParaRPr>
          </a:p>
        </p:txBody>
      </p:sp>
      <p:pic>
        <p:nvPicPr>
          <p:cNvPr descr="sales.png" id="81" name="Google Shape;81;p6"/>
          <p:cNvPicPr preferRelativeResize="0"/>
          <p:nvPr/>
        </p:nvPicPr>
        <p:blipFill rotWithShape="1">
          <a:blip r:embed="rId3">
            <a:alphaModFix/>
          </a:blip>
          <a:srcRect b="0" l="0" r="0" t="0"/>
          <a:stretch/>
        </p:blipFill>
        <p:spPr>
          <a:xfrm>
            <a:off x="1225685" y="1011677"/>
            <a:ext cx="5700410" cy="25875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Day of week &amp; open promo</a:t>
            </a:r>
            <a:endParaRPr>
              <a:latin typeface="Merriweather Light"/>
              <a:ea typeface="Merriweather Light"/>
              <a:cs typeface="Merriweather Light"/>
              <a:sym typeface="Merriweather Light"/>
            </a:endParaRPr>
          </a:p>
        </p:txBody>
      </p:sp>
      <p:sp>
        <p:nvSpPr>
          <p:cNvPr id="87" name="Google Shape;8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sz="1600"/>
              <a:t>B</a:t>
            </a:r>
            <a:endParaRPr/>
          </a:p>
          <a:p>
            <a:pPr indent="-342900" lvl="0" marL="457200" rtl="0" algn="l">
              <a:lnSpc>
                <a:spcPct val="115000"/>
              </a:lnSpc>
              <a:spcBef>
                <a:spcPts val="0"/>
              </a:spcBef>
              <a:spcAft>
                <a:spcPts val="0"/>
              </a:spcAft>
              <a:buSzPts val="1800"/>
              <a:buChar char="●"/>
            </a:pPr>
            <a:r>
              <a:rPr lang="en-US" sz="1600">
                <a:solidFill>
                  <a:srgbClr val="002060"/>
                </a:solidFill>
                <a:latin typeface="Merriweather Light"/>
                <a:ea typeface="Merriweather Light"/>
                <a:cs typeface="Merriweather Light"/>
                <a:sym typeface="Merriweather Light"/>
              </a:rPr>
              <a:t>Bar plot b/w promo and sales shows the effect of promotion on sales  here 0 represents the store which did not opt for promo and 1 shows for stores who opt for promo. Those store who took promotion their sales are high as compared to store who didn’t took promo </a:t>
            </a:r>
            <a:endParaRPr sz="1600">
              <a:latin typeface="Merriweather Light"/>
              <a:ea typeface="Merriweather Light"/>
              <a:cs typeface="Merriweather Light"/>
              <a:sym typeface="Merriweather Light"/>
            </a:endParaRPr>
          </a:p>
        </p:txBody>
      </p:sp>
      <p:pic>
        <p:nvPicPr>
          <p:cNvPr descr="week.png" id="88" name="Google Shape;88;p7"/>
          <p:cNvPicPr preferRelativeResize="0"/>
          <p:nvPr/>
        </p:nvPicPr>
        <p:blipFill rotWithShape="1">
          <a:blip r:embed="rId3">
            <a:alphaModFix/>
          </a:blip>
          <a:srcRect b="0" l="0" r="0" t="0"/>
          <a:stretch/>
        </p:blipFill>
        <p:spPr>
          <a:xfrm>
            <a:off x="330741" y="1167319"/>
            <a:ext cx="4100212" cy="2227634"/>
          </a:xfrm>
          <a:prstGeom prst="rect">
            <a:avLst/>
          </a:prstGeom>
          <a:noFill/>
          <a:ln>
            <a:noFill/>
          </a:ln>
        </p:spPr>
      </p:pic>
      <p:pic>
        <p:nvPicPr>
          <p:cNvPr descr="promo day.png" id="89" name="Google Shape;89;p7"/>
          <p:cNvPicPr preferRelativeResize="0"/>
          <p:nvPr/>
        </p:nvPicPr>
        <p:blipFill rotWithShape="1">
          <a:blip r:embed="rId4">
            <a:alphaModFix/>
          </a:blip>
          <a:srcRect b="0" l="0" r="0" t="0"/>
          <a:stretch/>
        </p:blipFill>
        <p:spPr>
          <a:xfrm>
            <a:off x="4552544" y="1150863"/>
            <a:ext cx="4192621" cy="22440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State Holiday &amp; School Holiday</a:t>
            </a:r>
            <a:endParaRPr>
              <a:latin typeface="Merriweather Light"/>
              <a:ea typeface="Merriweather Light"/>
              <a:cs typeface="Merriweather Light"/>
              <a:sym typeface="Merriweather Light"/>
            </a:endParaRPr>
          </a:p>
        </p:txBody>
      </p:sp>
      <p:sp>
        <p:nvSpPr>
          <p:cNvPr id="95" name="Google Shape;9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sz="1600">
              <a:solidFill>
                <a:srgbClr val="002060"/>
              </a:solidFill>
            </a:endParaRPr>
          </a:p>
          <a:p>
            <a:pPr indent="-342900" lvl="0" marL="457200" rtl="0" algn="l">
              <a:lnSpc>
                <a:spcPct val="115000"/>
              </a:lnSpc>
              <a:spcBef>
                <a:spcPts val="0"/>
              </a:spcBef>
              <a:spcAft>
                <a:spcPts val="0"/>
              </a:spcAft>
              <a:buSzPts val="1800"/>
              <a:buFont typeface="Merriweather Light"/>
              <a:buChar char="●"/>
            </a:pPr>
            <a:r>
              <a:rPr lang="en-US" sz="1600">
                <a:solidFill>
                  <a:srgbClr val="002060"/>
                </a:solidFill>
                <a:latin typeface="Merriweather Light"/>
                <a:ea typeface="Merriweather Light"/>
                <a:cs typeface="Merriweather Light"/>
                <a:sym typeface="Merriweather Light"/>
              </a:rPr>
              <a:t>We can observe that most of the store remain closed during state and holiday. but it is interesting to note that the no of store opened during school holiday were more than that were opened during state holiday. Another important thing to note is that the store which were opened during school holiday had more sales than normal.</a:t>
            </a:r>
            <a:endParaRPr>
              <a:latin typeface="Merriweather Light"/>
              <a:ea typeface="Merriweather Light"/>
              <a:cs typeface="Merriweather Light"/>
              <a:sym typeface="Merriweather Light"/>
            </a:endParaRPr>
          </a:p>
        </p:txBody>
      </p:sp>
      <p:pic>
        <p:nvPicPr>
          <p:cNvPr descr="state holiday.png" id="96" name="Google Shape;96;p8"/>
          <p:cNvPicPr preferRelativeResize="0"/>
          <p:nvPr/>
        </p:nvPicPr>
        <p:blipFill rotWithShape="1">
          <a:blip r:embed="rId3">
            <a:alphaModFix/>
          </a:blip>
          <a:srcRect b="0" l="0" r="0" t="0"/>
          <a:stretch/>
        </p:blipFill>
        <p:spPr>
          <a:xfrm>
            <a:off x="302470" y="1157590"/>
            <a:ext cx="3948517" cy="2188725"/>
          </a:xfrm>
          <a:prstGeom prst="rect">
            <a:avLst/>
          </a:prstGeom>
          <a:noFill/>
          <a:ln>
            <a:noFill/>
          </a:ln>
        </p:spPr>
      </p:pic>
      <p:pic>
        <p:nvPicPr>
          <p:cNvPr descr="school holiday.png" id="97" name="Google Shape;97;p8"/>
          <p:cNvPicPr preferRelativeResize="0"/>
          <p:nvPr/>
        </p:nvPicPr>
        <p:blipFill rotWithShape="1">
          <a:blip r:embed="rId4">
            <a:alphaModFix/>
          </a:blip>
          <a:srcRect b="0" l="0" r="0" t="0"/>
          <a:stretch/>
        </p:blipFill>
        <p:spPr>
          <a:xfrm>
            <a:off x="4338537" y="1147863"/>
            <a:ext cx="4455268" cy="22081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0" y="74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Merriweather Light"/>
                <a:ea typeface="Merriweather Light"/>
                <a:cs typeface="Merriweather Light"/>
                <a:sym typeface="Merriweather Light"/>
              </a:rPr>
              <a:t>Box plot of sales b/w assortment and store type</a:t>
            </a:r>
            <a:endParaRPr>
              <a:latin typeface="Merriweather Light"/>
              <a:ea typeface="Merriweather Light"/>
              <a:cs typeface="Merriweather Light"/>
              <a:sym typeface="Merriweather Light"/>
            </a:endParaRPr>
          </a:p>
        </p:txBody>
      </p:sp>
      <p:sp>
        <p:nvSpPr>
          <p:cNvPr id="103" name="Google Shape;103;p9"/>
          <p:cNvSpPr txBox="1"/>
          <p:nvPr>
            <p:ph idx="1" type="body"/>
          </p:nvPr>
        </p:nvSpPr>
        <p:spPr>
          <a:xfrm>
            <a:off x="195300" y="64732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descr="assortment.png" id="104" name="Google Shape;104;p9"/>
          <p:cNvPicPr preferRelativeResize="0"/>
          <p:nvPr/>
        </p:nvPicPr>
        <p:blipFill rotWithShape="1">
          <a:blip r:embed="rId3">
            <a:alphaModFix/>
          </a:blip>
          <a:srcRect b="0" l="0" r="0" t="0"/>
          <a:stretch/>
        </p:blipFill>
        <p:spPr>
          <a:xfrm>
            <a:off x="175050" y="690863"/>
            <a:ext cx="4163425" cy="3075601"/>
          </a:xfrm>
          <a:prstGeom prst="rect">
            <a:avLst/>
          </a:prstGeom>
          <a:noFill/>
          <a:ln>
            <a:noFill/>
          </a:ln>
        </p:spPr>
      </p:pic>
      <p:pic>
        <p:nvPicPr>
          <p:cNvPr descr="store type.png" id="105" name="Google Shape;105;p9"/>
          <p:cNvPicPr preferRelativeResize="0"/>
          <p:nvPr/>
        </p:nvPicPr>
        <p:blipFill rotWithShape="1">
          <a:blip r:embed="rId4">
            <a:alphaModFix/>
          </a:blip>
          <a:srcRect b="0" l="0" r="0" t="0"/>
          <a:stretch/>
        </p:blipFill>
        <p:spPr>
          <a:xfrm>
            <a:off x="4519100" y="690862"/>
            <a:ext cx="4253876" cy="3075601"/>
          </a:xfrm>
          <a:prstGeom prst="rect">
            <a:avLst/>
          </a:prstGeom>
          <a:noFill/>
          <a:ln>
            <a:noFill/>
          </a:ln>
        </p:spPr>
      </p:pic>
      <p:sp>
        <p:nvSpPr>
          <p:cNvPr id="106" name="Google Shape;106;p9"/>
          <p:cNvSpPr txBox="1"/>
          <p:nvPr/>
        </p:nvSpPr>
        <p:spPr>
          <a:xfrm>
            <a:off x="175050" y="3810000"/>
            <a:ext cx="8793900" cy="123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US" sz="1200">
                <a:solidFill>
                  <a:schemeClr val="lt1"/>
                </a:solidFill>
                <a:highlight>
                  <a:srgbClr val="FFFFFF"/>
                </a:highlight>
                <a:latin typeface="Merriweather Light"/>
                <a:ea typeface="Merriweather Light"/>
                <a:cs typeface="Merriweather Light"/>
                <a:sym typeface="Merriweather Light"/>
              </a:rPr>
              <a:t>As we cited in the description, assortments have three type and each store have defined type and assortment type</a:t>
            </a:r>
            <a:endParaRPr sz="1200">
              <a:solidFill>
                <a:schemeClr val="lt1"/>
              </a:solidFill>
              <a:highlight>
                <a:srgbClr val="FFFFFF"/>
              </a:highlight>
              <a:latin typeface="Merriweather Light"/>
              <a:ea typeface="Merriweather Light"/>
              <a:cs typeface="Merriweather Light"/>
              <a:sym typeface="Merriweather Light"/>
            </a:endParaRPr>
          </a:p>
          <a:p>
            <a:pPr indent="0" lvl="0" marL="0" rtl="0" algn="l">
              <a:lnSpc>
                <a:spcPct val="115000"/>
              </a:lnSpc>
              <a:spcBef>
                <a:spcPts val="600"/>
              </a:spcBef>
              <a:spcAft>
                <a:spcPts val="0"/>
              </a:spcAft>
              <a:buNone/>
            </a:pPr>
            <a:r>
              <a:rPr lang="en-US" sz="1200">
                <a:solidFill>
                  <a:schemeClr val="lt1"/>
                </a:solidFill>
                <a:highlight>
                  <a:srgbClr val="FFFFFF"/>
                </a:highlight>
                <a:latin typeface="Merriweather Light"/>
                <a:ea typeface="Merriweather Light"/>
                <a:cs typeface="Merriweather Light"/>
                <a:sym typeface="Merriweather Light"/>
              </a:rPr>
              <a:t>1) a means basic things</a:t>
            </a:r>
            <a:endParaRPr sz="1200">
              <a:solidFill>
                <a:schemeClr val="lt1"/>
              </a:solidFill>
              <a:highlight>
                <a:srgbClr val="FFFFFF"/>
              </a:highlight>
              <a:latin typeface="Merriweather Light"/>
              <a:ea typeface="Merriweather Light"/>
              <a:cs typeface="Merriweather Light"/>
              <a:sym typeface="Merriweather Light"/>
            </a:endParaRPr>
          </a:p>
          <a:p>
            <a:pPr indent="0" lvl="0" marL="0" rtl="0" algn="l">
              <a:lnSpc>
                <a:spcPct val="115000"/>
              </a:lnSpc>
              <a:spcBef>
                <a:spcPts val="600"/>
              </a:spcBef>
              <a:spcAft>
                <a:spcPts val="0"/>
              </a:spcAft>
              <a:buNone/>
            </a:pPr>
            <a:r>
              <a:rPr lang="en-US" sz="1200">
                <a:solidFill>
                  <a:schemeClr val="lt1"/>
                </a:solidFill>
                <a:highlight>
                  <a:srgbClr val="FFFFFF"/>
                </a:highlight>
                <a:latin typeface="Merriweather Light"/>
                <a:ea typeface="Merriweather Light"/>
                <a:cs typeface="Merriweather Light"/>
                <a:sym typeface="Merriweather Light"/>
              </a:rPr>
              <a:t>2) b means extra things</a:t>
            </a:r>
            <a:endParaRPr sz="1200">
              <a:solidFill>
                <a:schemeClr val="lt1"/>
              </a:solidFill>
              <a:highlight>
                <a:srgbClr val="FFFFFF"/>
              </a:highlight>
              <a:latin typeface="Merriweather Light"/>
              <a:ea typeface="Merriweather Light"/>
              <a:cs typeface="Merriweather Light"/>
              <a:sym typeface="Merriweather Light"/>
            </a:endParaRPr>
          </a:p>
          <a:p>
            <a:pPr indent="0" lvl="0" marL="0" rtl="0" algn="l">
              <a:lnSpc>
                <a:spcPct val="115000"/>
              </a:lnSpc>
              <a:spcBef>
                <a:spcPts val="600"/>
              </a:spcBef>
              <a:spcAft>
                <a:spcPts val="500"/>
              </a:spcAft>
              <a:buNone/>
            </a:pPr>
            <a:r>
              <a:rPr lang="en-US" sz="1200">
                <a:solidFill>
                  <a:schemeClr val="lt1"/>
                </a:solidFill>
                <a:highlight>
                  <a:srgbClr val="FFFFFF"/>
                </a:highlight>
                <a:latin typeface="Merriweather Light"/>
                <a:ea typeface="Merriweather Light"/>
                <a:cs typeface="Merriweather Light"/>
                <a:sym typeface="Merriweather Light"/>
              </a:rPr>
              <a:t>3) c means extended things so the highest variety of products</a:t>
            </a:r>
            <a:endParaRPr sz="1200">
              <a:solidFill>
                <a:schemeClr val="lt1"/>
              </a:solidFill>
              <a:highlight>
                <a:srgbClr val="FFFFFF"/>
              </a:highlight>
              <a:latin typeface="Merriweather Light"/>
              <a:ea typeface="Merriweather Light"/>
              <a:cs typeface="Merriweather Light"/>
              <a:sym typeface="Merriweather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