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erriweather Light"/>
      <p:regular r:id="rId27"/>
      <p:bold r:id="rId28"/>
      <p:italic r:id="rId29"/>
      <p:boldItalic r:id="rId30"/>
    </p:embeddedFont>
    <p:embeddedFont>
      <p:font typeface="Montserrat"/>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okFq0QiaBbLjPzHKf99oPfiQW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Light-bold.fntdata"/><Relationship Id="rId27" Type="http://schemas.openxmlformats.org/officeDocument/2006/relationships/font" Target="fonts/Merriweather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MerriweatherLight-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6af5cea9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6af5ce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3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3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 </a:t>
            </a:r>
            <a:r>
              <a:rPr lang="en-US" sz="3200">
                <a:solidFill>
                  <a:srgbClr val="C00000"/>
                </a:solidFill>
                <a:latin typeface="Merriweather Light"/>
                <a:ea typeface="Merriweather Light"/>
                <a:cs typeface="Merriweather Light"/>
                <a:sym typeface="Merriweather Light"/>
              </a:rPr>
              <a:t>Capstone Project 2 </a:t>
            </a:r>
            <a:br>
              <a:rPr lang="en-US" sz="3200">
                <a:solidFill>
                  <a:srgbClr val="C00000"/>
                </a:solidFill>
                <a:latin typeface="Merriweather Light"/>
                <a:ea typeface="Merriweather Light"/>
                <a:cs typeface="Merriweather Light"/>
                <a:sym typeface="Merriweather Light"/>
              </a:rPr>
            </a:br>
            <a:r>
              <a:rPr lang="en-US" sz="2800">
                <a:solidFill>
                  <a:srgbClr val="C00000"/>
                </a:solidFill>
                <a:latin typeface="Merriweather Light"/>
                <a:ea typeface="Merriweather Light"/>
                <a:cs typeface="Merriweather Light"/>
                <a:sym typeface="Merriweather Light"/>
              </a:rPr>
              <a:t>    Rossmann Sales prediction</a:t>
            </a: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             </a:t>
            </a:r>
            <a:r>
              <a:rPr lang="en-US" sz="2800">
                <a:solidFill>
                  <a:srgbClr val="C00000"/>
                </a:solidFill>
                <a:latin typeface="Merriweather Light"/>
                <a:ea typeface="Merriweather Light"/>
                <a:cs typeface="Merriweather Light"/>
                <a:sym typeface="Merriweather Light"/>
              </a:rPr>
              <a:t>Data science learners Team</a:t>
            </a: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 </a:t>
            </a:r>
            <a:r>
              <a:rPr lang="en-US" sz="2800">
                <a:solidFill>
                  <a:srgbClr val="C00000"/>
                </a:solidFill>
                <a:latin typeface="Merriweather Light"/>
                <a:ea typeface="Merriweather Light"/>
                <a:cs typeface="Merriweather Light"/>
                <a:sym typeface="Merriweather Light"/>
              </a:rPr>
              <a:t>Team Members</a:t>
            </a: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Ayush Goyal</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Sameer Ahamed</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Nitesh Bhowmick</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t/>
            </a:r>
            <a:endParaRPr sz="1600">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State Holiday &amp; School Holiday</a:t>
            </a:r>
            <a:endParaRPr>
              <a:latin typeface="Merriweather Light"/>
              <a:ea typeface="Merriweather Light"/>
              <a:cs typeface="Merriweather Light"/>
              <a:sym typeface="Merriweather Light"/>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Font typeface="Merriweather Light"/>
              <a:buChar char="●"/>
            </a:pPr>
            <a:r>
              <a:rPr lang="en-US" sz="1600">
                <a:solidFill>
                  <a:srgbClr val="002060"/>
                </a:solidFill>
                <a:latin typeface="Merriweather Light"/>
                <a:ea typeface="Merriweather Light"/>
                <a:cs typeface="Merriweather Light"/>
                <a:sym typeface="Merriweather Light"/>
              </a:rPr>
              <a:t>We can observe that most of the store remain closed during state and holiday. but it is interesting to note that the no of store opened during school holiday were more than that were opened during state holiday. Another important thing to note is that the store which were opened during school holiday had more sales than normal.</a:t>
            </a:r>
            <a:endParaRPr>
              <a:latin typeface="Merriweather Light"/>
              <a:ea typeface="Merriweather Light"/>
              <a:cs typeface="Merriweather Light"/>
              <a:sym typeface="Merriweather Light"/>
            </a:endParaRPr>
          </a:p>
        </p:txBody>
      </p:sp>
      <p:pic>
        <p:nvPicPr>
          <p:cNvPr descr="state holiday.png" id="110" name="Google Shape;110;p10"/>
          <p:cNvPicPr preferRelativeResize="0"/>
          <p:nvPr/>
        </p:nvPicPr>
        <p:blipFill rotWithShape="1">
          <a:blip r:embed="rId3">
            <a:alphaModFix/>
          </a:blip>
          <a:srcRect b="0" l="0" r="0" t="0"/>
          <a:stretch/>
        </p:blipFill>
        <p:spPr>
          <a:xfrm>
            <a:off x="302470" y="1157590"/>
            <a:ext cx="3948517" cy="2188725"/>
          </a:xfrm>
          <a:prstGeom prst="rect">
            <a:avLst/>
          </a:prstGeom>
          <a:noFill/>
          <a:ln>
            <a:noFill/>
          </a:ln>
        </p:spPr>
      </p:pic>
      <p:pic>
        <p:nvPicPr>
          <p:cNvPr descr="school holiday.png" id="111" name="Google Shape;111;p10"/>
          <p:cNvPicPr preferRelativeResize="0"/>
          <p:nvPr/>
        </p:nvPicPr>
        <p:blipFill rotWithShape="1">
          <a:blip r:embed="rId4">
            <a:alphaModFix/>
          </a:blip>
          <a:srcRect b="0" l="0" r="0" t="0"/>
          <a:stretch/>
        </p:blipFill>
        <p:spPr>
          <a:xfrm>
            <a:off x="4338537" y="1147863"/>
            <a:ext cx="4455268" cy="2208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Day of week &amp; open promo</a:t>
            </a:r>
            <a:endParaRPr>
              <a:latin typeface="Merriweather Light"/>
              <a:ea typeface="Merriweather Light"/>
              <a:cs typeface="Merriweather Light"/>
              <a:sym typeface="Merriweather Light"/>
            </a:endParaRPr>
          </a:p>
        </p:txBody>
      </p:sp>
      <p:sp>
        <p:nvSpPr>
          <p:cNvPr id="117" name="Google Shape;11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Font typeface="Merriweather Light"/>
              <a:buChar char="●"/>
            </a:pPr>
            <a:r>
              <a:rPr lang="en-US" sz="1600">
                <a:latin typeface="Merriweather Light"/>
                <a:ea typeface="Merriweather Light"/>
                <a:cs typeface="Merriweather Light"/>
                <a:sym typeface="Merriweather Light"/>
              </a:rPr>
              <a:t>B</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Font typeface="Merriweather Light"/>
              <a:buChar char="●"/>
            </a:pPr>
            <a:r>
              <a:rPr lang="en-US" sz="1600">
                <a:latin typeface="Merriweather Light"/>
                <a:ea typeface="Merriweather Light"/>
                <a:cs typeface="Merriweather Light"/>
                <a:sym typeface="Merriweather Light"/>
              </a:rPr>
              <a:t> </a:t>
            </a:r>
            <a:r>
              <a:rPr lang="en-US" sz="1600">
                <a:solidFill>
                  <a:srgbClr val="002060"/>
                </a:solidFill>
                <a:latin typeface="Merriweather Light"/>
                <a:ea typeface="Merriweather Light"/>
                <a:cs typeface="Merriweather Light"/>
                <a:sym typeface="Merriweather Light"/>
              </a:rPr>
              <a:t>Bar plot b/w promo and sales shows the effect of promotion on sales  here 0 represents the store which did not opt for promo and 1 shows for stores who opt for promo. Those store who took promotion their sales are high as compared to store who didn’t took promo </a:t>
            </a:r>
            <a:endParaRPr sz="1600">
              <a:latin typeface="Merriweather Light"/>
              <a:ea typeface="Merriweather Light"/>
              <a:cs typeface="Merriweather Light"/>
              <a:sym typeface="Merriweather Light"/>
            </a:endParaRPr>
          </a:p>
        </p:txBody>
      </p:sp>
      <p:pic>
        <p:nvPicPr>
          <p:cNvPr descr="week.png" id="118" name="Google Shape;118;p11"/>
          <p:cNvPicPr preferRelativeResize="0"/>
          <p:nvPr/>
        </p:nvPicPr>
        <p:blipFill rotWithShape="1">
          <a:blip r:embed="rId3">
            <a:alphaModFix/>
          </a:blip>
          <a:srcRect b="0" l="0" r="0" t="0"/>
          <a:stretch/>
        </p:blipFill>
        <p:spPr>
          <a:xfrm>
            <a:off x="330741" y="1167319"/>
            <a:ext cx="4100212" cy="2227634"/>
          </a:xfrm>
          <a:prstGeom prst="rect">
            <a:avLst/>
          </a:prstGeom>
          <a:noFill/>
          <a:ln>
            <a:noFill/>
          </a:ln>
        </p:spPr>
      </p:pic>
      <p:pic>
        <p:nvPicPr>
          <p:cNvPr descr="promo day.png" id="119" name="Google Shape;119;p11"/>
          <p:cNvPicPr preferRelativeResize="0"/>
          <p:nvPr/>
        </p:nvPicPr>
        <p:blipFill rotWithShape="1">
          <a:blip r:embed="rId4">
            <a:alphaModFix/>
          </a:blip>
          <a:srcRect b="0" l="0" r="0" t="0"/>
          <a:stretch/>
        </p:blipFill>
        <p:spPr>
          <a:xfrm>
            <a:off x="4552544" y="1150863"/>
            <a:ext cx="4192621" cy="22440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Machine learning</a:t>
            </a:r>
            <a:endParaRPr>
              <a:latin typeface="Merriweather Light"/>
              <a:ea typeface="Merriweather Light"/>
              <a:cs typeface="Merriweather Light"/>
              <a:sym typeface="Merriweather Light"/>
            </a:endParaRPr>
          </a:p>
        </p:txBody>
      </p:sp>
      <p:sp>
        <p:nvSpPr>
          <p:cNvPr id="125" name="Google Shape;12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is a type of artificial intelligent that allow software application to become more accurate at predicting outcome without being explicitly programmed to do so machine learning algorithms use historical data as input to predict new output value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are a common  use case for machine learning other popular uses include fraud detection, business process automation (BPA) and predictive maintenance</a:t>
            </a:r>
            <a:endParaRPr sz="20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Why machine learning is important</a:t>
            </a:r>
            <a:endParaRPr/>
          </a:p>
        </p:txBody>
      </p:sp>
      <p:sp>
        <p:nvSpPr>
          <p:cNvPr id="131" name="Google Shape;13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Light"/>
              <a:buChar char="●"/>
            </a:pPr>
            <a:r>
              <a:rPr lang="en-US" sz="2000">
                <a:solidFill>
                  <a:srgbClr val="002060"/>
                </a:solidFill>
                <a:latin typeface="Merriweather Light"/>
                <a:ea typeface="Merriweather Light"/>
                <a:cs typeface="Merriweather Light"/>
                <a:sym typeface="Merriweather Light"/>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endParaRPr sz="20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Different types of machine learning</a:t>
            </a:r>
            <a:endParaRPr>
              <a:latin typeface="Merriweather Light"/>
              <a:ea typeface="Merriweather Light"/>
              <a:cs typeface="Merriweather Light"/>
              <a:sym typeface="Merriweather Light"/>
            </a:endParaRPr>
          </a:p>
        </p:txBody>
      </p:sp>
      <p:sp>
        <p:nvSpPr>
          <p:cNvPr id="137" name="Google Shape;13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Supervised learning : In this types  of machine learning, data scientists supply algorithms with labeled training data and defined the variables they wants the algorithms to assess for correlation.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Unsupervised learning : This types of machine learning involves algorithms that train on unlabeled data.</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Reinforcement learning: It  is  multi step process for which there are clearly defined rules Data scientist program algorithm complete a task</a:t>
            </a:r>
            <a:endParaRPr sz="2000">
              <a:latin typeface="Merriweather Light"/>
              <a:ea typeface="Merriweather Light"/>
              <a:cs typeface="Merriweather Light"/>
              <a:sym typeface="Merriweather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Linear Regression</a:t>
            </a:r>
            <a:endParaRPr>
              <a:latin typeface="Merriweather Light"/>
              <a:ea typeface="Merriweather Light"/>
              <a:cs typeface="Merriweather Light"/>
              <a:sym typeface="Merriweather Light"/>
            </a:endParaRPr>
          </a:p>
        </p:txBody>
      </p:sp>
      <p:sp>
        <p:nvSpPr>
          <p:cNvPr id="143" name="Google Shape;143;p16"/>
          <p:cNvSpPr txBox="1"/>
          <p:nvPr>
            <p:ph idx="1" type="body"/>
          </p:nvPr>
        </p:nvSpPr>
        <p:spPr>
          <a:xfrm>
            <a:off x="134300" y="1152475"/>
            <a:ext cx="8697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solidFill>
                  <a:srgbClr val="002060"/>
                </a:solidFill>
                <a:latin typeface="Merriweather Light"/>
                <a:ea typeface="Merriweather Light"/>
                <a:cs typeface="Merriweather Light"/>
                <a:sym typeface="Merriweather Light"/>
              </a:rPr>
              <a:t>      Linear Regression is a kind of parametric regression model that makes prediction by taking the weighted  average of the input features of an observation or data point.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Font typeface="Merriweather"/>
              <a:buChar char="●"/>
            </a:pPr>
            <a:r>
              <a:rPr b="1" lang="en-US">
                <a:solidFill>
                  <a:srgbClr val="002060"/>
                </a:solidFill>
                <a:latin typeface="Merriweather"/>
                <a:ea typeface="Merriweather"/>
                <a:cs typeface="Merriweather"/>
                <a:sym typeface="Merriweather"/>
              </a:rPr>
              <a:t>Advantage and disadvantage of linear regression:</a:t>
            </a:r>
            <a:endParaRPr b="1">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2160"/>
              <a:buFont typeface="Arial"/>
              <a:buChar char="•"/>
            </a:pPr>
            <a:r>
              <a:rPr lang="en-US">
                <a:solidFill>
                  <a:srgbClr val="002060"/>
                </a:solidFill>
                <a:latin typeface="Merriweather Light"/>
                <a:ea typeface="Merriweather Light"/>
                <a:cs typeface="Merriweather Light"/>
                <a:sym typeface="Merriweather Light"/>
              </a:rPr>
              <a:t>Linear  regression is a simple to implement , and on  other hand in linear regression  in difficult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Arial"/>
              <a:buChar char="•"/>
            </a:pPr>
            <a:r>
              <a:rPr lang="en-US">
                <a:solidFill>
                  <a:srgbClr val="002060"/>
                </a:solidFill>
                <a:latin typeface="Merriweather Light"/>
                <a:ea typeface="Merriweather Light"/>
                <a:cs typeface="Merriweather Light"/>
                <a:sym typeface="Merriweather Light"/>
              </a:rPr>
              <a:t>The relationship between the independent variable have a linear relationship, and other hand linear regression also looks at a relationship between the mean of the dependent variable and the independent variables . </a:t>
            </a:r>
            <a:endParaRPr>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a:latin typeface="Merriweather Light"/>
              <a:ea typeface="Merriweather Light"/>
              <a:cs typeface="Merriweather Light"/>
              <a:sym typeface="Merriweather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Decision tree</a:t>
            </a:r>
            <a:br>
              <a:rPr lang="en-US">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p:txBody>
      </p:sp>
      <p:sp>
        <p:nvSpPr>
          <p:cNvPr id="149" name="Google Shape;14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      Decision Tree is the most powerful and popular tool for classification and prediction. Decision tree is a flowchart  like tree structure, where each internal node denotes a test on a attributes, each branch represents an outcome  of the test, and each leaf node(terminal node) holds a class label.</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b="1" lang="en-US" sz="1600">
                <a:solidFill>
                  <a:srgbClr val="002060"/>
                </a:solidFill>
                <a:latin typeface="Merriweather"/>
                <a:ea typeface="Merriweather"/>
                <a:cs typeface="Merriweather"/>
                <a:sym typeface="Merriweather"/>
              </a:rPr>
              <a:t>Advantages and disadvantage  of the decision tree:</a:t>
            </a:r>
            <a:endParaRPr b="1">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1920"/>
              <a:buFont typeface="Arial"/>
              <a:buChar char="•"/>
            </a:pPr>
            <a:r>
              <a:rPr lang="en-US" sz="1600">
                <a:solidFill>
                  <a:srgbClr val="002060"/>
                </a:solidFill>
                <a:latin typeface="Merriweather Light"/>
                <a:ea typeface="Merriweather Light"/>
                <a:cs typeface="Merriweather Light"/>
                <a:sym typeface="Merriweather Light"/>
              </a:rPr>
              <a:t>They are very fast and efficient compared to KNN and other classification algorithms. Each to understand, Interpret, visualize. The data type of decision tree can handle any type of data whether it is numerical, categorical or Boolean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1920"/>
              <a:buFont typeface="Arial"/>
              <a:buChar char="•"/>
            </a:pPr>
            <a:r>
              <a:rPr lang="en-US" sz="1600">
                <a:solidFill>
                  <a:srgbClr val="002060"/>
                </a:solidFill>
                <a:latin typeface="Merriweather Light"/>
                <a:ea typeface="Merriweather Light"/>
                <a:cs typeface="Merriweather Light"/>
                <a:sym typeface="Merriweather Light"/>
              </a:rPr>
              <a:t>One  of the limitations of decision tree is that they are largely unstable compared to other decision predictors . A small change in the data can result in a major changes in user will get in a normal event.</a:t>
            </a:r>
            <a:endParaRPr sz="16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86af5cea98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0000"/>
                </a:solidFill>
                <a:latin typeface="Merriweather Light"/>
                <a:ea typeface="Merriweather Light"/>
                <a:cs typeface="Merriweather Light"/>
                <a:sym typeface="Merriweather Light"/>
              </a:rPr>
              <a:t>Lasso Regression</a:t>
            </a:r>
            <a:endParaRPr>
              <a:latin typeface="Merriweather Light"/>
              <a:ea typeface="Merriweather Light"/>
              <a:cs typeface="Merriweather Light"/>
              <a:sym typeface="Merriweather Light"/>
            </a:endParaRPr>
          </a:p>
        </p:txBody>
      </p:sp>
      <p:sp>
        <p:nvSpPr>
          <p:cNvPr id="155" name="Google Shape;155;g186af5cea98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a:solidFill>
                  <a:srgbClr val="002060"/>
                </a:solidFill>
                <a:latin typeface="Merriweather Light"/>
                <a:ea typeface="Merriweather Light"/>
                <a:cs typeface="Merriweather Light"/>
                <a:sym typeface="Merriweather Light"/>
              </a:rPr>
              <a:t>Lasso regression is a type of linear regression that uses shrinkage shrinkage is where data value are shrunk towards a central point.</a:t>
            </a:r>
            <a:endParaRPr>
              <a:solidFill>
                <a:srgbClr val="002060"/>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rPr b="1" lang="en-US">
                <a:solidFill>
                  <a:srgbClr val="002060"/>
                </a:solidFill>
                <a:latin typeface="Merriweather"/>
                <a:ea typeface="Merriweather"/>
                <a:cs typeface="Merriweather"/>
                <a:sym typeface="Merriweather"/>
              </a:rPr>
              <a:t>Advantage and Disadvantage of Lasso Regression:</a:t>
            </a:r>
            <a:endParaRPr b="1">
              <a:solidFill>
                <a:srgbClr val="002060"/>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US">
                <a:solidFill>
                  <a:srgbClr val="002060"/>
                </a:solidFill>
                <a:latin typeface="Merriweather Light"/>
                <a:ea typeface="Merriweather Light"/>
                <a:cs typeface="Merriweather Light"/>
                <a:sym typeface="Merriweather Light"/>
              </a:rPr>
              <a:t>     The main advantage of a lasso regression model is that it has the ability to set the coefficient for feature it does not consider interesting to zero and the model does some automatic feature selection on other side biased coefficient that are produced by a lasso model are biased. The L1 penalty that is added to the model artificial shrinks the coefficient closer to zero and difficult to estimate  standard errors since the coefficient estimates in a lasso model are biased.</a:t>
            </a:r>
            <a:endParaRPr>
              <a:solidFill>
                <a:srgbClr val="002060"/>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a:latin typeface="Merriweather Light"/>
              <a:ea typeface="Merriweather Light"/>
              <a:cs typeface="Merriweather Light"/>
              <a:sym typeface="Merriweather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  Ridge Regression</a:t>
            </a:r>
            <a:endParaRPr>
              <a:latin typeface="Merriweather Light"/>
              <a:ea typeface="Merriweather Light"/>
              <a:cs typeface="Merriweather Light"/>
              <a:sym typeface="Merriweather Light"/>
            </a:endParaRPr>
          </a:p>
        </p:txBody>
      </p:sp>
      <p:sp>
        <p:nvSpPr>
          <p:cNvPr id="161" name="Google Shape;16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Light"/>
              <a:buChar char="●"/>
            </a:pPr>
            <a:r>
              <a:rPr lang="en-US">
                <a:solidFill>
                  <a:srgbClr val="002060"/>
                </a:solidFill>
                <a:latin typeface="Merriweather Light"/>
                <a:ea typeface="Merriweather Light"/>
                <a:cs typeface="Merriweather Light"/>
                <a:sym typeface="Merriweather Light"/>
              </a:rPr>
              <a:t>Ridge regression  is a model tuning method that is used to analyze any data that suffers from Multicollinearity . This  method performs regularization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Font typeface="Merriweather Light"/>
              <a:buChar char="●"/>
            </a:pPr>
            <a:r>
              <a:rPr lang="en-US">
                <a:solidFill>
                  <a:srgbClr val="002060"/>
                </a:solidFill>
                <a:latin typeface="Merriweather Light"/>
                <a:ea typeface="Merriweather Light"/>
                <a:cs typeface="Merriweather Light"/>
                <a:sym typeface="Merriweather Light"/>
              </a:rPr>
              <a:t>Advantage and Disadvantage of Ridge regression: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Arial"/>
              <a:buChar char="•"/>
            </a:pPr>
            <a:r>
              <a:rPr lang="en-US">
                <a:solidFill>
                  <a:srgbClr val="002060"/>
                </a:solidFill>
                <a:latin typeface="Merriweather Light"/>
                <a:ea typeface="Merriweather Light"/>
                <a:cs typeface="Merriweather Light"/>
                <a:sym typeface="Merriweather Light"/>
              </a:rPr>
              <a:t>    The biggest benefit of ridge regression is its ability to produce a lower test mean squared error (MSE) compared to its least square regression when multicollinearity is present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Arial"/>
              <a:buChar char="•"/>
            </a:pPr>
            <a:r>
              <a:rPr lang="en-US">
                <a:solidFill>
                  <a:srgbClr val="002060"/>
                </a:solidFill>
                <a:latin typeface="Merriweather Light"/>
                <a:ea typeface="Merriweather Light"/>
                <a:cs typeface="Merriweather Light"/>
                <a:sym typeface="Merriweather Light"/>
              </a:rPr>
              <a:t>The biggest drawback of ridge regression is its inability to perform variable selection since it include all predictor variable in the final model since some predictors will get shrunken very close to zero.</a:t>
            </a:r>
            <a:endParaRPr>
              <a:solidFill>
                <a:srgbClr val="002060"/>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a:latin typeface="Merriweather Light"/>
              <a:ea typeface="Merriweather Light"/>
              <a:cs typeface="Merriweather Light"/>
              <a:sym typeface="Merriweather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Challenges</a:t>
            </a:r>
            <a:endParaRPr>
              <a:latin typeface="Merriweather Light"/>
              <a:ea typeface="Merriweather Light"/>
              <a:cs typeface="Merriweather Light"/>
              <a:sym typeface="Merriweather Light"/>
            </a:endParaRPr>
          </a:p>
        </p:txBody>
      </p:sp>
      <p:sp>
        <p:nvSpPr>
          <p:cNvPr id="167" name="Google Shape;16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Understand the column of the dataset.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Analyze and visualization of the rossmann sales according to feature.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Find the right chart to show the chart.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Difficulties to find out the correct model.</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311700" y="201450"/>
            <a:ext cx="8520600" cy="81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Content</a:t>
            </a:r>
            <a:endParaRPr/>
          </a:p>
        </p:txBody>
      </p:sp>
      <p:sp>
        <p:nvSpPr>
          <p:cNvPr id="56" name="Google Shape;56;p2"/>
          <p:cNvSpPr txBox="1"/>
          <p:nvPr>
            <p:ph idx="1" type="body"/>
          </p:nvPr>
        </p:nvSpPr>
        <p:spPr>
          <a:xfrm>
            <a:off x="311700" y="819200"/>
            <a:ext cx="8520600" cy="3749700"/>
          </a:xfrm>
          <a:prstGeom prst="rect">
            <a:avLst/>
          </a:prstGeom>
          <a:noFill/>
          <a:ln>
            <a:noFill/>
          </a:ln>
        </p:spPr>
        <p:txBody>
          <a:bodyPr anchorCtr="0" anchor="t" bIns="91425" lIns="91425" spcFirstLastPara="1" rIns="91425" wrap="square" tIns="91425">
            <a:noAutofit/>
          </a:bodyPr>
          <a:lstStyle/>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Data summary</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Exploratory Data prediction</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EDA For a Rossmann sales prediction</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Machine Learning</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Linear Regression</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Decision Tree</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Lasso</a:t>
            </a:r>
            <a:endParaRPr>
              <a:solidFill>
                <a:srgbClr val="002060"/>
              </a:solidFill>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Ridge</a:t>
            </a:r>
            <a:endParaRPr>
              <a:solidFill>
                <a:srgbClr val="002060"/>
              </a:solidFill>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Challenges</a:t>
            </a:r>
            <a:endParaRPr>
              <a:latin typeface="Merriweather Light"/>
              <a:ea typeface="Merriweather Light"/>
              <a:cs typeface="Merriweather Light"/>
              <a:sym typeface="Merriweather Light"/>
            </a:endParaRPr>
          </a:p>
          <a:p>
            <a:pPr indent="-332740" lvl="0" marL="457200" rtl="0" algn="l">
              <a:lnSpc>
                <a:spcPct val="115000"/>
              </a:lnSpc>
              <a:spcBef>
                <a:spcPts val="0"/>
              </a:spcBef>
              <a:spcAft>
                <a:spcPts val="0"/>
              </a:spcAft>
              <a:buClr>
                <a:srgbClr val="002060"/>
              </a:buClr>
              <a:buSzPts val="2000"/>
              <a:buFont typeface="Merriweather Light"/>
              <a:buAutoNum type="arabicPeriod"/>
            </a:pPr>
            <a:r>
              <a:rPr lang="en-US">
                <a:solidFill>
                  <a:srgbClr val="002060"/>
                </a:solidFill>
                <a:latin typeface="Merriweather Light"/>
                <a:ea typeface="Merriweather Light"/>
                <a:cs typeface="Merriweather Light"/>
                <a:sym typeface="Merriweather Light"/>
              </a:rPr>
              <a:t>Conclusion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11700" y="134300"/>
            <a:ext cx="8520600" cy="57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Conclusion</a:t>
            </a:r>
            <a:endParaRPr>
              <a:latin typeface="Merriweather Light"/>
              <a:ea typeface="Merriweather Light"/>
              <a:cs typeface="Merriweather Light"/>
              <a:sym typeface="Merriweather Light"/>
            </a:endParaRPr>
          </a:p>
        </p:txBody>
      </p:sp>
      <p:sp>
        <p:nvSpPr>
          <p:cNvPr id="173" name="Google Shape;173;p19"/>
          <p:cNvSpPr txBox="1"/>
          <p:nvPr>
            <p:ph idx="1" type="body"/>
          </p:nvPr>
        </p:nvSpPr>
        <p:spPr>
          <a:xfrm>
            <a:off x="311700" y="711800"/>
            <a:ext cx="8520600" cy="385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From plot sales and competition open since months show sales go increasing from November and highest in months December.</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From plot sales and day of the week sales highest on Monday and start declining from Tuesday to Saturday and o Sunday sales almost near to zero.</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Plot b/t promotion and sales show that promotion  helps in increasing sales.</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Type of store play an important roles in opening pattern of stores. </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All Type’b’stores never closed except for refurbishment or other reason.</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Assortment level ‘b’ is only  offered at store Type ‘b’.</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Char char="•"/>
            </a:pPr>
            <a:r>
              <a:rPr lang="en-US" sz="1600">
                <a:solidFill>
                  <a:srgbClr val="002060"/>
                </a:solidFill>
                <a:latin typeface="Merriweather Light"/>
                <a:ea typeface="Merriweather Light"/>
                <a:cs typeface="Merriweather Light"/>
                <a:sym typeface="Merriweather Light"/>
              </a:rPr>
              <a:t>We can observe that most of the stores remain closed during state Holiday. But it is interesting to note that the no of store opened during school holiday.</a:t>
            </a:r>
            <a:endParaRPr sz="1600">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sz="1600">
              <a:latin typeface="Merriweather Light"/>
              <a:ea typeface="Merriweather Light"/>
              <a:cs typeface="Merriweather Light"/>
              <a:sym typeface="Merriweather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9600">
                <a:latin typeface="Merriweather Light"/>
                <a:ea typeface="Merriweather Light"/>
                <a:cs typeface="Merriweather Light"/>
                <a:sym typeface="Merriweather Light"/>
              </a:rPr>
              <a:t>         Q/A</a:t>
            </a:r>
            <a:endParaRPr sz="9600">
              <a:latin typeface="Merriweather Light"/>
              <a:ea typeface="Merriweather Light"/>
              <a:cs typeface="Merriweather Light"/>
              <a:sym typeface="Merriweather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p:txBody>
      </p:sp>
      <p:sp>
        <p:nvSpPr>
          <p:cNvPr id="62" name="Google Shape;6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 on dependent variable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store type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 between assortment and store type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state holiday and school holiday</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day of week and open promo</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268600"/>
            <a:ext cx="8520600" cy="55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Data Summary</a:t>
            </a:r>
            <a:endParaRPr>
              <a:latin typeface="Merriweather Light"/>
              <a:ea typeface="Merriweather Light"/>
              <a:cs typeface="Merriweather Light"/>
              <a:sym typeface="Merriweather Light"/>
            </a:endParaRPr>
          </a:p>
        </p:txBody>
      </p:sp>
      <p:sp>
        <p:nvSpPr>
          <p:cNvPr id="68" name="Google Shape;68;p4"/>
          <p:cNvSpPr txBox="1"/>
          <p:nvPr>
            <p:ph idx="1" type="body"/>
          </p:nvPr>
        </p:nvSpPr>
        <p:spPr>
          <a:xfrm>
            <a:off x="311700" y="899775"/>
            <a:ext cx="8520600" cy="366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the Rossmann sales prediction project there is a dataset which contains sales information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sales column contain 172817 rows with 0 sale. So we created a new data frame in which we removed 0 sales rows and tried train our model we used various algorithms and got accuracy score around 74%</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total dataset sale =0 rows . So we trained and another model using various algorithms accuracy near about 92%which is far better than previous model.</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removing sales =0 rows actually removes lot of information from dataset as it has 172817 rows which is quite large </a:t>
            </a:r>
            <a:endParaRPr>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Exploratory Data Prediction</a:t>
            </a:r>
            <a:endParaRPr>
              <a:latin typeface="Merriweather Light"/>
              <a:ea typeface="Merriweather Light"/>
              <a:cs typeface="Merriweather Light"/>
              <a:sym typeface="Merriweather Light"/>
            </a:endParaRPr>
          </a:p>
        </p:txBody>
      </p:sp>
      <p:sp>
        <p:nvSpPr>
          <p:cNvPr id="74" name="Google Shape;7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Exploratory Data Prediction is also known as EDA, is the  process of interpreting datasets by summarizing their key properties and frequently them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EDA refers to the critical process of performing  initial investigation on datasets so as discover the patterns, to spots anomalies , to hypothesis, and to check  assumptions with the help of summary </a:t>
            </a:r>
            <a:r>
              <a:rPr lang="en-US">
                <a:solidFill>
                  <a:srgbClr val="002060"/>
                </a:solidFill>
                <a:latin typeface="Merriweather Light"/>
                <a:ea typeface="Merriweather Light"/>
                <a:cs typeface="Merriweather Light"/>
                <a:sym typeface="Merriweather Light"/>
              </a:rPr>
              <a:t>statistics</a:t>
            </a:r>
            <a:r>
              <a:rPr lang="en-US">
                <a:solidFill>
                  <a:srgbClr val="002060"/>
                </a:solidFill>
                <a:latin typeface="Merriweather Light"/>
                <a:ea typeface="Merriweather Light"/>
                <a:cs typeface="Merriweather Light"/>
                <a:sym typeface="Merriweather Light"/>
              </a:rPr>
              <a:t> and graphical representation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EDA, plotting option include box plot, line plots , scatter plots and many more.</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Sales</a:t>
            </a:r>
            <a:endParaRPr/>
          </a:p>
        </p:txBody>
      </p:sp>
      <p:sp>
        <p:nvSpPr>
          <p:cNvPr id="80" name="Google Shape;8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0" lvl="0" marL="5715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From the plot we can see sales  are high during the year 1900. as there are very few</a:t>
            </a:r>
            <a:r>
              <a:rPr lang="en-US" sz="1600">
                <a:solidFill>
                  <a:srgbClr val="002060"/>
                </a:solidFill>
                <a:latin typeface="Merriweather Light"/>
                <a:ea typeface="Merriweather Light"/>
                <a:cs typeface="Merriweather Light"/>
                <a:sym typeface="Merriweather Light"/>
              </a:rPr>
              <a:t> </a:t>
            </a:r>
            <a:r>
              <a:rPr lang="en-US" sz="1600">
                <a:solidFill>
                  <a:srgbClr val="002060"/>
                </a:solidFill>
                <a:latin typeface="Merriweather Light"/>
                <a:ea typeface="Merriweather Light"/>
                <a:cs typeface="Merriweather Light"/>
                <a:sym typeface="Merriweather Light"/>
              </a:rPr>
              <a:t>store were operated of Rossmann so there is less competition and sales are high but the </a:t>
            </a:r>
            <a:r>
              <a:rPr lang="en-US" sz="1600">
                <a:solidFill>
                  <a:srgbClr val="002060"/>
                </a:solidFill>
                <a:latin typeface="Merriweather Light"/>
                <a:ea typeface="Merriweather Light"/>
                <a:cs typeface="Merriweather Light"/>
                <a:sym typeface="Merriweather Light"/>
              </a:rPr>
              <a:t>past</a:t>
            </a:r>
            <a:r>
              <a:rPr lang="en-US" sz="1600">
                <a:solidFill>
                  <a:srgbClr val="002060"/>
                </a:solidFill>
                <a:latin typeface="Merriweather Light"/>
                <a:ea typeface="Merriweather Light"/>
                <a:cs typeface="Merriweather Light"/>
                <a:sym typeface="Merriweather Light"/>
              </a:rPr>
              <a:t> year no of store increased</a:t>
            </a:r>
            <a:endParaRPr>
              <a:latin typeface="Merriweather Light"/>
              <a:ea typeface="Merriweather Light"/>
              <a:cs typeface="Merriweather Light"/>
              <a:sym typeface="Merriweather Light"/>
            </a:endParaRPr>
          </a:p>
        </p:txBody>
      </p:sp>
      <p:pic>
        <p:nvPicPr>
          <p:cNvPr descr="sales.png" id="81" name="Google Shape;81;p6"/>
          <p:cNvPicPr preferRelativeResize="0"/>
          <p:nvPr/>
        </p:nvPicPr>
        <p:blipFill rotWithShape="1">
          <a:blip r:embed="rId3">
            <a:alphaModFix/>
          </a:blip>
          <a:srcRect b="0" l="0" r="0" t="0"/>
          <a:stretch/>
        </p:blipFill>
        <p:spPr>
          <a:xfrm>
            <a:off x="1225685" y="1011677"/>
            <a:ext cx="5700410" cy="25875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Sales Dependent Variable</a:t>
            </a:r>
            <a:endParaRPr>
              <a:latin typeface="Merriweather Light"/>
              <a:ea typeface="Merriweather Light"/>
              <a:cs typeface="Merriweather Light"/>
              <a:sym typeface="Merriweather Light"/>
            </a:endParaRPr>
          </a:p>
        </p:txBody>
      </p:sp>
      <p:sp>
        <p:nvSpPr>
          <p:cNvPr id="87" name="Google Shape;8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N</a:t>
            </a:r>
            <a:r>
              <a:rPr lang="en-US">
                <a:latin typeface="Merriweather Light"/>
                <a:ea typeface="Merriweather Light"/>
                <a:cs typeface="Merriweather Light"/>
                <a:sym typeface="Merriweather Light"/>
              </a:rPr>
              <a:t> </a:t>
            </a:r>
            <a:r>
              <a:rPr lang="en-US" sz="1600">
                <a:solidFill>
                  <a:srgbClr val="002060"/>
                </a:solidFill>
                <a:latin typeface="Merriweather Light"/>
                <a:ea typeface="Merriweather Light"/>
                <a:cs typeface="Merriweather Light"/>
                <a:sym typeface="Merriweather Light"/>
              </a:rPr>
              <a:t>Now checking the number of sales =0</a:t>
            </a:r>
            <a:endParaRPr sz="1600">
              <a:latin typeface="Merriweather Light"/>
              <a:ea typeface="Merriweather Light"/>
              <a:cs typeface="Merriweather Light"/>
              <a:sym typeface="Merriweather Light"/>
            </a:endParaRPr>
          </a:p>
        </p:txBody>
      </p:sp>
      <p:pic>
        <p:nvPicPr>
          <p:cNvPr descr="sales dependent variable.png" id="88" name="Google Shape;88;p7"/>
          <p:cNvPicPr preferRelativeResize="0"/>
          <p:nvPr/>
        </p:nvPicPr>
        <p:blipFill rotWithShape="1">
          <a:blip r:embed="rId3">
            <a:alphaModFix/>
          </a:blip>
          <a:srcRect b="0" l="0" r="0" t="0"/>
          <a:stretch/>
        </p:blipFill>
        <p:spPr>
          <a:xfrm>
            <a:off x="1429966" y="1054957"/>
            <a:ext cx="5359939" cy="290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Store Type</a:t>
            </a:r>
            <a:endParaRPr>
              <a:latin typeface="Merriweather Light"/>
              <a:ea typeface="Merriweather Light"/>
              <a:cs typeface="Merriweather Light"/>
              <a:sym typeface="Merriweather Light"/>
            </a:endParaRPr>
          </a:p>
        </p:txBody>
      </p:sp>
      <p:sp>
        <p:nvSpPr>
          <p:cNvPr id="94" name="Google Shape;9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We can see Storetype B who  was the highest average sales and no of customer</a:t>
            </a:r>
            <a:endParaRPr>
              <a:latin typeface="Merriweather Light"/>
              <a:ea typeface="Merriweather Light"/>
              <a:cs typeface="Merriweather Light"/>
              <a:sym typeface="Merriweather Light"/>
            </a:endParaRPr>
          </a:p>
        </p:txBody>
      </p:sp>
      <p:pic>
        <p:nvPicPr>
          <p:cNvPr descr="store 1.png" id="95" name="Google Shape;95;p8"/>
          <p:cNvPicPr preferRelativeResize="0"/>
          <p:nvPr/>
        </p:nvPicPr>
        <p:blipFill rotWithShape="1">
          <a:blip r:embed="rId3">
            <a:alphaModFix/>
          </a:blip>
          <a:srcRect b="0" l="0" r="0" t="0"/>
          <a:stretch/>
        </p:blipFill>
        <p:spPr>
          <a:xfrm>
            <a:off x="0" y="943583"/>
            <a:ext cx="9143999" cy="30836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Box plot of sales b/w assortment and store type</a:t>
            </a:r>
            <a:endParaRPr>
              <a:latin typeface="Merriweather Light"/>
              <a:ea typeface="Merriweather Light"/>
              <a:cs typeface="Merriweather Light"/>
              <a:sym typeface="Merriweather Light"/>
            </a:endParaRPr>
          </a:p>
        </p:txBody>
      </p:sp>
      <p:sp>
        <p:nvSpPr>
          <p:cNvPr id="101" name="Google Shape;10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assortment.png" id="102" name="Google Shape;102;p9"/>
          <p:cNvPicPr preferRelativeResize="0"/>
          <p:nvPr/>
        </p:nvPicPr>
        <p:blipFill rotWithShape="1">
          <a:blip r:embed="rId3">
            <a:alphaModFix/>
          </a:blip>
          <a:srcRect b="0" l="0" r="0" t="0"/>
          <a:stretch/>
        </p:blipFill>
        <p:spPr>
          <a:xfrm>
            <a:off x="330741" y="1206228"/>
            <a:ext cx="4163438" cy="3346317"/>
          </a:xfrm>
          <a:prstGeom prst="rect">
            <a:avLst/>
          </a:prstGeom>
          <a:noFill/>
          <a:ln>
            <a:noFill/>
          </a:ln>
        </p:spPr>
      </p:pic>
      <p:pic>
        <p:nvPicPr>
          <p:cNvPr descr="store type.png" id="103" name="Google Shape;103;p9"/>
          <p:cNvPicPr preferRelativeResize="0"/>
          <p:nvPr/>
        </p:nvPicPr>
        <p:blipFill rotWithShape="1">
          <a:blip r:embed="rId4">
            <a:alphaModFix/>
          </a:blip>
          <a:srcRect b="0" l="0" r="0" t="0"/>
          <a:stretch/>
        </p:blipFill>
        <p:spPr>
          <a:xfrm>
            <a:off x="4552544" y="1177046"/>
            <a:ext cx="4253890" cy="33560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