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embeddedFontLst>
    <p:embeddedFont>
      <p:font typeface="Montserrat"/>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28" roundtripDataSignature="AMtx7miSNe9lqRSl0KXlxDTcu/UdauDdk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Montserrat-regular.fntdata"/><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ontserrat-italic.fntdata"/><Relationship Id="rId25" Type="http://schemas.openxmlformats.org/officeDocument/2006/relationships/font" Target="fonts/Montserrat-bold.fntdata"/><Relationship Id="rId28" Type="http://customschemas.google.com/relationships/presentationmetadata" Target="metadata"/><Relationship Id="rId27" Type="http://schemas.openxmlformats.org/officeDocument/2006/relationships/font" Target="fonts/Montserrat-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 name="Shape 49"/>
        <p:cNvGrpSpPr/>
        <p:nvPr/>
      </p:nvGrpSpPr>
      <p:grpSpPr>
        <a:xfrm>
          <a:off x="0" y="0"/>
          <a:ext cx="0" cy="0"/>
          <a:chOff x="0" y="0"/>
          <a:chExt cx="0" cy="0"/>
        </a:xfrm>
      </p:grpSpPr>
      <p:sp>
        <p:nvSpPr>
          <p:cNvPr id="50" name="Google Shape;50;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1" name="Google Shape;5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2: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3: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4: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5: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16: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17: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8: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 name="Shape 54"/>
        <p:cNvGrpSpPr/>
        <p:nvPr/>
      </p:nvGrpSpPr>
      <p:grpSpPr>
        <a:xfrm>
          <a:off x="0" y="0"/>
          <a:ext cx="0" cy="0"/>
          <a:chOff x="0" y="0"/>
          <a:chExt cx="0" cy="0"/>
        </a:xfrm>
      </p:grpSpPr>
      <p:sp>
        <p:nvSpPr>
          <p:cNvPr id="55" name="Google Shape;55;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2: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4: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5: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6: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7: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8: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9: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0" name="Shape 10"/>
        <p:cNvGrpSpPr/>
        <p:nvPr/>
      </p:nvGrpSpPr>
      <p:grpSpPr>
        <a:xfrm>
          <a:off x="0" y="0"/>
          <a:ext cx="0" cy="0"/>
          <a:chOff x="0" y="0"/>
          <a:chExt cx="0" cy="0"/>
        </a:xfrm>
      </p:grpSpPr>
      <p:sp>
        <p:nvSpPr>
          <p:cNvPr id="11" name="Google Shape;11;p20"/>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2" name="Google Shape;12;p20"/>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3" name="Google Shape;13;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5" name="Shape 45"/>
        <p:cNvGrpSpPr/>
        <p:nvPr/>
      </p:nvGrpSpPr>
      <p:grpSpPr>
        <a:xfrm>
          <a:off x="0" y="0"/>
          <a:ext cx="0" cy="0"/>
          <a:chOff x="0" y="0"/>
          <a:chExt cx="0" cy="0"/>
        </a:xfrm>
      </p:grpSpPr>
      <p:sp>
        <p:nvSpPr>
          <p:cNvPr id="46" name="Google Shape;46;p29"/>
          <p:cNvSpPr txBox="1"/>
          <p:nvPr>
            <p:ph hasCustomPrompt="1" type="title"/>
          </p:nvPr>
        </p:nvSpPr>
        <p:spPr>
          <a:xfrm>
            <a:off x="311700" y="1106125"/>
            <a:ext cx="8520600" cy="1963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7" name="Google Shape;47;p29"/>
          <p:cNvSpPr txBox="1"/>
          <p:nvPr>
            <p:ph idx="1" type="body"/>
          </p:nvPr>
        </p:nvSpPr>
        <p:spPr>
          <a:xfrm>
            <a:off x="311700" y="3152225"/>
            <a:ext cx="8520600" cy="13005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48" name="Google Shape;48;p2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4" name="Shape 14"/>
        <p:cNvGrpSpPr/>
        <p:nvPr/>
      </p:nvGrpSpPr>
      <p:grpSpPr>
        <a:xfrm>
          <a:off x="0" y="0"/>
          <a:ext cx="0" cy="0"/>
          <a:chOff x="0" y="0"/>
          <a:chExt cx="0" cy="0"/>
        </a:xfrm>
      </p:grpSpPr>
      <p:sp>
        <p:nvSpPr>
          <p:cNvPr id="15" name="Google Shape;15;p2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6" name="Google Shape;16;p2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17" name="Google Shape;17;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8" name="Shape 18"/>
        <p:cNvGrpSpPr/>
        <p:nvPr/>
      </p:nvGrpSpPr>
      <p:grpSpPr>
        <a:xfrm>
          <a:off x="0" y="0"/>
          <a:ext cx="0" cy="0"/>
          <a:chOff x="0" y="0"/>
          <a:chExt cx="0" cy="0"/>
        </a:xfrm>
      </p:grpSpPr>
      <p:sp>
        <p:nvSpPr>
          <p:cNvPr id="19" name="Google Shape;19;p22"/>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20" name="Google Shape;20;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23"/>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3" name="Google Shape;23;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2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6" name="Google Shape;26;p24"/>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7" name="Google Shape;27;p24"/>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8" name="Google Shape;28;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2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1" name="Google Shape;31;p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26"/>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4" name="Google Shape;34;p26"/>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5" name="Google Shape;35;p2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27"/>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 name="Google Shape;38;p27"/>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9" name="Google Shape;39;p27"/>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0" name="Google Shape;40;p27"/>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41" name="Google Shape;41;p2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2" name="Shape 42"/>
        <p:cNvGrpSpPr/>
        <p:nvPr/>
      </p:nvGrpSpPr>
      <p:grpSpPr>
        <a:xfrm>
          <a:off x="0" y="0"/>
          <a:ext cx="0" cy="0"/>
          <a:chOff x="0" y="0"/>
          <a:chExt cx="0" cy="0"/>
        </a:xfrm>
      </p:grpSpPr>
      <p:sp>
        <p:nvSpPr>
          <p:cNvPr id="43" name="Google Shape;43;p28"/>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44" name="Google Shape;44;p2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11" Type="http://schemas.openxmlformats.org/officeDocument/2006/relationships/slideLayout" Target="../slideLayouts/slideLayout10.xml"/><Relationship Id="rId10" Type="http://schemas.openxmlformats.org/officeDocument/2006/relationships/slideLayout" Target="../slideLayouts/slideLayout9.xml"/><Relationship Id="rId12" Type="http://schemas.openxmlformats.org/officeDocument/2006/relationships/theme" Target="../theme/theme2.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FFFFFF"/>
        </a:solidFill>
      </p:bgPr>
    </p:bg>
    <p:spTree>
      <p:nvGrpSpPr>
        <p:cNvPr id="5" name="Shape 5"/>
        <p:cNvGrpSpPr/>
        <p:nvPr/>
      </p:nvGrpSpPr>
      <p:grpSpPr>
        <a:xfrm>
          <a:off x="0" y="0"/>
          <a:ext cx="0" cy="0"/>
          <a:chOff x="0" y="0"/>
          <a:chExt cx="0" cy="0"/>
        </a:xfrm>
      </p:grpSpPr>
      <p:sp>
        <p:nvSpPr>
          <p:cNvPr id="6" name="Google Shape;6;p1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1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pic>
        <p:nvPicPr>
          <p:cNvPr id="9" name="Google Shape;9;p19"/>
          <p:cNvPicPr preferRelativeResize="0"/>
          <p:nvPr/>
        </p:nvPicPr>
        <p:blipFill rotWithShape="1">
          <a:blip r:embed="rId1">
            <a:alphaModFix/>
          </a:blip>
          <a:srcRect b="0" l="0" r="0" t="0"/>
          <a:stretch/>
        </p:blipFill>
        <p:spPr>
          <a:xfrm>
            <a:off x="8602975" y="66525"/>
            <a:ext cx="348619" cy="35795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9.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 name="Shape 52"/>
        <p:cNvGrpSpPr/>
        <p:nvPr/>
      </p:nvGrpSpPr>
      <p:grpSpPr>
        <a:xfrm>
          <a:off x="0" y="0"/>
          <a:ext cx="0" cy="0"/>
          <a:chOff x="0" y="0"/>
          <a:chExt cx="0" cy="0"/>
        </a:xfrm>
      </p:grpSpPr>
      <p:sp>
        <p:nvSpPr>
          <p:cNvPr id="53" name="Google Shape;53;p1"/>
          <p:cNvSpPr txBox="1"/>
          <p:nvPr>
            <p:ph type="ctrTitle"/>
          </p:nvPr>
        </p:nvSpPr>
        <p:spPr>
          <a:xfrm>
            <a:off x="237600" y="590400"/>
            <a:ext cx="8525850" cy="43951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5200"/>
              <a:buNone/>
            </a:pPr>
            <a:r>
              <a:rPr b="1" lang="en-IN" sz="3200">
                <a:solidFill>
                  <a:srgbClr val="CC0000"/>
                </a:solidFill>
                <a:latin typeface="Montserrat"/>
                <a:ea typeface="Montserrat"/>
                <a:cs typeface="Montserrat"/>
                <a:sym typeface="Montserrat"/>
              </a:rPr>
              <a:t>                  </a:t>
            </a:r>
            <a:br>
              <a:rPr b="1" lang="en-IN" sz="3200">
                <a:solidFill>
                  <a:srgbClr val="CC0000"/>
                </a:solidFill>
                <a:latin typeface="Montserrat"/>
                <a:ea typeface="Montserrat"/>
                <a:cs typeface="Montserrat"/>
                <a:sym typeface="Montserrat"/>
              </a:rPr>
            </a:br>
            <a:br>
              <a:rPr b="1" lang="en-IN" sz="3200">
                <a:solidFill>
                  <a:srgbClr val="CC0000"/>
                </a:solidFill>
                <a:latin typeface="Montserrat"/>
                <a:ea typeface="Montserrat"/>
                <a:cs typeface="Montserrat"/>
                <a:sym typeface="Montserrat"/>
              </a:rPr>
            </a:br>
            <a:br>
              <a:rPr b="1" lang="en-IN" sz="3200">
                <a:solidFill>
                  <a:srgbClr val="CC0000"/>
                </a:solidFill>
                <a:latin typeface="Montserrat"/>
                <a:ea typeface="Montserrat"/>
                <a:cs typeface="Montserrat"/>
                <a:sym typeface="Montserrat"/>
              </a:rPr>
            </a:br>
            <a:r>
              <a:rPr b="1" lang="en-IN" sz="3200">
                <a:solidFill>
                  <a:srgbClr val="CC0000"/>
                </a:solidFill>
                <a:latin typeface="Montserrat"/>
                <a:ea typeface="Montserrat"/>
                <a:cs typeface="Montserrat"/>
                <a:sym typeface="Montserrat"/>
              </a:rPr>
              <a:t>                 Capstone project 1</a:t>
            </a:r>
            <a:br>
              <a:rPr b="1" lang="en-IN" sz="3200">
                <a:solidFill>
                  <a:srgbClr val="CC0000"/>
                </a:solidFill>
                <a:latin typeface="Montserrat"/>
                <a:ea typeface="Montserrat"/>
                <a:cs typeface="Montserrat"/>
                <a:sym typeface="Montserrat"/>
              </a:rPr>
            </a:br>
            <a:r>
              <a:rPr b="1" lang="en-IN" sz="3200">
                <a:solidFill>
                  <a:srgbClr val="CC0000"/>
                </a:solidFill>
                <a:latin typeface="Montserrat"/>
                <a:ea typeface="Montserrat"/>
                <a:cs typeface="Montserrat"/>
                <a:sym typeface="Montserrat"/>
              </a:rPr>
              <a:t>     </a:t>
            </a:r>
            <a:r>
              <a:rPr b="1" lang="en-IN" sz="2800">
                <a:solidFill>
                  <a:srgbClr val="0070C0"/>
                </a:solidFill>
                <a:latin typeface="Montserrat"/>
                <a:ea typeface="Montserrat"/>
                <a:cs typeface="Montserrat"/>
                <a:sym typeface="Montserrat"/>
              </a:rPr>
              <a:t>              </a:t>
            </a:r>
            <a:r>
              <a:rPr b="1" lang="en-IN" sz="2800" u="sng">
                <a:solidFill>
                  <a:srgbClr val="0070C0"/>
                </a:solidFill>
                <a:latin typeface="Montserrat"/>
                <a:ea typeface="Montserrat"/>
                <a:cs typeface="Montserrat"/>
                <a:sym typeface="Montserrat"/>
              </a:rPr>
              <a:t>Hotel Booking Analysis</a:t>
            </a:r>
            <a:br>
              <a:rPr b="1" lang="en-IN" sz="2800">
                <a:solidFill>
                  <a:srgbClr val="0070C0"/>
                </a:solidFill>
                <a:latin typeface="Montserrat"/>
                <a:ea typeface="Montserrat"/>
                <a:cs typeface="Montserrat"/>
                <a:sym typeface="Montserrat"/>
              </a:rPr>
            </a:br>
            <a:r>
              <a:rPr b="1" lang="en-IN" sz="2800">
                <a:solidFill>
                  <a:srgbClr val="0070C0"/>
                </a:solidFill>
                <a:latin typeface="Montserrat"/>
                <a:ea typeface="Montserrat"/>
                <a:cs typeface="Montserrat"/>
                <a:sym typeface="Montserrat"/>
              </a:rPr>
              <a:t>                   </a:t>
            </a:r>
            <a:r>
              <a:rPr b="1" lang="en-IN" sz="2400">
                <a:solidFill>
                  <a:srgbClr val="0070C0"/>
                </a:solidFill>
                <a:latin typeface="Montserrat"/>
                <a:ea typeface="Montserrat"/>
                <a:cs typeface="Montserrat"/>
                <a:sym typeface="Montserrat"/>
              </a:rPr>
              <a:t>Data Science Learners Team</a:t>
            </a:r>
            <a:br>
              <a:rPr b="1" lang="en-IN" sz="2800">
                <a:solidFill>
                  <a:srgbClr val="0070C0"/>
                </a:solidFill>
                <a:latin typeface="Montserrat"/>
                <a:ea typeface="Montserrat"/>
                <a:cs typeface="Montserrat"/>
                <a:sym typeface="Montserrat"/>
              </a:rPr>
            </a:br>
            <a:r>
              <a:rPr b="1" lang="en-IN" sz="2800">
                <a:solidFill>
                  <a:srgbClr val="0070C0"/>
                </a:solidFill>
                <a:latin typeface="Montserrat"/>
                <a:ea typeface="Montserrat"/>
                <a:cs typeface="Montserrat"/>
                <a:sym typeface="Montserrat"/>
              </a:rPr>
              <a:t>                           </a:t>
            </a:r>
            <a:r>
              <a:rPr b="1" lang="en-IN" sz="2000">
                <a:solidFill>
                  <a:srgbClr val="00B0F0"/>
                </a:solidFill>
                <a:latin typeface="Montserrat"/>
                <a:ea typeface="Montserrat"/>
                <a:cs typeface="Montserrat"/>
                <a:sym typeface="Montserrat"/>
              </a:rPr>
              <a:t>Team Members:</a:t>
            </a:r>
            <a:br>
              <a:rPr b="1" lang="en-IN" sz="2000">
                <a:solidFill>
                  <a:srgbClr val="00B0F0"/>
                </a:solidFill>
                <a:latin typeface="Montserrat"/>
                <a:ea typeface="Montserrat"/>
                <a:cs typeface="Montserrat"/>
                <a:sym typeface="Montserrat"/>
              </a:rPr>
            </a:br>
            <a:r>
              <a:rPr b="1" lang="en-IN" sz="2000">
                <a:solidFill>
                  <a:srgbClr val="00B0F0"/>
                </a:solidFill>
                <a:latin typeface="Montserrat"/>
                <a:ea typeface="Montserrat"/>
                <a:cs typeface="Montserrat"/>
                <a:sym typeface="Montserrat"/>
              </a:rPr>
              <a:t>                                        Ayush Goyal</a:t>
            </a:r>
            <a:br>
              <a:rPr b="1" lang="en-IN" sz="2000">
                <a:solidFill>
                  <a:srgbClr val="00B0F0"/>
                </a:solidFill>
                <a:latin typeface="Montserrat"/>
                <a:ea typeface="Montserrat"/>
                <a:cs typeface="Montserrat"/>
                <a:sym typeface="Montserrat"/>
              </a:rPr>
            </a:br>
            <a:r>
              <a:rPr b="1" lang="en-IN" sz="2000">
                <a:solidFill>
                  <a:srgbClr val="00B0F0"/>
                </a:solidFill>
                <a:latin typeface="Montserrat"/>
                <a:ea typeface="Montserrat"/>
                <a:cs typeface="Montserrat"/>
                <a:sym typeface="Montserrat"/>
              </a:rPr>
              <a:t>                                        M Sameer Ahamed</a:t>
            </a:r>
            <a:br>
              <a:rPr b="1" lang="en-IN" sz="2000">
                <a:solidFill>
                  <a:srgbClr val="00B0F0"/>
                </a:solidFill>
                <a:latin typeface="Montserrat"/>
                <a:ea typeface="Montserrat"/>
                <a:cs typeface="Montserrat"/>
                <a:sym typeface="Montserrat"/>
              </a:rPr>
            </a:br>
            <a:r>
              <a:rPr b="1" lang="en-IN" sz="2000">
                <a:solidFill>
                  <a:srgbClr val="00B0F0"/>
                </a:solidFill>
                <a:latin typeface="Montserrat"/>
                <a:ea typeface="Montserrat"/>
                <a:cs typeface="Montserrat"/>
                <a:sym typeface="Montserrat"/>
              </a:rPr>
              <a:t>                                        Nitesh Bhowmick</a:t>
            </a:r>
            <a:br>
              <a:rPr b="1" lang="en-IN" sz="2000">
                <a:solidFill>
                  <a:srgbClr val="00B0F0"/>
                </a:solidFill>
                <a:latin typeface="Montserrat"/>
                <a:ea typeface="Montserrat"/>
                <a:cs typeface="Montserrat"/>
                <a:sym typeface="Montserrat"/>
              </a:rPr>
            </a:br>
            <a:r>
              <a:rPr b="1" lang="en-IN" sz="2000">
                <a:solidFill>
                  <a:srgbClr val="00B0F0"/>
                </a:solidFill>
                <a:latin typeface="Montserrat"/>
                <a:ea typeface="Montserrat"/>
                <a:cs typeface="Montserrat"/>
                <a:sym typeface="Montserrat"/>
              </a:rPr>
              <a:t>                                        </a:t>
            </a:r>
            <a:br>
              <a:rPr b="1" lang="en-IN" sz="2000">
                <a:solidFill>
                  <a:srgbClr val="00B0F0"/>
                </a:solidFill>
                <a:latin typeface="Montserrat"/>
                <a:ea typeface="Montserrat"/>
                <a:cs typeface="Montserrat"/>
                <a:sym typeface="Montserrat"/>
              </a:rPr>
            </a:br>
            <a:r>
              <a:rPr b="1" lang="en-IN" sz="2000">
                <a:solidFill>
                  <a:srgbClr val="00B0F0"/>
                </a:solidFill>
                <a:latin typeface="Montserrat"/>
                <a:ea typeface="Montserrat"/>
                <a:cs typeface="Montserrat"/>
                <a:sym typeface="Montserrat"/>
              </a:rPr>
              <a:t>                                    </a:t>
            </a:r>
            <a:br>
              <a:rPr b="1" lang="en-IN" sz="3200">
                <a:solidFill>
                  <a:srgbClr val="CC0000"/>
                </a:solidFill>
                <a:latin typeface="Montserrat"/>
                <a:ea typeface="Montserrat"/>
                <a:cs typeface="Montserrat"/>
                <a:sym typeface="Montserrat"/>
              </a:rPr>
            </a:br>
            <a:r>
              <a:rPr b="1" lang="en-IN" sz="3200">
                <a:solidFill>
                  <a:srgbClr val="CC0000"/>
                </a:solidFill>
                <a:latin typeface="Montserrat"/>
                <a:ea typeface="Montserrat"/>
                <a:cs typeface="Montserrat"/>
                <a:sym typeface="Montserrat"/>
              </a:rPr>
              <a:t>                                      </a:t>
            </a:r>
            <a:endParaRPr b="1" sz="16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br>
              <a:rPr b="1" lang="en-IN" sz="1600">
                <a:solidFill>
                  <a:schemeClr val="lt1"/>
                </a:solidFill>
                <a:latin typeface="Montserrat"/>
                <a:ea typeface="Montserrat"/>
                <a:cs typeface="Montserrat"/>
                <a:sym typeface="Montserrat"/>
              </a:rPr>
            </a:br>
            <a:endParaRPr b="1" sz="1600">
              <a:solidFill>
                <a:schemeClr val="lt1"/>
              </a:solidFill>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0"/>
          <p:cNvSpPr txBox="1"/>
          <p:nvPr>
            <p:ph type="title"/>
          </p:nvPr>
        </p:nvSpPr>
        <p:spPr>
          <a:xfrm>
            <a:off x="57600" y="450150"/>
            <a:ext cx="9014400" cy="458265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800"/>
              <a:buNone/>
            </a:pPr>
            <a:br>
              <a:rPr lang="en-IN"/>
            </a:br>
            <a:br>
              <a:rPr lang="en-IN"/>
            </a:br>
            <a:br>
              <a:rPr lang="en-IN"/>
            </a:br>
            <a:br>
              <a:rPr lang="en-IN"/>
            </a:br>
            <a:br>
              <a:rPr lang="en-IN" sz="1600">
                <a:solidFill>
                  <a:srgbClr val="0070C0"/>
                </a:solidFill>
                <a:latin typeface="Times New Roman"/>
                <a:ea typeface="Times New Roman"/>
                <a:cs typeface="Times New Roman"/>
                <a:sym typeface="Times New Roman"/>
              </a:rPr>
            </a:br>
            <a:endParaRPr/>
          </a:p>
        </p:txBody>
      </p:sp>
      <p:pic>
        <p:nvPicPr>
          <p:cNvPr id="110" name="Google Shape;110;p10"/>
          <p:cNvPicPr preferRelativeResize="0"/>
          <p:nvPr/>
        </p:nvPicPr>
        <p:blipFill rotWithShape="1">
          <a:blip r:embed="rId3">
            <a:alphaModFix/>
          </a:blip>
          <a:srcRect b="0" l="0" r="0" t="0"/>
          <a:stretch/>
        </p:blipFill>
        <p:spPr>
          <a:xfrm>
            <a:off x="72000" y="450150"/>
            <a:ext cx="7475868" cy="3772227"/>
          </a:xfrm>
          <a:prstGeom prst="rect">
            <a:avLst/>
          </a:prstGeom>
          <a:noFill/>
          <a:ln>
            <a:noFill/>
          </a:ln>
        </p:spPr>
      </p:pic>
      <p:pic>
        <p:nvPicPr>
          <p:cNvPr id="111" name="Google Shape;111;p10"/>
          <p:cNvPicPr preferRelativeResize="0"/>
          <p:nvPr/>
        </p:nvPicPr>
        <p:blipFill rotWithShape="1">
          <a:blip r:embed="rId4">
            <a:alphaModFix/>
          </a:blip>
          <a:srcRect b="0" l="0" r="0" t="0"/>
          <a:stretch/>
        </p:blipFill>
        <p:spPr>
          <a:xfrm>
            <a:off x="7807025" y="450150"/>
            <a:ext cx="571550" cy="3604572"/>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IN">
                <a:latin typeface="Times New Roman"/>
                <a:ea typeface="Times New Roman"/>
                <a:cs typeface="Times New Roman"/>
                <a:sym typeface="Times New Roman"/>
              </a:rPr>
              <a:t>Bookings By Market Segnent</a:t>
            </a:r>
            <a:endParaRPr/>
          </a:p>
        </p:txBody>
      </p:sp>
      <p:sp>
        <p:nvSpPr>
          <p:cNvPr id="117" name="Google Shape;117;p11"/>
          <p:cNvSpPr txBox="1"/>
          <p:nvPr>
            <p:ph idx="1" type="body"/>
          </p:nvPr>
        </p:nvSpPr>
        <p:spPr>
          <a:xfrm>
            <a:off x="311700" y="1017724"/>
            <a:ext cx="8520600" cy="4075769"/>
          </a:xfrm>
          <a:prstGeom prst="rect">
            <a:avLst/>
          </a:prstGeom>
          <a:noFill/>
          <a:ln>
            <a:noFill/>
          </a:ln>
        </p:spPr>
        <p:txBody>
          <a:bodyPr anchorCtr="0" anchor="t" bIns="91425" lIns="91425" spcFirstLastPara="1" rIns="91425" wrap="square" tIns="91425">
            <a:noAutofit/>
          </a:bodyPr>
          <a:lstStyle/>
          <a:p>
            <a:pPr indent="0" lvl="0" marL="114300" rtl="0" algn="l">
              <a:lnSpc>
                <a:spcPct val="115000"/>
              </a:lnSpc>
              <a:spcBef>
                <a:spcPts val="0"/>
              </a:spcBef>
              <a:spcAft>
                <a:spcPts val="0"/>
              </a:spcAft>
              <a:buSzPts val="1800"/>
              <a:buNone/>
            </a:pPr>
            <a:r>
              <a:t/>
            </a:r>
            <a:endParaRPr>
              <a:solidFill>
                <a:srgbClr val="0070C0"/>
              </a:solidFill>
              <a:latin typeface="Times New Roman"/>
              <a:ea typeface="Times New Roman"/>
              <a:cs typeface="Times New Roman"/>
              <a:sym typeface="Times New Roman"/>
            </a:endParaRPr>
          </a:p>
          <a:p>
            <a:pPr indent="0" lvl="0" marL="114300" rtl="0" algn="l">
              <a:lnSpc>
                <a:spcPct val="115000"/>
              </a:lnSpc>
              <a:spcBef>
                <a:spcPts val="0"/>
              </a:spcBef>
              <a:spcAft>
                <a:spcPts val="0"/>
              </a:spcAft>
              <a:buSzPts val="1800"/>
              <a:buNone/>
            </a:pPr>
            <a:r>
              <a:t/>
            </a:r>
            <a:endParaRPr>
              <a:solidFill>
                <a:srgbClr val="0070C0"/>
              </a:solidFill>
              <a:latin typeface="Times New Roman"/>
              <a:ea typeface="Times New Roman"/>
              <a:cs typeface="Times New Roman"/>
              <a:sym typeface="Times New Roman"/>
            </a:endParaRPr>
          </a:p>
          <a:p>
            <a:pPr indent="0" lvl="0" marL="114300" rtl="0" algn="l">
              <a:lnSpc>
                <a:spcPct val="115000"/>
              </a:lnSpc>
              <a:spcBef>
                <a:spcPts val="0"/>
              </a:spcBef>
              <a:spcAft>
                <a:spcPts val="0"/>
              </a:spcAft>
              <a:buSzPts val="1800"/>
              <a:buNone/>
            </a:pPr>
            <a:r>
              <a:t/>
            </a:r>
            <a:endParaRPr>
              <a:solidFill>
                <a:srgbClr val="0070C0"/>
              </a:solidFill>
              <a:latin typeface="Times New Roman"/>
              <a:ea typeface="Times New Roman"/>
              <a:cs typeface="Times New Roman"/>
              <a:sym typeface="Times New Roman"/>
            </a:endParaRPr>
          </a:p>
          <a:p>
            <a:pPr indent="0" lvl="0" marL="114300" rtl="0" algn="l">
              <a:lnSpc>
                <a:spcPct val="115000"/>
              </a:lnSpc>
              <a:spcBef>
                <a:spcPts val="0"/>
              </a:spcBef>
              <a:spcAft>
                <a:spcPts val="0"/>
              </a:spcAft>
              <a:buSzPts val="1800"/>
              <a:buNone/>
            </a:pPr>
            <a:r>
              <a:t/>
            </a:r>
            <a:endParaRPr>
              <a:solidFill>
                <a:srgbClr val="0070C0"/>
              </a:solidFill>
              <a:latin typeface="Times New Roman"/>
              <a:ea typeface="Times New Roman"/>
              <a:cs typeface="Times New Roman"/>
              <a:sym typeface="Times New Roman"/>
            </a:endParaRPr>
          </a:p>
          <a:p>
            <a:pPr indent="0" lvl="0" marL="114300" rtl="0" algn="l">
              <a:lnSpc>
                <a:spcPct val="115000"/>
              </a:lnSpc>
              <a:spcBef>
                <a:spcPts val="0"/>
              </a:spcBef>
              <a:spcAft>
                <a:spcPts val="0"/>
              </a:spcAft>
              <a:buSzPts val="1800"/>
              <a:buNone/>
            </a:pPr>
            <a:r>
              <a:t/>
            </a:r>
            <a:endParaRPr>
              <a:solidFill>
                <a:srgbClr val="0070C0"/>
              </a:solidFill>
              <a:latin typeface="Times New Roman"/>
              <a:ea typeface="Times New Roman"/>
              <a:cs typeface="Times New Roman"/>
              <a:sym typeface="Times New Roman"/>
            </a:endParaRPr>
          </a:p>
          <a:p>
            <a:pPr indent="0" lvl="0" marL="114300" rtl="0" algn="l">
              <a:lnSpc>
                <a:spcPct val="115000"/>
              </a:lnSpc>
              <a:spcBef>
                <a:spcPts val="0"/>
              </a:spcBef>
              <a:spcAft>
                <a:spcPts val="0"/>
              </a:spcAft>
              <a:buSzPts val="1800"/>
              <a:buNone/>
            </a:pPr>
            <a:r>
              <a:t/>
            </a:r>
            <a:endParaRPr>
              <a:solidFill>
                <a:srgbClr val="0070C0"/>
              </a:solidFill>
              <a:latin typeface="Times New Roman"/>
              <a:ea typeface="Times New Roman"/>
              <a:cs typeface="Times New Roman"/>
              <a:sym typeface="Times New Roman"/>
            </a:endParaRPr>
          </a:p>
          <a:p>
            <a:pPr indent="0" lvl="0" marL="114300" rtl="0" algn="l">
              <a:lnSpc>
                <a:spcPct val="115000"/>
              </a:lnSpc>
              <a:spcBef>
                <a:spcPts val="0"/>
              </a:spcBef>
              <a:spcAft>
                <a:spcPts val="0"/>
              </a:spcAft>
              <a:buSzPts val="1800"/>
              <a:buNone/>
            </a:pPr>
            <a:r>
              <a:t/>
            </a:r>
            <a:endParaRPr>
              <a:solidFill>
                <a:srgbClr val="0070C0"/>
              </a:solidFill>
              <a:latin typeface="Times New Roman"/>
              <a:ea typeface="Times New Roman"/>
              <a:cs typeface="Times New Roman"/>
              <a:sym typeface="Times New Roman"/>
            </a:endParaRPr>
          </a:p>
          <a:p>
            <a:pPr indent="0" lvl="0" marL="114300" rtl="0" algn="l">
              <a:lnSpc>
                <a:spcPct val="115000"/>
              </a:lnSpc>
              <a:spcBef>
                <a:spcPts val="0"/>
              </a:spcBef>
              <a:spcAft>
                <a:spcPts val="0"/>
              </a:spcAft>
              <a:buSzPts val="1800"/>
              <a:buNone/>
            </a:pPr>
            <a:r>
              <a:t/>
            </a:r>
            <a:endParaRPr>
              <a:solidFill>
                <a:srgbClr val="0070C0"/>
              </a:solidFill>
              <a:latin typeface="Times New Roman"/>
              <a:ea typeface="Times New Roman"/>
              <a:cs typeface="Times New Roman"/>
              <a:sym typeface="Times New Roman"/>
            </a:endParaRPr>
          </a:p>
          <a:p>
            <a:pPr indent="0" lvl="0" marL="114300" rtl="0" algn="l">
              <a:lnSpc>
                <a:spcPct val="115000"/>
              </a:lnSpc>
              <a:spcBef>
                <a:spcPts val="0"/>
              </a:spcBef>
              <a:spcAft>
                <a:spcPts val="0"/>
              </a:spcAft>
              <a:buSzPts val="1800"/>
              <a:buNone/>
            </a:pPr>
            <a:r>
              <a:t/>
            </a:r>
            <a:endParaRPr>
              <a:solidFill>
                <a:srgbClr val="0070C0"/>
              </a:solidFill>
              <a:latin typeface="Times New Roman"/>
              <a:ea typeface="Times New Roman"/>
              <a:cs typeface="Times New Roman"/>
              <a:sym typeface="Times New Roman"/>
            </a:endParaRPr>
          </a:p>
          <a:p>
            <a:pPr indent="0" lvl="0" marL="114300" rtl="0" algn="l">
              <a:lnSpc>
                <a:spcPct val="115000"/>
              </a:lnSpc>
              <a:spcBef>
                <a:spcPts val="0"/>
              </a:spcBef>
              <a:spcAft>
                <a:spcPts val="0"/>
              </a:spcAft>
              <a:buSzPts val="1800"/>
              <a:buNone/>
            </a:pPr>
            <a:r>
              <a:t/>
            </a:r>
            <a:endParaRPr>
              <a:solidFill>
                <a:srgbClr val="0070C0"/>
              </a:solidFill>
              <a:latin typeface="Times New Roman"/>
              <a:ea typeface="Times New Roman"/>
              <a:cs typeface="Times New Roman"/>
              <a:sym typeface="Times New Roman"/>
            </a:endParaRPr>
          </a:p>
          <a:p>
            <a:pPr indent="0" lvl="0" marL="114300" rtl="0" algn="l">
              <a:lnSpc>
                <a:spcPct val="115000"/>
              </a:lnSpc>
              <a:spcBef>
                <a:spcPts val="0"/>
              </a:spcBef>
              <a:spcAft>
                <a:spcPts val="0"/>
              </a:spcAft>
              <a:buSzPts val="1800"/>
              <a:buNone/>
            </a:pPr>
            <a:r>
              <a:t/>
            </a:r>
            <a:endParaRPr sz="1600">
              <a:solidFill>
                <a:srgbClr val="0070C0"/>
              </a:solidFill>
              <a:latin typeface="Times New Roman"/>
              <a:ea typeface="Times New Roman"/>
              <a:cs typeface="Times New Roman"/>
              <a:sym typeface="Times New Roman"/>
            </a:endParaRPr>
          </a:p>
          <a:p>
            <a:pPr indent="0" lvl="0" marL="114300" rtl="0" algn="l">
              <a:lnSpc>
                <a:spcPct val="115000"/>
              </a:lnSpc>
              <a:spcBef>
                <a:spcPts val="0"/>
              </a:spcBef>
              <a:spcAft>
                <a:spcPts val="0"/>
              </a:spcAft>
              <a:buSzPts val="1800"/>
              <a:buNone/>
            </a:pPr>
            <a:r>
              <a:rPr lang="en-IN">
                <a:solidFill>
                  <a:srgbClr val="0070C0"/>
                </a:solidFill>
                <a:latin typeface="Times New Roman"/>
                <a:ea typeface="Times New Roman"/>
                <a:cs typeface="Times New Roman"/>
                <a:sym typeface="Times New Roman"/>
              </a:rPr>
              <a:t>The above Pie chart shows the Most of the booking are done by online TA Market Segment.</a:t>
            </a:r>
            <a:endParaRPr/>
          </a:p>
        </p:txBody>
      </p:sp>
      <p:pic>
        <p:nvPicPr>
          <p:cNvPr descr="PER BOOKING.png" id="118" name="Google Shape;118;p11"/>
          <p:cNvPicPr preferRelativeResize="0"/>
          <p:nvPr/>
        </p:nvPicPr>
        <p:blipFill rotWithShape="1">
          <a:blip r:embed="rId3">
            <a:alphaModFix/>
          </a:blip>
          <a:srcRect b="0" l="0" r="0" t="0"/>
          <a:stretch/>
        </p:blipFill>
        <p:spPr>
          <a:xfrm>
            <a:off x="1745794" y="1159200"/>
            <a:ext cx="4469268" cy="3598453"/>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2"/>
          <p:cNvSpPr txBox="1"/>
          <p:nvPr>
            <p:ph type="title"/>
          </p:nvPr>
        </p:nvSpPr>
        <p:spPr>
          <a:xfrm>
            <a:off x="311700" y="445025"/>
            <a:ext cx="8520600" cy="519381"/>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IN">
                <a:latin typeface="Times New Roman"/>
                <a:ea typeface="Times New Roman"/>
                <a:cs typeface="Times New Roman"/>
                <a:sym typeface="Times New Roman"/>
              </a:rPr>
              <a:t>Month Wise Hotel Prices</a:t>
            </a:r>
            <a:endParaRPr/>
          </a:p>
        </p:txBody>
      </p:sp>
      <p:sp>
        <p:nvSpPr>
          <p:cNvPr id="124" name="Google Shape;124;p12"/>
          <p:cNvSpPr txBox="1"/>
          <p:nvPr>
            <p:ph idx="1" type="body"/>
          </p:nvPr>
        </p:nvSpPr>
        <p:spPr>
          <a:xfrm>
            <a:off x="311700" y="964406"/>
            <a:ext cx="8520600" cy="4121944"/>
          </a:xfrm>
          <a:prstGeom prst="rect">
            <a:avLst/>
          </a:prstGeom>
          <a:noFill/>
          <a:ln>
            <a:noFill/>
          </a:ln>
        </p:spPr>
        <p:txBody>
          <a:bodyPr anchorCtr="0" anchor="t" bIns="91425" lIns="91425" spcFirstLastPara="1" rIns="91425" wrap="square" tIns="91425">
            <a:noAutofit/>
          </a:bodyPr>
          <a:lstStyle/>
          <a:p>
            <a:pPr indent="0" lvl="0" marL="114300" rtl="0" algn="l">
              <a:lnSpc>
                <a:spcPct val="115000"/>
              </a:lnSpc>
              <a:spcBef>
                <a:spcPts val="0"/>
              </a:spcBef>
              <a:spcAft>
                <a:spcPts val="0"/>
              </a:spcAft>
              <a:buSzPts val="1800"/>
              <a:buNone/>
            </a:pPr>
            <a:r>
              <a:t/>
            </a:r>
            <a:endParaRPr>
              <a:solidFill>
                <a:srgbClr val="0070C0"/>
              </a:solidFill>
              <a:latin typeface="Times New Roman"/>
              <a:ea typeface="Times New Roman"/>
              <a:cs typeface="Times New Roman"/>
              <a:sym typeface="Times New Roman"/>
            </a:endParaRPr>
          </a:p>
          <a:p>
            <a:pPr indent="-228600" lvl="0" marL="457200" rtl="0" algn="l">
              <a:lnSpc>
                <a:spcPct val="115000"/>
              </a:lnSpc>
              <a:spcBef>
                <a:spcPts val="0"/>
              </a:spcBef>
              <a:spcAft>
                <a:spcPts val="0"/>
              </a:spcAft>
              <a:buSzPts val="1800"/>
              <a:buNone/>
            </a:pPr>
            <a:r>
              <a:t/>
            </a:r>
            <a:endParaRPr>
              <a:solidFill>
                <a:srgbClr val="0070C0"/>
              </a:solidFill>
              <a:latin typeface="Times New Roman"/>
              <a:ea typeface="Times New Roman"/>
              <a:cs typeface="Times New Roman"/>
              <a:sym typeface="Times New Roman"/>
            </a:endParaRPr>
          </a:p>
          <a:p>
            <a:pPr indent="-228600" lvl="0" marL="457200" rtl="0" algn="l">
              <a:lnSpc>
                <a:spcPct val="115000"/>
              </a:lnSpc>
              <a:spcBef>
                <a:spcPts val="0"/>
              </a:spcBef>
              <a:spcAft>
                <a:spcPts val="0"/>
              </a:spcAft>
              <a:buSzPts val="1800"/>
              <a:buNone/>
            </a:pPr>
            <a:r>
              <a:t/>
            </a:r>
            <a:endParaRPr>
              <a:solidFill>
                <a:srgbClr val="0070C0"/>
              </a:solidFill>
              <a:latin typeface="Times New Roman"/>
              <a:ea typeface="Times New Roman"/>
              <a:cs typeface="Times New Roman"/>
              <a:sym typeface="Times New Roman"/>
            </a:endParaRPr>
          </a:p>
          <a:p>
            <a:pPr indent="-228600" lvl="0" marL="457200" rtl="0" algn="l">
              <a:lnSpc>
                <a:spcPct val="115000"/>
              </a:lnSpc>
              <a:spcBef>
                <a:spcPts val="0"/>
              </a:spcBef>
              <a:spcAft>
                <a:spcPts val="0"/>
              </a:spcAft>
              <a:buSzPts val="1800"/>
              <a:buNone/>
            </a:pPr>
            <a:r>
              <a:t/>
            </a:r>
            <a:endParaRPr>
              <a:solidFill>
                <a:srgbClr val="0070C0"/>
              </a:solidFill>
              <a:latin typeface="Times New Roman"/>
              <a:ea typeface="Times New Roman"/>
              <a:cs typeface="Times New Roman"/>
              <a:sym typeface="Times New Roman"/>
            </a:endParaRPr>
          </a:p>
          <a:p>
            <a:pPr indent="-228600" lvl="0" marL="457200" rtl="0" algn="l">
              <a:lnSpc>
                <a:spcPct val="115000"/>
              </a:lnSpc>
              <a:spcBef>
                <a:spcPts val="0"/>
              </a:spcBef>
              <a:spcAft>
                <a:spcPts val="0"/>
              </a:spcAft>
              <a:buSzPts val="1800"/>
              <a:buNone/>
            </a:pPr>
            <a:r>
              <a:t/>
            </a:r>
            <a:endParaRPr>
              <a:solidFill>
                <a:srgbClr val="0070C0"/>
              </a:solidFill>
              <a:latin typeface="Times New Roman"/>
              <a:ea typeface="Times New Roman"/>
              <a:cs typeface="Times New Roman"/>
              <a:sym typeface="Times New Roman"/>
            </a:endParaRPr>
          </a:p>
          <a:p>
            <a:pPr indent="-228600" lvl="0" marL="457200" rtl="0" algn="l">
              <a:lnSpc>
                <a:spcPct val="115000"/>
              </a:lnSpc>
              <a:spcBef>
                <a:spcPts val="0"/>
              </a:spcBef>
              <a:spcAft>
                <a:spcPts val="0"/>
              </a:spcAft>
              <a:buSzPts val="1800"/>
              <a:buNone/>
            </a:pPr>
            <a:r>
              <a:t/>
            </a:r>
            <a:endParaRPr>
              <a:solidFill>
                <a:srgbClr val="0070C0"/>
              </a:solidFill>
              <a:latin typeface="Times New Roman"/>
              <a:ea typeface="Times New Roman"/>
              <a:cs typeface="Times New Roman"/>
              <a:sym typeface="Times New Roman"/>
            </a:endParaRPr>
          </a:p>
          <a:p>
            <a:pPr indent="-228600" lvl="0" marL="457200" rtl="0" algn="l">
              <a:lnSpc>
                <a:spcPct val="115000"/>
              </a:lnSpc>
              <a:spcBef>
                <a:spcPts val="0"/>
              </a:spcBef>
              <a:spcAft>
                <a:spcPts val="0"/>
              </a:spcAft>
              <a:buSzPts val="1800"/>
              <a:buNone/>
            </a:pPr>
            <a:r>
              <a:t/>
            </a:r>
            <a:endParaRPr>
              <a:solidFill>
                <a:srgbClr val="0070C0"/>
              </a:solidFill>
              <a:latin typeface="Times New Roman"/>
              <a:ea typeface="Times New Roman"/>
              <a:cs typeface="Times New Roman"/>
              <a:sym typeface="Times New Roman"/>
            </a:endParaRPr>
          </a:p>
          <a:p>
            <a:pPr indent="-228600" lvl="0" marL="457200" rtl="0" algn="l">
              <a:lnSpc>
                <a:spcPct val="115000"/>
              </a:lnSpc>
              <a:spcBef>
                <a:spcPts val="0"/>
              </a:spcBef>
              <a:spcAft>
                <a:spcPts val="0"/>
              </a:spcAft>
              <a:buSzPts val="1800"/>
              <a:buNone/>
            </a:pPr>
            <a:r>
              <a:t/>
            </a:r>
            <a:endParaRPr>
              <a:solidFill>
                <a:srgbClr val="0070C0"/>
              </a:solidFill>
              <a:latin typeface="Times New Roman"/>
              <a:ea typeface="Times New Roman"/>
              <a:cs typeface="Times New Roman"/>
              <a:sym typeface="Times New Roman"/>
            </a:endParaRPr>
          </a:p>
          <a:p>
            <a:pPr indent="-228600" lvl="0" marL="457200" rtl="0" algn="l">
              <a:lnSpc>
                <a:spcPct val="115000"/>
              </a:lnSpc>
              <a:spcBef>
                <a:spcPts val="0"/>
              </a:spcBef>
              <a:spcAft>
                <a:spcPts val="0"/>
              </a:spcAft>
              <a:buSzPts val="1800"/>
              <a:buNone/>
            </a:pPr>
            <a:r>
              <a:t/>
            </a:r>
            <a:endParaRPr>
              <a:solidFill>
                <a:srgbClr val="0070C0"/>
              </a:solidFill>
              <a:latin typeface="Times New Roman"/>
              <a:ea typeface="Times New Roman"/>
              <a:cs typeface="Times New Roman"/>
              <a:sym typeface="Times New Roman"/>
            </a:endParaRPr>
          </a:p>
          <a:p>
            <a:pPr indent="-228600" lvl="0" marL="457200" rtl="0" algn="l">
              <a:lnSpc>
                <a:spcPct val="115000"/>
              </a:lnSpc>
              <a:spcBef>
                <a:spcPts val="0"/>
              </a:spcBef>
              <a:spcAft>
                <a:spcPts val="0"/>
              </a:spcAft>
              <a:buSzPts val="1800"/>
              <a:buNone/>
            </a:pPr>
            <a:r>
              <a:t/>
            </a:r>
            <a:endParaRPr>
              <a:solidFill>
                <a:srgbClr val="0070C0"/>
              </a:solidFill>
              <a:latin typeface="Times New Roman"/>
              <a:ea typeface="Times New Roman"/>
              <a:cs typeface="Times New Roman"/>
              <a:sym typeface="Times New Roman"/>
            </a:endParaRPr>
          </a:p>
          <a:p>
            <a:pPr indent="0" lvl="0" marL="114300" rtl="0" algn="l">
              <a:lnSpc>
                <a:spcPct val="115000"/>
              </a:lnSpc>
              <a:spcBef>
                <a:spcPts val="0"/>
              </a:spcBef>
              <a:spcAft>
                <a:spcPts val="0"/>
              </a:spcAft>
              <a:buSzPts val="1800"/>
              <a:buNone/>
            </a:pPr>
            <a:r>
              <a:t/>
            </a:r>
            <a:endParaRPr>
              <a:solidFill>
                <a:srgbClr val="0070C0"/>
              </a:solidFill>
              <a:latin typeface="Times New Roman"/>
              <a:ea typeface="Times New Roman"/>
              <a:cs typeface="Times New Roman"/>
              <a:sym typeface="Times New Roman"/>
            </a:endParaRPr>
          </a:p>
          <a:p>
            <a:pPr indent="0" lvl="0" marL="114300" rtl="0" algn="l">
              <a:lnSpc>
                <a:spcPct val="115000"/>
              </a:lnSpc>
              <a:spcBef>
                <a:spcPts val="0"/>
              </a:spcBef>
              <a:spcAft>
                <a:spcPts val="0"/>
              </a:spcAft>
              <a:buSzPts val="1800"/>
              <a:buNone/>
            </a:pPr>
            <a:r>
              <a:rPr lang="en-IN" sz="1600">
                <a:solidFill>
                  <a:srgbClr val="0070C0"/>
                </a:solidFill>
                <a:latin typeface="Times New Roman"/>
                <a:ea typeface="Times New Roman"/>
                <a:cs typeface="Times New Roman"/>
                <a:sym typeface="Times New Roman"/>
              </a:rPr>
              <a:t>The above line graph shows the price variations with the month, Here we observe resort hotel price</a:t>
            </a:r>
            <a:endParaRPr/>
          </a:p>
          <a:p>
            <a:pPr indent="0" lvl="0" marL="114300" rtl="0" algn="l">
              <a:lnSpc>
                <a:spcPct val="115000"/>
              </a:lnSpc>
              <a:spcBef>
                <a:spcPts val="0"/>
              </a:spcBef>
              <a:spcAft>
                <a:spcPts val="0"/>
              </a:spcAft>
              <a:buSzPts val="1800"/>
              <a:buNone/>
            </a:pPr>
            <a:r>
              <a:rPr lang="en-IN" sz="1600">
                <a:solidFill>
                  <a:srgbClr val="0070C0"/>
                </a:solidFill>
                <a:latin typeface="Times New Roman"/>
                <a:ea typeface="Times New Roman"/>
                <a:cs typeface="Times New Roman"/>
                <a:sym typeface="Times New Roman"/>
              </a:rPr>
              <a:t> is much higher in summer than city hotel varies less and much expensive in spring and autumn.</a:t>
            </a:r>
            <a:endParaRPr/>
          </a:p>
          <a:p>
            <a:pPr indent="-342900" lvl="0" marL="457200" rtl="0" algn="l">
              <a:lnSpc>
                <a:spcPct val="115000"/>
              </a:lnSpc>
              <a:spcBef>
                <a:spcPts val="0"/>
              </a:spcBef>
              <a:spcAft>
                <a:spcPts val="0"/>
              </a:spcAft>
              <a:buSzPts val="1800"/>
              <a:buChar char="●"/>
            </a:pPr>
            <a:r>
              <a:rPr lang="en-IN">
                <a:solidFill>
                  <a:srgbClr val="0070C0"/>
                </a:solidFill>
                <a:latin typeface="Times New Roman"/>
                <a:ea typeface="Times New Roman"/>
                <a:cs typeface="Times New Roman"/>
                <a:sym typeface="Times New Roman"/>
              </a:rPr>
              <a:t> </a:t>
            </a:r>
            <a:endParaRPr/>
          </a:p>
        </p:txBody>
      </p:sp>
      <p:pic>
        <p:nvPicPr>
          <p:cNvPr descr="prices.png" id="125" name="Google Shape;125;p12"/>
          <p:cNvPicPr preferRelativeResize="0"/>
          <p:nvPr/>
        </p:nvPicPr>
        <p:blipFill rotWithShape="1">
          <a:blip r:embed="rId3">
            <a:alphaModFix/>
          </a:blip>
          <a:srcRect b="0" l="0" r="0" t="0"/>
          <a:stretch/>
        </p:blipFill>
        <p:spPr>
          <a:xfrm>
            <a:off x="819562" y="964406"/>
            <a:ext cx="6858000" cy="352187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13"/>
          <p:cNvSpPr txBox="1"/>
          <p:nvPr>
            <p:ph type="title"/>
          </p:nvPr>
        </p:nvSpPr>
        <p:spPr>
          <a:xfrm>
            <a:off x="311700" y="445025"/>
            <a:ext cx="8520600" cy="50537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IN">
                <a:latin typeface="Times New Roman"/>
                <a:ea typeface="Times New Roman"/>
                <a:cs typeface="Times New Roman"/>
                <a:sym typeface="Times New Roman"/>
              </a:rPr>
              <a:t>Relationship Between Leadtime and Cancellation</a:t>
            </a:r>
            <a:endParaRPr/>
          </a:p>
        </p:txBody>
      </p:sp>
      <p:sp>
        <p:nvSpPr>
          <p:cNvPr id="131" name="Google Shape;131;p13"/>
          <p:cNvSpPr txBox="1"/>
          <p:nvPr>
            <p:ph idx="1" type="body"/>
          </p:nvPr>
        </p:nvSpPr>
        <p:spPr>
          <a:xfrm>
            <a:off x="311700" y="1000800"/>
            <a:ext cx="8520600" cy="4089600"/>
          </a:xfrm>
          <a:prstGeom prst="rect">
            <a:avLst/>
          </a:prstGeom>
          <a:noFill/>
          <a:ln>
            <a:noFill/>
          </a:ln>
        </p:spPr>
        <p:txBody>
          <a:bodyPr anchorCtr="0" anchor="t" bIns="91425" lIns="91425" spcFirstLastPara="1" rIns="91425" wrap="square" tIns="91425">
            <a:noAutofit/>
          </a:bodyPr>
          <a:lstStyle/>
          <a:p>
            <a:pPr indent="-228600" lvl="0" marL="457200" rtl="0" algn="l">
              <a:lnSpc>
                <a:spcPct val="115000"/>
              </a:lnSpc>
              <a:spcBef>
                <a:spcPts val="0"/>
              </a:spcBef>
              <a:spcAft>
                <a:spcPts val="0"/>
              </a:spcAft>
              <a:buSzPts val="1800"/>
              <a:buNone/>
            </a:pPr>
            <a:r>
              <a:t/>
            </a:r>
            <a:endParaRPr>
              <a:solidFill>
                <a:srgbClr val="0070C0"/>
              </a:solidFill>
              <a:latin typeface="Times New Roman"/>
              <a:ea typeface="Times New Roman"/>
              <a:cs typeface="Times New Roman"/>
              <a:sym typeface="Times New Roman"/>
            </a:endParaRPr>
          </a:p>
          <a:p>
            <a:pPr indent="-228600" lvl="0" marL="457200" rtl="0" algn="l">
              <a:lnSpc>
                <a:spcPct val="115000"/>
              </a:lnSpc>
              <a:spcBef>
                <a:spcPts val="0"/>
              </a:spcBef>
              <a:spcAft>
                <a:spcPts val="0"/>
              </a:spcAft>
              <a:buSzPts val="1800"/>
              <a:buNone/>
            </a:pPr>
            <a:r>
              <a:t/>
            </a:r>
            <a:endParaRPr>
              <a:solidFill>
                <a:srgbClr val="0070C0"/>
              </a:solidFill>
              <a:latin typeface="Times New Roman"/>
              <a:ea typeface="Times New Roman"/>
              <a:cs typeface="Times New Roman"/>
              <a:sym typeface="Times New Roman"/>
            </a:endParaRPr>
          </a:p>
          <a:p>
            <a:pPr indent="-228600" lvl="0" marL="457200" rtl="0" algn="l">
              <a:lnSpc>
                <a:spcPct val="115000"/>
              </a:lnSpc>
              <a:spcBef>
                <a:spcPts val="0"/>
              </a:spcBef>
              <a:spcAft>
                <a:spcPts val="0"/>
              </a:spcAft>
              <a:buSzPts val="1800"/>
              <a:buNone/>
            </a:pPr>
            <a:r>
              <a:t/>
            </a:r>
            <a:endParaRPr>
              <a:solidFill>
                <a:srgbClr val="0070C0"/>
              </a:solidFill>
              <a:latin typeface="Times New Roman"/>
              <a:ea typeface="Times New Roman"/>
              <a:cs typeface="Times New Roman"/>
              <a:sym typeface="Times New Roman"/>
            </a:endParaRPr>
          </a:p>
          <a:p>
            <a:pPr indent="-228600" lvl="0" marL="457200" rtl="0" algn="l">
              <a:lnSpc>
                <a:spcPct val="115000"/>
              </a:lnSpc>
              <a:spcBef>
                <a:spcPts val="0"/>
              </a:spcBef>
              <a:spcAft>
                <a:spcPts val="0"/>
              </a:spcAft>
              <a:buSzPts val="1800"/>
              <a:buNone/>
            </a:pPr>
            <a:r>
              <a:t/>
            </a:r>
            <a:endParaRPr>
              <a:solidFill>
                <a:srgbClr val="0070C0"/>
              </a:solidFill>
              <a:latin typeface="Times New Roman"/>
              <a:ea typeface="Times New Roman"/>
              <a:cs typeface="Times New Roman"/>
              <a:sym typeface="Times New Roman"/>
            </a:endParaRPr>
          </a:p>
          <a:p>
            <a:pPr indent="-228600" lvl="0" marL="457200" rtl="0" algn="l">
              <a:lnSpc>
                <a:spcPct val="115000"/>
              </a:lnSpc>
              <a:spcBef>
                <a:spcPts val="0"/>
              </a:spcBef>
              <a:spcAft>
                <a:spcPts val="0"/>
              </a:spcAft>
              <a:buSzPts val="1800"/>
              <a:buNone/>
            </a:pPr>
            <a:r>
              <a:t/>
            </a:r>
            <a:endParaRPr>
              <a:solidFill>
                <a:srgbClr val="0070C0"/>
              </a:solidFill>
              <a:latin typeface="Times New Roman"/>
              <a:ea typeface="Times New Roman"/>
              <a:cs typeface="Times New Roman"/>
              <a:sym typeface="Times New Roman"/>
            </a:endParaRPr>
          </a:p>
          <a:p>
            <a:pPr indent="-228600" lvl="0" marL="457200" rtl="0" algn="l">
              <a:lnSpc>
                <a:spcPct val="115000"/>
              </a:lnSpc>
              <a:spcBef>
                <a:spcPts val="0"/>
              </a:spcBef>
              <a:spcAft>
                <a:spcPts val="0"/>
              </a:spcAft>
              <a:buSzPts val="1800"/>
              <a:buNone/>
            </a:pPr>
            <a:r>
              <a:t/>
            </a:r>
            <a:endParaRPr>
              <a:solidFill>
                <a:srgbClr val="0070C0"/>
              </a:solidFill>
              <a:latin typeface="Times New Roman"/>
              <a:ea typeface="Times New Roman"/>
              <a:cs typeface="Times New Roman"/>
              <a:sym typeface="Times New Roman"/>
            </a:endParaRPr>
          </a:p>
          <a:p>
            <a:pPr indent="-228600" lvl="0" marL="457200" rtl="0" algn="l">
              <a:lnSpc>
                <a:spcPct val="115000"/>
              </a:lnSpc>
              <a:spcBef>
                <a:spcPts val="0"/>
              </a:spcBef>
              <a:spcAft>
                <a:spcPts val="0"/>
              </a:spcAft>
              <a:buSzPts val="1800"/>
              <a:buNone/>
            </a:pPr>
            <a:r>
              <a:t/>
            </a:r>
            <a:endParaRPr>
              <a:solidFill>
                <a:srgbClr val="0070C0"/>
              </a:solidFill>
              <a:latin typeface="Times New Roman"/>
              <a:ea typeface="Times New Roman"/>
              <a:cs typeface="Times New Roman"/>
              <a:sym typeface="Times New Roman"/>
            </a:endParaRPr>
          </a:p>
          <a:p>
            <a:pPr indent="-228600" lvl="0" marL="457200" rtl="0" algn="l">
              <a:lnSpc>
                <a:spcPct val="115000"/>
              </a:lnSpc>
              <a:spcBef>
                <a:spcPts val="0"/>
              </a:spcBef>
              <a:spcAft>
                <a:spcPts val="0"/>
              </a:spcAft>
              <a:buSzPts val="1800"/>
              <a:buNone/>
            </a:pPr>
            <a:r>
              <a:t/>
            </a:r>
            <a:endParaRPr>
              <a:solidFill>
                <a:srgbClr val="0070C0"/>
              </a:solidFill>
              <a:latin typeface="Times New Roman"/>
              <a:ea typeface="Times New Roman"/>
              <a:cs typeface="Times New Roman"/>
              <a:sym typeface="Times New Roman"/>
            </a:endParaRPr>
          </a:p>
          <a:p>
            <a:pPr indent="-228600" lvl="0" marL="457200" rtl="0" algn="l">
              <a:lnSpc>
                <a:spcPct val="115000"/>
              </a:lnSpc>
              <a:spcBef>
                <a:spcPts val="0"/>
              </a:spcBef>
              <a:spcAft>
                <a:spcPts val="0"/>
              </a:spcAft>
              <a:buSzPts val="1800"/>
              <a:buNone/>
            </a:pPr>
            <a:r>
              <a:t/>
            </a:r>
            <a:endParaRPr>
              <a:solidFill>
                <a:srgbClr val="0070C0"/>
              </a:solidFill>
              <a:latin typeface="Times New Roman"/>
              <a:ea typeface="Times New Roman"/>
              <a:cs typeface="Times New Roman"/>
              <a:sym typeface="Times New Roman"/>
            </a:endParaRPr>
          </a:p>
          <a:p>
            <a:pPr indent="-228600" lvl="0" marL="457200" rtl="0" algn="l">
              <a:lnSpc>
                <a:spcPct val="115000"/>
              </a:lnSpc>
              <a:spcBef>
                <a:spcPts val="0"/>
              </a:spcBef>
              <a:spcAft>
                <a:spcPts val="0"/>
              </a:spcAft>
              <a:buSzPts val="1800"/>
              <a:buNone/>
            </a:pPr>
            <a:r>
              <a:t/>
            </a:r>
            <a:endParaRPr>
              <a:solidFill>
                <a:srgbClr val="0070C0"/>
              </a:solidFill>
              <a:latin typeface="Times New Roman"/>
              <a:ea typeface="Times New Roman"/>
              <a:cs typeface="Times New Roman"/>
              <a:sym typeface="Times New Roman"/>
            </a:endParaRPr>
          </a:p>
          <a:p>
            <a:pPr indent="-228600" lvl="0" marL="457200" rtl="0" algn="l">
              <a:lnSpc>
                <a:spcPct val="115000"/>
              </a:lnSpc>
              <a:spcBef>
                <a:spcPts val="0"/>
              </a:spcBef>
              <a:spcAft>
                <a:spcPts val="0"/>
              </a:spcAft>
              <a:buSzPts val="1800"/>
              <a:buNone/>
            </a:pPr>
            <a:r>
              <a:t/>
            </a:r>
            <a:endParaRPr sz="1600">
              <a:solidFill>
                <a:srgbClr val="0070C0"/>
              </a:solidFill>
              <a:latin typeface="Times New Roman"/>
              <a:ea typeface="Times New Roman"/>
              <a:cs typeface="Times New Roman"/>
              <a:sym typeface="Times New Roman"/>
            </a:endParaRPr>
          </a:p>
          <a:p>
            <a:pPr indent="0" lvl="0" marL="114300" rtl="0" algn="l">
              <a:lnSpc>
                <a:spcPct val="115000"/>
              </a:lnSpc>
              <a:spcBef>
                <a:spcPts val="0"/>
              </a:spcBef>
              <a:spcAft>
                <a:spcPts val="0"/>
              </a:spcAft>
              <a:buSzPts val="1800"/>
              <a:buNone/>
            </a:pPr>
            <a:r>
              <a:rPr lang="en-IN" sz="1600">
                <a:solidFill>
                  <a:srgbClr val="0070C0"/>
                </a:solidFill>
                <a:latin typeface="Times New Roman"/>
                <a:ea typeface="Times New Roman"/>
                <a:cs typeface="Times New Roman"/>
                <a:sym typeface="Times New Roman"/>
              </a:rPr>
              <a:t>The above scatter plot shows that Leadtime has positive relation with Cancellation so increase in lead time the risk of cancellation increases.</a:t>
            </a:r>
            <a:r>
              <a:rPr lang="en-IN">
                <a:solidFill>
                  <a:srgbClr val="0070C0"/>
                </a:solidFill>
                <a:latin typeface="Times New Roman"/>
                <a:ea typeface="Times New Roman"/>
                <a:cs typeface="Times New Roman"/>
                <a:sym typeface="Times New Roman"/>
              </a:rPr>
              <a:t> </a:t>
            </a:r>
            <a:endParaRPr/>
          </a:p>
        </p:txBody>
      </p:sp>
      <p:pic>
        <p:nvPicPr>
          <p:cNvPr descr="LEAD TIME.png" id="132" name="Google Shape;132;p13"/>
          <p:cNvPicPr preferRelativeResize="0"/>
          <p:nvPr/>
        </p:nvPicPr>
        <p:blipFill rotWithShape="1">
          <a:blip r:embed="rId3">
            <a:alphaModFix/>
          </a:blip>
          <a:srcRect b="0" l="0" r="0" t="0"/>
          <a:stretch/>
        </p:blipFill>
        <p:spPr>
          <a:xfrm>
            <a:off x="525600" y="1404001"/>
            <a:ext cx="6753600" cy="31392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14"/>
          <p:cNvSpPr txBox="1"/>
          <p:nvPr>
            <p:ph type="title"/>
          </p:nvPr>
        </p:nvSpPr>
        <p:spPr>
          <a:xfrm>
            <a:off x="311700" y="439201"/>
            <a:ext cx="8520600" cy="518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IN"/>
              <a:t>Total Length Of Stay</a:t>
            </a:r>
            <a:endParaRPr/>
          </a:p>
        </p:txBody>
      </p:sp>
      <p:sp>
        <p:nvSpPr>
          <p:cNvPr id="138" name="Google Shape;138;p14"/>
          <p:cNvSpPr txBox="1"/>
          <p:nvPr>
            <p:ph idx="1" type="body"/>
          </p:nvPr>
        </p:nvSpPr>
        <p:spPr>
          <a:xfrm>
            <a:off x="311700" y="957600"/>
            <a:ext cx="8520600" cy="4132800"/>
          </a:xfrm>
          <a:prstGeom prst="rect">
            <a:avLst/>
          </a:prstGeom>
          <a:noFill/>
          <a:ln>
            <a:noFill/>
          </a:ln>
        </p:spPr>
        <p:txBody>
          <a:bodyPr anchorCtr="0" anchor="t" bIns="91425" lIns="91425" spcFirstLastPara="1" rIns="91425" wrap="square" tIns="91425">
            <a:noAutofit/>
          </a:bodyPr>
          <a:lstStyle/>
          <a:p>
            <a:pPr indent="-228600" lvl="0" marL="457200" rtl="0" algn="l">
              <a:lnSpc>
                <a:spcPct val="115000"/>
              </a:lnSpc>
              <a:spcBef>
                <a:spcPts val="0"/>
              </a:spcBef>
              <a:spcAft>
                <a:spcPts val="0"/>
              </a:spcAft>
              <a:buSzPts val="1800"/>
              <a:buNone/>
            </a:pPr>
            <a:r>
              <a:t/>
            </a:r>
            <a:endParaRPr>
              <a:solidFill>
                <a:srgbClr val="0070C0"/>
              </a:solidFill>
              <a:latin typeface="Times New Roman"/>
              <a:ea typeface="Times New Roman"/>
              <a:cs typeface="Times New Roman"/>
              <a:sym typeface="Times New Roman"/>
            </a:endParaRPr>
          </a:p>
          <a:p>
            <a:pPr indent="-228600" lvl="0" marL="457200" rtl="0" algn="l">
              <a:lnSpc>
                <a:spcPct val="115000"/>
              </a:lnSpc>
              <a:spcBef>
                <a:spcPts val="0"/>
              </a:spcBef>
              <a:spcAft>
                <a:spcPts val="0"/>
              </a:spcAft>
              <a:buSzPts val="1800"/>
              <a:buNone/>
            </a:pPr>
            <a:r>
              <a:t/>
            </a:r>
            <a:endParaRPr>
              <a:solidFill>
                <a:srgbClr val="0070C0"/>
              </a:solidFill>
              <a:latin typeface="Times New Roman"/>
              <a:ea typeface="Times New Roman"/>
              <a:cs typeface="Times New Roman"/>
              <a:sym typeface="Times New Roman"/>
            </a:endParaRPr>
          </a:p>
          <a:p>
            <a:pPr indent="-228600" lvl="0" marL="457200" rtl="0" algn="l">
              <a:lnSpc>
                <a:spcPct val="115000"/>
              </a:lnSpc>
              <a:spcBef>
                <a:spcPts val="0"/>
              </a:spcBef>
              <a:spcAft>
                <a:spcPts val="0"/>
              </a:spcAft>
              <a:buSzPts val="1800"/>
              <a:buNone/>
            </a:pPr>
            <a:r>
              <a:t/>
            </a:r>
            <a:endParaRPr>
              <a:solidFill>
                <a:srgbClr val="0070C0"/>
              </a:solidFill>
              <a:latin typeface="Times New Roman"/>
              <a:ea typeface="Times New Roman"/>
              <a:cs typeface="Times New Roman"/>
              <a:sym typeface="Times New Roman"/>
            </a:endParaRPr>
          </a:p>
          <a:p>
            <a:pPr indent="-228600" lvl="0" marL="457200" rtl="0" algn="l">
              <a:lnSpc>
                <a:spcPct val="115000"/>
              </a:lnSpc>
              <a:spcBef>
                <a:spcPts val="0"/>
              </a:spcBef>
              <a:spcAft>
                <a:spcPts val="0"/>
              </a:spcAft>
              <a:buSzPts val="1800"/>
              <a:buNone/>
            </a:pPr>
            <a:r>
              <a:t/>
            </a:r>
            <a:endParaRPr>
              <a:solidFill>
                <a:srgbClr val="0070C0"/>
              </a:solidFill>
              <a:latin typeface="Times New Roman"/>
              <a:ea typeface="Times New Roman"/>
              <a:cs typeface="Times New Roman"/>
              <a:sym typeface="Times New Roman"/>
            </a:endParaRPr>
          </a:p>
          <a:p>
            <a:pPr indent="-228600" lvl="0" marL="457200" rtl="0" algn="l">
              <a:lnSpc>
                <a:spcPct val="115000"/>
              </a:lnSpc>
              <a:spcBef>
                <a:spcPts val="0"/>
              </a:spcBef>
              <a:spcAft>
                <a:spcPts val="0"/>
              </a:spcAft>
              <a:buSzPts val="1800"/>
              <a:buNone/>
            </a:pPr>
            <a:r>
              <a:t/>
            </a:r>
            <a:endParaRPr>
              <a:solidFill>
                <a:srgbClr val="0070C0"/>
              </a:solidFill>
              <a:latin typeface="Times New Roman"/>
              <a:ea typeface="Times New Roman"/>
              <a:cs typeface="Times New Roman"/>
              <a:sym typeface="Times New Roman"/>
            </a:endParaRPr>
          </a:p>
          <a:p>
            <a:pPr indent="-228600" lvl="0" marL="457200" rtl="0" algn="l">
              <a:lnSpc>
                <a:spcPct val="115000"/>
              </a:lnSpc>
              <a:spcBef>
                <a:spcPts val="0"/>
              </a:spcBef>
              <a:spcAft>
                <a:spcPts val="0"/>
              </a:spcAft>
              <a:buSzPts val="1800"/>
              <a:buNone/>
            </a:pPr>
            <a:r>
              <a:t/>
            </a:r>
            <a:endParaRPr>
              <a:solidFill>
                <a:srgbClr val="0070C0"/>
              </a:solidFill>
              <a:latin typeface="Times New Roman"/>
              <a:ea typeface="Times New Roman"/>
              <a:cs typeface="Times New Roman"/>
              <a:sym typeface="Times New Roman"/>
            </a:endParaRPr>
          </a:p>
          <a:p>
            <a:pPr indent="-228600" lvl="0" marL="457200" rtl="0" algn="l">
              <a:lnSpc>
                <a:spcPct val="115000"/>
              </a:lnSpc>
              <a:spcBef>
                <a:spcPts val="0"/>
              </a:spcBef>
              <a:spcAft>
                <a:spcPts val="0"/>
              </a:spcAft>
              <a:buSzPts val="1800"/>
              <a:buNone/>
            </a:pPr>
            <a:r>
              <a:t/>
            </a:r>
            <a:endParaRPr>
              <a:solidFill>
                <a:srgbClr val="0070C0"/>
              </a:solidFill>
              <a:latin typeface="Times New Roman"/>
              <a:ea typeface="Times New Roman"/>
              <a:cs typeface="Times New Roman"/>
              <a:sym typeface="Times New Roman"/>
            </a:endParaRPr>
          </a:p>
          <a:p>
            <a:pPr indent="-228600" lvl="0" marL="457200" rtl="0" algn="l">
              <a:lnSpc>
                <a:spcPct val="115000"/>
              </a:lnSpc>
              <a:spcBef>
                <a:spcPts val="0"/>
              </a:spcBef>
              <a:spcAft>
                <a:spcPts val="0"/>
              </a:spcAft>
              <a:buSzPts val="1800"/>
              <a:buNone/>
            </a:pPr>
            <a:r>
              <a:t/>
            </a:r>
            <a:endParaRPr>
              <a:solidFill>
                <a:srgbClr val="0070C0"/>
              </a:solidFill>
              <a:latin typeface="Times New Roman"/>
              <a:ea typeface="Times New Roman"/>
              <a:cs typeface="Times New Roman"/>
              <a:sym typeface="Times New Roman"/>
            </a:endParaRPr>
          </a:p>
          <a:p>
            <a:pPr indent="-228600" lvl="0" marL="457200" rtl="0" algn="l">
              <a:lnSpc>
                <a:spcPct val="115000"/>
              </a:lnSpc>
              <a:spcBef>
                <a:spcPts val="0"/>
              </a:spcBef>
              <a:spcAft>
                <a:spcPts val="0"/>
              </a:spcAft>
              <a:buSzPts val="1800"/>
              <a:buNone/>
            </a:pPr>
            <a:r>
              <a:t/>
            </a:r>
            <a:endParaRPr sz="1600">
              <a:solidFill>
                <a:srgbClr val="0070C0"/>
              </a:solidFill>
              <a:latin typeface="Times New Roman"/>
              <a:ea typeface="Times New Roman"/>
              <a:cs typeface="Times New Roman"/>
              <a:sym typeface="Times New Roman"/>
            </a:endParaRPr>
          </a:p>
          <a:p>
            <a:pPr indent="-228600" lvl="0" marL="457200" rtl="0" algn="l">
              <a:lnSpc>
                <a:spcPct val="115000"/>
              </a:lnSpc>
              <a:spcBef>
                <a:spcPts val="0"/>
              </a:spcBef>
              <a:spcAft>
                <a:spcPts val="0"/>
              </a:spcAft>
              <a:buSzPts val="1800"/>
              <a:buNone/>
            </a:pPr>
            <a:r>
              <a:t/>
            </a:r>
            <a:endParaRPr sz="1600">
              <a:solidFill>
                <a:srgbClr val="0070C0"/>
              </a:solidFill>
              <a:latin typeface="Times New Roman"/>
              <a:ea typeface="Times New Roman"/>
              <a:cs typeface="Times New Roman"/>
              <a:sym typeface="Times New Roman"/>
            </a:endParaRPr>
          </a:p>
          <a:p>
            <a:pPr indent="-228600" lvl="0" marL="457200" rtl="0" algn="l">
              <a:lnSpc>
                <a:spcPct val="115000"/>
              </a:lnSpc>
              <a:spcBef>
                <a:spcPts val="0"/>
              </a:spcBef>
              <a:spcAft>
                <a:spcPts val="0"/>
              </a:spcAft>
              <a:buSzPts val="1800"/>
              <a:buNone/>
            </a:pPr>
            <a:r>
              <a:t/>
            </a:r>
            <a:endParaRPr sz="1600">
              <a:solidFill>
                <a:srgbClr val="0070C0"/>
              </a:solidFill>
              <a:latin typeface="Times New Roman"/>
              <a:ea typeface="Times New Roman"/>
              <a:cs typeface="Times New Roman"/>
              <a:sym typeface="Times New Roman"/>
            </a:endParaRPr>
          </a:p>
          <a:p>
            <a:pPr indent="0" lvl="0" marL="114300" rtl="0" algn="l">
              <a:lnSpc>
                <a:spcPct val="115000"/>
              </a:lnSpc>
              <a:spcBef>
                <a:spcPts val="0"/>
              </a:spcBef>
              <a:spcAft>
                <a:spcPts val="0"/>
              </a:spcAft>
              <a:buSzPts val="1800"/>
              <a:buNone/>
            </a:pPr>
            <a:r>
              <a:rPr lang="en-IN" sz="1600">
                <a:solidFill>
                  <a:srgbClr val="0070C0"/>
                </a:solidFill>
                <a:latin typeface="Times New Roman"/>
                <a:ea typeface="Times New Roman"/>
                <a:cs typeface="Times New Roman"/>
                <a:sym typeface="Times New Roman"/>
              </a:rPr>
              <a:t>      Most of the guests prefer to stay maximum of 3 nights and some of guests prefer to stay 5 nights </a:t>
            </a:r>
            <a:endParaRPr/>
          </a:p>
          <a:p>
            <a:pPr indent="0" lvl="0" marL="114300" rtl="0" algn="l">
              <a:lnSpc>
                <a:spcPct val="115000"/>
              </a:lnSpc>
              <a:spcBef>
                <a:spcPts val="0"/>
              </a:spcBef>
              <a:spcAft>
                <a:spcPts val="0"/>
              </a:spcAft>
              <a:buSzPts val="1800"/>
              <a:buNone/>
            </a:pPr>
            <a:r>
              <a:rPr lang="en-IN" sz="1600">
                <a:solidFill>
                  <a:srgbClr val="0070C0"/>
                </a:solidFill>
                <a:latin typeface="Times New Roman"/>
                <a:ea typeface="Times New Roman"/>
                <a:cs typeface="Times New Roman"/>
                <a:sym typeface="Times New Roman"/>
              </a:rPr>
              <a:t>      nights also.</a:t>
            </a:r>
            <a:endParaRPr/>
          </a:p>
          <a:p>
            <a:pPr indent="-228600" lvl="0" marL="457200" rtl="0" algn="l">
              <a:lnSpc>
                <a:spcPct val="115000"/>
              </a:lnSpc>
              <a:spcBef>
                <a:spcPts val="0"/>
              </a:spcBef>
              <a:spcAft>
                <a:spcPts val="0"/>
              </a:spcAft>
              <a:buSzPts val="1800"/>
              <a:buNone/>
            </a:pPr>
            <a:r>
              <a:t/>
            </a:r>
            <a:endParaRPr sz="1600">
              <a:solidFill>
                <a:srgbClr val="0070C0"/>
              </a:solidFill>
              <a:latin typeface="Times New Roman"/>
              <a:ea typeface="Times New Roman"/>
              <a:cs typeface="Times New Roman"/>
              <a:sym typeface="Times New Roman"/>
            </a:endParaRPr>
          </a:p>
        </p:txBody>
      </p:sp>
      <p:pic>
        <p:nvPicPr>
          <p:cNvPr descr="stay total.png" id="139" name="Google Shape;139;p14"/>
          <p:cNvPicPr preferRelativeResize="0"/>
          <p:nvPr/>
        </p:nvPicPr>
        <p:blipFill rotWithShape="1">
          <a:blip r:embed="rId3">
            <a:alphaModFix/>
          </a:blip>
          <a:srcRect b="0" l="0" r="0" t="0"/>
          <a:stretch/>
        </p:blipFill>
        <p:spPr>
          <a:xfrm>
            <a:off x="545593" y="1202399"/>
            <a:ext cx="8052814" cy="330480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1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IN">
                <a:latin typeface="Times New Roman"/>
                <a:ea typeface="Times New Roman"/>
                <a:cs typeface="Times New Roman"/>
                <a:sym typeface="Times New Roman"/>
              </a:rPr>
              <a:t>Correlation Between The Numerical Data </a:t>
            </a:r>
            <a:endParaRPr/>
          </a:p>
        </p:txBody>
      </p:sp>
      <p:pic>
        <p:nvPicPr>
          <p:cNvPr id="145" name="Google Shape;145;p15"/>
          <p:cNvPicPr preferRelativeResize="0"/>
          <p:nvPr/>
        </p:nvPicPr>
        <p:blipFill rotWithShape="1">
          <a:blip r:embed="rId3">
            <a:alphaModFix/>
          </a:blip>
          <a:srcRect b="0" l="0" r="0" t="0"/>
          <a:stretch/>
        </p:blipFill>
        <p:spPr>
          <a:xfrm>
            <a:off x="1186385" y="1017725"/>
            <a:ext cx="5120815" cy="3304800"/>
          </a:xfrm>
          <a:prstGeom prst="rect">
            <a:avLst/>
          </a:prstGeom>
          <a:noFill/>
          <a:ln>
            <a:noFill/>
          </a:ln>
        </p:spPr>
      </p:pic>
      <p:sp>
        <p:nvSpPr>
          <p:cNvPr id="146" name="Google Shape;146;p15"/>
          <p:cNvSpPr txBox="1"/>
          <p:nvPr>
            <p:ph idx="1" type="body"/>
          </p:nvPr>
        </p:nvSpPr>
        <p:spPr>
          <a:xfrm>
            <a:off x="311700" y="957600"/>
            <a:ext cx="8520600" cy="4111200"/>
          </a:xfrm>
          <a:prstGeom prst="rect">
            <a:avLst/>
          </a:prstGeom>
          <a:noFill/>
          <a:ln>
            <a:noFill/>
          </a:ln>
        </p:spPr>
        <p:txBody>
          <a:bodyPr anchorCtr="0" anchor="t" bIns="91425" lIns="91425" spcFirstLastPara="1" rIns="91425" wrap="square" tIns="91425">
            <a:noAutofit/>
          </a:bodyPr>
          <a:lstStyle/>
          <a:p>
            <a:pPr indent="-228600" lvl="0" marL="457200" rtl="0" algn="l">
              <a:lnSpc>
                <a:spcPct val="115000"/>
              </a:lnSpc>
              <a:spcBef>
                <a:spcPts val="0"/>
              </a:spcBef>
              <a:spcAft>
                <a:spcPts val="0"/>
              </a:spcAft>
              <a:buSzPts val="1800"/>
              <a:buNone/>
            </a:pPr>
            <a:r>
              <a:t/>
            </a:r>
            <a:endParaRPr sz="1600">
              <a:solidFill>
                <a:srgbClr val="0070C0"/>
              </a:solidFill>
              <a:latin typeface="Times New Roman"/>
              <a:ea typeface="Times New Roman"/>
              <a:cs typeface="Times New Roman"/>
              <a:sym typeface="Times New Roman"/>
            </a:endParaRPr>
          </a:p>
          <a:p>
            <a:pPr indent="-228600" lvl="0" marL="457200" rtl="0" algn="l">
              <a:lnSpc>
                <a:spcPct val="115000"/>
              </a:lnSpc>
              <a:spcBef>
                <a:spcPts val="0"/>
              </a:spcBef>
              <a:spcAft>
                <a:spcPts val="0"/>
              </a:spcAft>
              <a:buSzPts val="1800"/>
              <a:buNone/>
            </a:pPr>
            <a:r>
              <a:t/>
            </a:r>
            <a:endParaRPr sz="1600">
              <a:solidFill>
                <a:srgbClr val="0070C0"/>
              </a:solidFill>
              <a:latin typeface="Times New Roman"/>
              <a:ea typeface="Times New Roman"/>
              <a:cs typeface="Times New Roman"/>
              <a:sym typeface="Times New Roman"/>
            </a:endParaRPr>
          </a:p>
          <a:p>
            <a:pPr indent="-228600" lvl="0" marL="457200" rtl="0" algn="l">
              <a:lnSpc>
                <a:spcPct val="115000"/>
              </a:lnSpc>
              <a:spcBef>
                <a:spcPts val="0"/>
              </a:spcBef>
              <a:spcAft>
                <a:spcPts val="0"/>
              </a:spcAft>
              <a:buSzPts val="1800"/>
              <a:buNone/>
            </a:pPr>
            <a:r>
              <a:t/>
            </a:r>
            <a:endParaRPr sz="1600">
              <a:solidFill>
                <a:srgbClr val="0070C0"/>
              </a:solidFill>
              <a:latin typeface="Times New Roman"/>
              <a:ea typeface="Times New Roman"/>
              <a:cs typeface="Times New Roman"/>
              <a:sym typeface="Times New Roman"/>
            </a:endParaRPr>
          </a:p>
          <a:p>
            <a:pPr indent="-228600" lvl="0" marL="457200" rtl="0" algn="l">
              <a:lnSpc>
                <a:spcPct val="115000"/>
              </a:lnSpc>
              <a:spcBef>
                <a:spcPts val="0"/>
              </a:spcBef>
              <a:spcAft>
                <a:spcPts val="0"/>
              </a:spcAft>
              <a:buSzPts val="1800"/>
              <a:buNone/>
            </a:pPr>
            <a:r>
              <a:t/>
            </a:r>
            <a:endParaRPr sz="1600">
              <a:solidFill>
                <a:srgbClr val="0070C0"/>
              </a:solidFill>
              <a:latin typeface="Times New Roman"/>
              <a:ea typeface="Times New Roman"/>
              <a:cs typeface="Times New Roman"/>
              <a:sym typeface="Times New Roman"/>
            </a:endParaRPr>
          </a:p>
          <a:p>
            <a:pPr indent="-228600" lvl="0" marL="457200" rtl="0" algn="l">
              <a:lnSpc>
                <a:spcPct val="115000"/>
              </a:lnSpc>
              <a:spcBef>
                <a:spcPts val="0"/>
              </a:spcBef>
              <a:spcAft>
                <a:spcPts val="0"/>
              </a:spcAft>
              <a:buSzPts val="1800"/>
              <a:buNone/>
            </a:pPr>
            <a:r>
              <a:t/>
            </a:r>
            <a:endParaRPr sz="1600">
              <a:solidFill>
                <a:srgbClr val="0070C0"/>
              </a:solidFill>
              <a:latin typeface="Times New Roman"/>
              <a:ea typeface="Times New Roman"/>
              <a:cs typeface="Times New Roman"/>
              <a:sym typeface="Times New Roman"/>
            </a:endParaRPr>
          </a:p>
          <a:p>
            <a:pPr indent="-228600" lvl="0" marL="457200" rtl="0" algn="l">
              <a:lnSpc>
                <a:spcPct val="115000"/>
              </a:lnSpc>
              <a:spcBef>
                <a:spcPts val="0"/>
              </a:spcBef>
              <a:spcAft>
                <a:spcPts val="0"/>
              </a:spcAft>
              <a:buSzPts val="1800"/>
              <a:buNone/>
            </a:pPr>
            <a:r>
              <a:t/>
            </a:r>
            <a:endParaRPr sz="1600">
              <a:solidFill>
                <a:srgbClr val="0070C0"/>
              </a:solidFill>
              <a:latin typeface="Times New Roman"/>
              <a:ea typeface="Times New Roman"/>
              <a:cs typeface="Times New Roman"/>
              <a:sym typeface="Times New Roman"/>
            </a:endParaRPr>
          </a:p>
          <a:p>
            <a:pPr indent="-228600" lvl="0" marL="457200" rtl="0" algn="l">
              <a:lnSpc>
                <a:spcPct val="115000"/>
              </a:lnSpc>
              <a:spcBef>
                <a:spcPts val="0"/>
              </a:spcBef>
              <a:spcAft>
                <a:spcPts val="0"/>
              </a:spcAft>
              <a:buSzPts val="1800"/>
              <a:buNone/>
            </a:pPr>
            <a:r>
              <a:t/>
            </a:r>
            <a:endParaRPr sz="1600">
              <a:solidFill>
                <a:srgbClr val="0070C0"/>
              </a:solidFill>
              <a:latin typeface="Times New Roman"/>
              <a:ea typeface="Times New Roman"/>
              <a:cs typeface="Times New Roman"/>
              <a:sym typeface="Times New Roman"/>
            </a:endParaRPr>
          </a:p>
          <a:p>
            <a:pPr indent="-228600" lvl="0" marL="457200" rtl="0" algn="l">
              <a:lnSpc>
                <a:spcPct val="115000"/>
              </a:lnSpc>
              <a:spcBef>
                <a:spcPts val="0"/>
              </a:spcBef>
              <a:spcAft>
                <a:spcPts val="0"/>
              </a:spcAft>
              <a:buSzPts val="1800"/>
              <a:buNone/>
            </a:pPr>
            <a:r>
              <a:t/>
            </a:r>
            <a:endParaRPr sz="1600">
              <a:solidFill>
                <a:srgbClr val="0070C0"/>
              </a:solidFill>
              <a:latin typeface="Times New Roman"/>
              <a:ea typeface="Times New Roman"/>
              <a:cs typeface="Times New Roman"/>
              <a:sym typeface="Times New Roman"/>
            </a:endParaRPr>
          </a:p>
          <a:p>
            <a:pPr indent="-228600" lvl="0" marL="457200" rtl="0" algn="l">
              <a:lnSpc>
                <a:spcPct val="115000"/>
              </a:lnSpc>
              <a:spcBef>
                <a:spcPts val="0"/>
              </a:spcBef>
              <a:spcAft>
                <a:spcPts val="0"/>
              </a:spcAft>
              <a:buSzPts val="1800"/>
              <a:buNone/>
            </a:pPr>
            <a:r>
              <a:t/>
            </a:r>
            <a:endParaRPr sz="1600">
              <a:solidFill>
                <a:srgbClr val="0070C0"/>
              </a:solidFill>
              <a:latin typeface="Times New Roman"/>
              <a:ea typeface="Times New Roman"/>
              <a:cs typeface="Times New Roman"/>
              <a:sym typeface="Times New Roman"/>
            </a:endParaRPr>
          </a:p>
          <a:p>
            <a:pPr indent="-228600" lvl="0" marL="457200" rtl="0" algn="l">
              <a:lnSpc>
                <a:spcPct val="115000"/>
              </a:lnSpc>
              <a:spcBef>
                <a:spcPts val="0"/>
              </a:spcBef>
              <a:spcAft>
                <a:spcPts val="0"/>
              </a:spcAft>
              <a:buSzPts val="1800"/>
              <a:buNone/>
            </a:pPr>
            <a:r>
              <a:t/>
            </a:r>
            <a:endParaRPr sz="1600">
              <a:solidFill>
                <a:srgbClr val="0070C0"/>
              </a:solidFill>
              <a:latin typeface="Times New Roman"/>
              <a:ea typeface="Times New Roman"/>
              <a:cs typeface="Times New Roman"/>
              <a:sym typeface="Times New Roman"/>
            </a:endParaRPr>
          </a:p>
          <a:p>
            <a:pPr indent="-228600" lvl="0" marL="457200" rtl="0" algn="l">
              <a:lnSpc>
                <a:spcPct val="115000"/>
              </a:lnSpc>
              <a:spcBef>
                <a:spcPts val="0"/>
              </a:spcBef>
              <a:spcAft>
                <a:spcPts val="0"/>
              </a:spcAft>
              <a:buSzPts val="1800"/>
              <a:buNone/>
            </a:pPr>
            <a:r>
              <a:t/>
            </a:r>
            <a:endParaRPr sz="1600">
              <a:solidFill>
                <a:srgbClr val="0070C0"/>
              </a:solidFill>
              <a:latin typeface="Times New Roman"/>
              <a:ea typeface="Times New Roman"/>
              <a:cs typeface="Times New Roman"/>
              <a:sym typeface="Times New Roman"/>
            </a:endParaRPr>
          </a:p>
          <a:p>
            <a:pPr indent="0" lvl="0" marL="114300" rtl="0" algn="l">
              <a:lnSpc>
                <a:spcPct val="115000"/>
              </a:lnSpc>
              <a:spcBef>
                <a:spcPts val="0"/>
              </a:spcBef>
              <a:spcAft>
                <a:spcPts val="0"/>
              </a:spcAft>
              <a:buSzPts val="1800"/>
              <a:buNone/>
            </a:pPr>
            <a:r>
              <a:t/>
            </a:r>
            <a:endParaRPr sz="1600">
              <a:solidFill>
                <a:srgbClr val="0070C0"/>
              </a:solidFill>
              <a:latin typeface="Times New Roman"/>
              <a:ea typeface="Times New Roman"/>
              <a:cs typeface="Times New Roman"/>
              <a:sym typeface="Times New Roman"/>
            </a:endParaRPr>
          </a:p>
          <a:p>
            <a:pPr indent="0" lvl="0" marL="114300" rtl="0" algn="l">
              <a:lnSpc>
                <a:spcPct val="115000"/>
              </a:lnSpc>
              <a:spcBef>
                <a:spcPts val="0"/>
              </a:spcBef>
              <a:spcAft>
                <a:spcPts val="0"/>
              </a:spcAft>
              <a:buSzPts val="1800"/>
              <a:buNone/>
            </a:pPr>
            <a:r>
              <a:rPr lang="en-IN" sz="1600">
                <a:solidFill>
                  <a:srgbClr val="0070C0"/>
                </a:solidFill>
                <a:latin typeface="Times New Roman"/>
                <a:ea typeface="Times New Roman"/>
                <a:cs typeface="Times New Roman"/>
                <a:sym typeface="Times New Roman"/>
              </a:rPr>
              <a:t>Total guests are slightly correlated with adr, which means as no of guests increases the revenue also</a:t>
            </a:r>
            <a:endParaRPr/>
          </a:p>
          <a:p>
            <a:pPr indent="0" lvl="0" marL="114300" rtl="0" algn="l">
              <a:lnSpc>
                <a:spcPct val="115000"/>
              </a:lnSpc>
              <a:spcBef>
                <a:spcPts val="0"/>
              </a:spcBef>
              <a:spcAft>
                <a:spcPts val="0"/>
              </a:spcAft>
              <a:buSzPts val="1800"/>
              <a:buNone/>
            </a:pPr>
            <a:r>
              <a:rPr lang="en-IN" sz="1600">
                <a:solidFill>
                  <a:srgbClr val="0070C0"/>
                </a:solidFill>
                <a:latin typeface="Times New Roman"/>
                <a:ea typeface="Times New Roman"/>
                <a:cs typeface="Times New Roman"/>
                <a:sym typeface="Times New Roman"/>
              </a:rPr>
              <a:t>Increases and repeated guests are correlated with previous booking not canceled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1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IN">
                <a:latin typeface="Times New Roman"/>
                <a:ea typeface="Times New Roman"/>
                <a:cs typeface="Times New Roman"/>
                <a:sym typeface="Times New Roman"/>
              </a:rPr>
              <a:t>Challenges</a:t>
            </a:r>
            <a:endParaRPr/>
          </a:p>
        </p:txBody>
      </p:sp>
      <p:sp>
        <p:nvSpPr>
          <p:cNvPr id="152" name="Google Shape;152;p1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1800"/>
              </a:spcBef>
              <a:spcAft>
                <a:spcPts val="0"/>
              </a:spcAft>
              <a:buClr>
                <a:srgbClr val="0070C0"/>
              </a:buClr>
              <a:buSzPts val="1800"/>
              <a:buChar char="●"/>
            </a:pPr>
            <a:r>
              <a:rPr lang="en-IN">
                <a:solidFill>
                  <a:srgbClr val="0070C0"/>
                </a:solidFill>
                <a:latin typeface="Times New Roman"/>
                <a:ea typeface="Times New Roman"/>
                <a:cs typeface="Times New Roman"/>
                <a:sym typeface="Times New Roman"/>
              </a:rPr>
              <a:t>Understanding the columns of the dataset </a:t>
            </a:r>
            <a:endParaRPr/>
          </a:p>
          <a:p>
            <a:pPr indent="-342900" lvl="0" marL="457200" rtl="0" algn="l">
              <a:lnSpc>
                <a:spcPct val="115000"/>
              </a:lnSpc>
              <a:spcBef>
                <a:spcPts val="1800"/>
              </a:spcBef>
              <a:spcAft>
                <a:spcPts val="0"/>
              </a:spcAft>
              <a:buClr>
                <a:srgbClr val="0070C0"/>
              </a:buClr>
              <a:buSzPts val="1800"/>
              <a:buChar char="●"/>
            </a:pPr>
            <a:r>
              <a:rPr lang="en-IN">
                <a:solidFill>
                  <a:srgbClr val="0070C0"/>
                </a:solidFill>
                <a:latin typeface="Times New Roman"/>
                <a:ea typeface="Times New Roman"/>
                <a:cs typeface="Times New Roman"/>
                <a:sym typeface="Times New Roman"/>
              </a:rPr>
              <a:t>There were many missing values in the dataset and removing the missing value columns.</a:t>
            </a:r>
            <a:endParaRPr/>
          </a:p>
          <a:p>
            <a:pPr indent="-342900" lvl="0" marL="457200" rtl="0" algn="l">
              <a:lnSpc>
                <a:spcPct val="115000"/>
              </a:lnSpc>
              <a:spcBef>
                <a:spcPts val="1800"/>
              </a:spcBef>
              <a:spcAft>
                <a:spcPts val="0"/>
              </a:spcAft>
              <a:buClr>
                <a:srgbClr val="0070C0"/>
              </a:buClr>
              <a:buSzPts val="1800"/>
              <a:buChar char="●"/>
            </a:pPr>
            <a:r>
              <a:rPr lang="en-IN">
                <a:solidFill>
                  <a:srgbClr val="0070C0"/>
                </a:solidFill>
                <a:latin typeface="Times New Roman"/>
                <a:ea typeface="Times New Roman"/>
                <a:cs typeface="Times New Roman"/>
                <a:sym typeface="Times New Roman"/>
              </a:rPr>
              <a:t>Adding up the guests and stay columns which required for analysis </a:t>
            </a:r>
            <a:endParaRPr/>
          </a:p>
          <a:p>
            <a:pPr indent="-342900" lvl="0" marL="457200" rtl="0" algn="l">
              <a:lnSpc>
                <a:spcPct val="115000"/>
              </a:lnSpc>
              <a:spcBef>
                <a:spcPts val="1800"/>
              </a:spcBef>
              <a:spcAft>
                <a:spcPts val="0"/>
              </a:spcAft>
              <a:buClr>
                <a:srgbClr val="0070C0"/>
              </a:buClr>
              <a:buSzPts val="1800"/>
              <a:buChar char="●"/>
            </a:pPr>
            <a:r>
              <a:rPr lang="en-IN">
                <a:solidFill>
                  <a:srgbClr val="0070C0"/>
                </a:solidFill>
                <a:latin typeface="Times New Roman"/>
                <a:ea typeface="Times New Roman"/>
                <a:cs typeface="Times New Roman"/>
                <a:sym typeface="Times New Roman"/>
              </a:rPr>
              <a:t>Finding the right graph for analysis of the dataset</a:t>
            </a:r>
            <a:endParaRPr/>
          </a:p>
          <a:p>
            <a:pPr indent="-228600" lvl="0" marL="457200" rtl="0" algn="l">
              <a:lnSpc>
                <a:spcPct val="115000"/>
              </a:lnSpc>
              <a:spcBef>
                <a:spcPts val="0"/>
              </a:spcBef>
              <a:spcAft>
                <a:spcPts val="0"/>
              </a:spcAft>
              <a:buClr>
                <a:srgbClr val="0070C0"/>
              </a:buClr>
              <a:buSzPts val="1800"/>
              <a:buNone/>
            </a:pPr>
            <a:r>
              <a:t/>
            </a:r>
            <a:endParaRPr>
              <a:solidFill>
                <a:srgbClr val="0070C0"/>
              </a:solidFill>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1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IN">
                <a:latin typeface="Times New Roman"/>
                <a:ea typeface="Times New Roman"/>
                <a:cs typeface="Times New Roman"/>
                <a:sym typeface="Times New Roman"/>
              </a:rPr>
              <a:t>CONCLUSION</a:t>
            </a:r>
            <a:endParaRPr/>
          </a:p>
        </p:txBody>
      </p:sp>
      <p:sp>
        <p:nvSpPr>
          <p:cNvPr id="158" name="Google Shape;158;p1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600"/>
              </a:spcBef>
              <a:spcAft>
                <a:spcPts val="0"/>
              </a:spcAft>
              <a:buSzPts val="1800"/>
              <a:buNone/>
            </a:pPr>
            <a:r>
              <a:rPr lang="en-IN">
                <a:solidFill>
                  <a:srgbClr val="0070C0"/>
                </a:solidFill>
                <a:latin typeface="Times New Roman"/>
                <a:ea typeface="Times New Roman"/>
                <a:cs typeface="Times New Roman"/>
                <a:sym typeface="Times New Roman"/>
              </a:rPr>
              <a:t>1. The majority of the booking  of the reservation are from city hotel than resort hotel.</a:t>
            </a:r>
            <a:endParaRPr/>
          </a:p>
          <a:p>
            <a:pPr indent="-342900" lvl="0" marL="457200" rtl="0" algn="l">
              <a:lnSpc>
                <a:spcPct val="115000"/>
              </a:lnSpc>
              <a:spcBef>
                <a:spcPts val="600"/>
              </a:spcBef>
              <a:spcAft>
                <a:spcPts val="0"/>
              </a:spcAft>
              <a:buSzPts val="1800"/>
              <a:buNone/>
            </a:pPr>
            <a:r>
              <a:rPr lang="en-IN">
                <a:solidFill>
                  <a:srgbClr val="0070C0"/>
                </a:solidFill>
                <a:latin typeface="Times New Roman"/>
                <a:ea typeface="Times New Roman"/>
                <a:cs typeface="Times New Roman"/>
                <a:sym typeface="Times New Roman"/>
              </a:rPr>
              <a:t>2. The majority of the reservation  are from monsoon season and summer season.</a:t>
            </a:r>
            <a:endParaRPr/>
          </a:p>
          <a:p>
            <a:pPr indent="-342900" lvl="0" marL="457200" rtl="0" algn="l">
              <a:lnSpc>
                <a:spcPct val="100000"/>
              </a:lnSpc>
              <a:spcBef>
                <a:spcPts val="600"/>
              </a:spcBef>
              <a:spcAft>
                <a:spcPts val="0"/>
              </a:spcAft>
              <a:buSzPts val="1800"/>
              <a:buNone/>
            </a:pPr>
            <a:r>
              <a:rPr lang="en-IN">
                <a:solidFill>
                  <a:srgbClr val="0070C0"/>
                </a:solidFill>
                <a:latin typeface="Times New Roman"/>
                <a:ea typeface="Times New Roman"/>
                <a:cs typeface="Times New Roman"/>
                <a:sym typeface="Times New Roman"/>
              </a:rPr>
              <a:t>3. The most of the hotel booking from online TA market segment and offline TA/TO </a:t>
            </a:r>
            <a:endParaRPr/>
          </a:p>
          <a:p>
            <a:pPr indent="-342900" lvl="0" marL="457200" rtl="0" algn="l">
              <a:lnSpc>
                <a:spcPct val="100000"/>
              </a:lnSpc>
              <a:spcBef>
                <a:spcPts val="600"/>
              </a:spcBef>
              <a:spcAft>
                <a:spcPts val="0"/>
              </a:spcAft>
              <a:buSzPts val="1800"/>
              <a:buNone/>
            </a:pPr>
            <a:r>
              <a:rPr lang="en-IN">
                <a:solidFill>
                  <a:srgbClr val="0070C0"/>
                </a:solidFill>
                <a:latin typeface="Times New Roman"/>
                <a:ea typeface="Times New Roman"/>
                <a:cs typeface="Times New Roman"/>
                <a:sym typeface="Times New Roman"/>
              </a:rPr>
              <a:t>     market segment.</a:t>
            </a:r>
            <a:endParaRPr/>
          </a:p>
          <a:p>
            <a:pPr indent="-342900" lvl="0" marL="457200" rtl="0" algn="l">
              <a:lnSpc>
                <a:spcPct val="115000"/>
              </a:lnSpc>
              <a:spcBef>
                <a:spcPts val="600"/>
              </a:spcBef>
              <a:spcAft>
                <a:spcPts val="0"/>
              </a:spcAft>
              <a:buSzPts val="1800"/>
              <a:buNone/>
            </a:pPr>
            <a:r>
              <a:rPr lang="en-IN">
                <a:solidFill>
                  <a:srgbClr val="0070C0"/>
                </a:solidFill>
                <a:latin typeface="Times New Roman"/>
                <a:ea typeface="Times New Roman"/>
                <a:cs typeface="Times New Roman"/>
                <a:sym typeface="Times New Roman"/>
              </a:rPr>
              <a:t>4. Most of the guest prefers to stay less than 5 nights in hotel.</a:t>
            </a:r>
            <a:endParaRPr/>
          </a:p>
          <a:p>
            <a:pPr indent="-342900" lvl="0" marL="457200" rtl="0" algn="l">
              <a:lnSpc>
                <a:spcPct val="100000"/>
              </a:lnSpc>
              <a:spcBef>
                <a:spcPts val="600"/>
              </a:spcBef>
              <a:spcAft>
                <a:spcPts val="0"/>
              </a:spcAft>
              <a:buSzPts val="1800"/>
              <a:buNone/>
            </a:pPr>
            <a:r>
              <a:rPr lang="en-IN">
                <a:solidFill>
                  <a:srgbClr val="0070C0"/>
                </a:solidFill>
                <a:latin typeface="Times New Roman"/>
                <a:ea typeface="Times New Roman"/>
                <a:cs typeface="Times New Roman"/>
                <a:sym typeface="Times New Roman"/>
              </a:rPr>
              <a:t>5. The resorts hotels prices are much higher in summer season, City hotel prices varies </a:t>
            </a:r>
            <a:endParaRPr/>
          </a:p>
          <a:p>
            <a:pPr indent="-342900" lvl="0" marL="457200" rtl="0" algn="l">
              <a:lnSpc>
                <a:spcPct val="100000"/>
              </a:lnSpc>
              <a:spcBef>
                <a:spcPts val="600"/>
              </a:spcBef>
              <a:spcAft>
                <a:spcPts val="0"/>
              </a:spcAft>
              <a:buSzPts val="1800"/>
              <a:buNone/>
            </a:pPr>
            <a:r>
              <a:rPr lang="en-IN">
                <a:solidFill>
                  <a:srgbClr val="0070C0"/>
                </a:solidFill>
                <a:latin typeface="Times New Roman"/>
                <a:ea typeface="Times New Roman"/>
                <a:cs typeface="Times New Roman"/>
                <a:sym typeface="Times New Roman"/>
              </a:rPr>
              <a:t>     less and much expensive in Monsoon and Autumn seasons.</a:t>
            </a:r>
            <a:endParaRPr/>
          </a:p>
          <a:p>
            <a:pPr indent="-342900" lvl="0" marL="457200" rtl="0" algn="l">
              <a:lnSpc>
                <a:spcPct val="115000"/>
              </a:lnSpc>
              <a:spcBef>
                <a:spcPts val="600"/>
              </a:spcBef>
              <a:spcAft>
                <a:spcPts val="0"/>
              </a:spcAft>
              <a:buSzPts val="1800"/>
              <a:buNone/>
            </a:pPr>
            <a:r>
              <a:rPr lang="en-IN">
                <a:solidFill>
                  <a:srgbClr val="0070C0"/>
                </a:solidFill>
                <a:latin typeface="Times New Roman"/>
                <a:ea typeface="Times New Roman"/>
                <a:cs typeface="Times New Roman"/>
                <a:sym typeface="Times New Roman"/>
              </a:rPr>
              <a:t>6. Possibility of cancellation of booking increases with increase in lead time.</a:t>
            </a:r>
            <a:endParaRPr/>
          </a:p>
          <a:p>
            <a:pPr indent="0" lvl="0" marL="114300" rtl="0" algn="l">
              <a:lnSpc>
                <a:spcPct val="115000"/>
              </a:lnSpc>
              <a:spcBef>
                <a:spcPts val="600"/>
              </a:spcBef>
              <a:spcAft>
                <a:spcPts val="0"/>
              </a:spcAft>
              <a:buSzPts val="1800"/>
              <a:buNone/>
            </a:pPr>
            <a:r>
              <a:rPr lang="en-IN">
                <a:solidFill>
                  <a:srgbClr val="0070C0"/>
                </a:solidFill>
                <a:latin typeface="Times New Roman"/>
                <a:ea typeface="Times New Roman"/>
                <a:cs typeface="Times New Roman"/>
                <a:sym typeface="Times New Roman"/>
              </a:rPr>
              <a:t>7. Most of the guests visiting from Portugal and Other European Countries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18"/>
          <p:cNvSpPr txBox="1"/>
          <p:nvPr>
            <p:ph type="title"/>
          </p:nvPr>
        </p:nvSpPr>
        <p:spPr>
          <a:xfrm>
            <a:off x="490250" y="450150"/>
            <a:ext cx="8128150" cy="4090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800"/>
              <a:buNone/>
            </a:pPr>
            <a:r>
              <a:rPr lang="en-IN">
                <a:latin typeface="Times New Roman"/>
                <a:ea typeface="Times New Roman"/>
                <a:cs typeface="Times New Roman"/>
                <a:sym typeface="Times New Roman"/>
              </a:rPr>
              <a:t>                   Q&amp;A</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 name="Shape 57"/>
        <p:cNvGrpSpPr/>
        <p:nvPr/>
      </p:nvGrpSpPr>
      <p:grpSpPr>
        <a:xfrm>
          <a:off x="0" y="0"/>
          <a:ext cx="0" cy="0"/>
          <a:chOff x="0" y="0"/>
          <a:chExt cx="0" cy="0"/>
        </a:xfrm>
      </p:grpSpPr>
      <p:sp>
        <p:nvSpPr>
          <p:cNvPr id="58" name="Google Shape;58;p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IN">
                <a:latin typeface="Times New Roman"/>
                <a:ea typeface="Times New Roman"/>
                <a:cs typeface="Times New Roman"/>
                <a:sym typeface="Times New Roman"/>
              </a:rPr>
              <a:t>Content</a:t>
            </a:r>
            <a:endParaRPr/>
          </a:p>
        </p:txBody>
      </p:sp>
      <p:sp>
        <p:nvSpPr>
          <p:cNvPr id="59" name="Google Shape;59;p2"/>
          <p:cNvSpPr txBox="1"/>
          <p:nvPr>
            <p:ph idx="1" type="body"/>
          </p:nvPr>
        </p:nvSpPr>
        <p:spPr>
          <a:xfrm>
            <a:off x="283779" y="1166647"/>
            <a:ext cx="8548521" cy="3402227"/>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0070C0"/>
              </a:buClr>
              <a:buSzPts val="1800"/>
              <a:buFont typeface="Arial"/>
              <a:buAutoNum type="arabicPeriod"/>
            </a:pPr>
            <a:r>
              <a:rPr b="1" lang="en-IN" sz="1600">
                <a:solidFill>
                  <a:srgbClr val="0070C0"/>
                </a:solidFill>
                <a:latin typeface="Times New Roman"/>
                <a:ea typeface="Times New Roman"/>
                <a:cs typeface="Times New Roman"/>
                <a:sym typeface="Times New Roman"/>
              </a:rPr>
              <a:t>Problem Statements</a:t>
            </a:r>
            <a:endParaRPr/>
          </a:p>
          <a:p>
            <a:pPr indent="-342900" lvl="0" marL="457200" rtl="0" algn="l">
              <a:lnSpc>
                <a:spcPct val="115000"/>
              </a:lnSpc>
              <a:spcBef>
                <a:spcPts val="0"/>
              </a:spcBef>
              <a:spcAft>
                <a:spcPts val="0"/>
              </a:spcAft>
              <a:buClr>
                <a:srgbClr val="0070C0"/>
              </a:buClr>
              <a:buSzPts val="1800"/>
              <a:buFont typeface="Arial"/>
              <a:buAutoNum type="arabicPeriod"/>
            </a:pPr>
            <a:r>
              <a:rPr b="1" lang="en-IN" sz="1600">
                <a:solidFill>
                  <a:srgbClr val="0070C0"/>
                </a:solidFill>
                <a:latin typeface="Times New Roman"/>
                <a:ea typeface="Times New Roman"/>
                <a:cs typeface="Times New Roman"/>
                <a:sym typeface="Times New Roman"/>
              </a:rPr>
              <a:t>Data Summary</a:t>
            </a:r>
            <a:endParaRPr/>
          </a:p>
          <a:p>
            <a:pPr indent="-342900" lvl="0" marL="457200" rtl="0" algn="l">
              <a:lnSpc>
                <a:spcPct val="115000"/>
              </a:lnSpc>
              <a:spcBef>
                <a:spcPts val="0"/>
              </a:spcBef>
              <a:spcAft>
                <a:spcPts val="0"/>
              </a:spcAft>
              <a:buClr>
                <a:srgbClr val="0070C0"/>
              </a:buClr>
              <a:buSzPts val="1800"/>
              <a:buFont typeface="Arial"/>
              <a:buAutoNum type="arabicPeriod"/>
            </a:pPr>
            <a:r>
              <a:rPr b="1" lang="en-IN" sz="1600">
                <a:solidFill>
                  <a:srgbClr val="0070C0"/>
                </a:solidFill>
                <a:latin typeface="Times New Roman"/>
                <a:ea typeface="Times New Roman"/>
                <a:cs typeface="Times New Roman"/>
                <a:sym typeface="Times New Roman"/>
              </a:rPr>
              <a:t>Exploratory Data Analysis</a:t>
            </a:r>
            <a:endParaRPr/>
          </a:p>
          <a:p>
            <a:pPr indent="-342900" lvl="0" marL="457200" rtl="0" algn="l">
              <a:lnSpc>
                <a:spcPct val="115000"/>
              </a:lnSpc>
              <a:spcBef>
                <a:spcPts val="0"/>
              </a:spcBef>
              <a:spcAft>
                <a:spcPts val="0"/>
              </a:spcAft>
              <a:buClr>
                <a:srgbClr val="0070C0"/>
              </a:buClr>
              <a:buSzPts val="1800"/>
              <a:buFont typeface="Arial"/>
              <a:buAutoNum type="arabicPeriod"/>
            </a:pPr>
            <a:r>
              <a:rPr b="1" lang="en-IN" sz="1600">
                <a:solidFill>
                  <a:srgbClr val="0070C0"/>
                </a:solidFill>
                <a:latin typeface="Times New Roman"/>
                <a:ea typeface="Times New Roman"/>
                <a:cs typeface="Times New Roman"/>
                <a:sym typeface="Times New Roman"/>
              </a:rPr>
              <a:t>EDA For Hotel Booking Analysis</a:t>
            </a:r>
            <a:endParaRPr/>
          </a:p>
          <a:p>
            <a:pPr indent="-342900" lvl="0" marL="457200" rtl="0" algn="l">
              <a:lnSpc>
                <a:spcPct val="115000"/>
              </a:lnSpc>
              <a:spcBef>
                <a:spcPts val="0"/>
              </a:spcBef>
              <a:spcAft>
                <a:spcPts val="0"/>
              </a:spcAft>
              <a:buClr>
                <a:srgbClr val="0070C0"/>
              </a:buClr>
              <a:buSzPts val="1800"/>
              <a:buFont typeface="Arial"/>
              <a:buAutoNum type="arabicPeriod"/>
            </a:pPr>
            <a:r>
              <a:rPr b="1" lang="en-IN" sz="1600">
                <a:solidFill>
                  <a:srgbClr val="0070C0"/>
                </a:solidFill>
                <a:latin typeface="Times New Roman"/>
                <a:ea typeface="Times New Roman"/>
                <a:cs typeface="Times New Roman"/>
                <a:sym typeface="Times New Roman"/>
              </a:rPr>
              <a:t>Charts</a:t>
            </a:r>
            <a:endParaRPr/>
          </a:p>
          <a:p>
            <a:pPr indent="-342900" lvl="0" marL="457200" rtl="0" algn="l">
              <a:lnSpc>
                <a:spcPct val="115000"/>
              </a:lnSpc>
              <a:spcBef>
                <a:spcPts val="0"/>
              </a:spcBef>
              <a:spcAft>
                <a:spcPts val="0"/>
              </a:spcAft>
              <a:buClr>
                <a:srgbClr val="0070C0"/>
              </a:buClr>
              <a:buSzPts val="1800"/>
              <a:buFont typeface="Arial"/>
              <a:buAutoNum type="arabicPeriod"/>
            </a:pPr>
            <a:r>
              <a:rPr b="1" lang="en-IN" sz="1600">
                <a:solidFill>
                  <a:srgbClr val="0070C0"/>
                </a:solidFill>
                <a:latin typeface="Times New Roman"/>
                <a:ea typeface="Times New Roman"/>
                <a:cs typeface="Times New Roman"/>
                <a:sym typeface="Times New Roman"/>
              </a:rPr>
              <a:t>Correlation Matrix</a:t>
            </a:r>
            <a:endParaRPr/>
          </a:p>
          <a:p>
            <a:pPr indent="-342900" lvl="0" marL="457200" rtl="0" algn="l">
              <a:lnSpc>
                <a:spcPct val="115000"/>
              </a:lnSpc>
              <a:spcBef>
                <a:spcPts val="0"/>
              </a:spcBef>
              <a:spcAft>
                <a:spcPts val="0"/>
              </a:spcAft>
              <a:buClr>
                <a:srgbClr val="0070C0"/>
              </a:buClr>
              <a:buSzPts val="1800"/>
              <a:buFont typeface="Arial"/>
              <a:buAutoNum type="arabicPeriod"/>
            </a:pPr>
            <a:r>
              <a:rPr b="1" lang="en-IN" sz="1600">
                <a:solidFill>
                  <a:srgbClr val="0070C0"/>
                </a:solidFill>
                <a:latin typeface="Times New Roman"/>
                <a:ea typeface="Times New Roman"/>
                <a:cs typeface="Times New Roman"/>
                <a:sym typeface="Times New Roman"/>
              </a:rPr>
              <a:t>Challenges</a:t>
            </a:r>
            <a:endParaRPr/>
          </a:p>
          <a:p>
            <a:pPr indent="-342900" lvl="0" marL="457200" rtl="0" algn="l">
              <a:lnSpc>
                <a:spcPct val="115000"/>
              </a:lnSpc>
              <a:spcBef>
                <a:spcPts val="0"/>
              </a:spcBef>
              <a:spcAft>
                <a:spcPts val="0"/>
              </a:spcAft>
              <a:buClr>
                <a:srgbClr val="0070C0"/>
              </a:buClr>
              <a:buSzPts val="1800"/>
              <a:buFont typeface="Arial"/>
              <a:buAutoNum type="arabicPeriod"/>
            </a:pPr>
            <a:r>
              <a:rPr b="1" lang="en-IN" sz="1600">
                <a:solidFill>
                  <a:srgbClr val="0070C0"/>
                </a:solidFill>
                <a:latin typeface="Times New Roman"/>
                <a:ea typeface="Times New Roman"/>
                <a:cs typeface="Times New Roman"/>
                <a:sym typeface="Times New Roman"/>
              </a:rPr>
              <a:t>Conclusion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IN">
                <a:latin typeface="Times New Roman"/>
                <a:ea typeface="Times New Roman"/>
                <a:cs typeface="Times New Roman"/>
                <a:sym typeface="Times New Roman"/>
              </a:rPr>
              <a:t>Problem Statement</a:t>
            </a:r>
            <a:endParaRPr/>
          </a:p>
        </p:txBody>
      </p:sp>
      <p:sp>
        <p:nvSpPr>
          <p:cNvPr id="65" name="Google Shape;65;p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42900" lvl="0" marL="457200" rtl="0" algn="l">
              <a:lnSpc>
                <a:spcPct val="200000"/>
              </a:lnSpc>
              <a:spcBef>
                <a:spcPts val="0"/>
              </a:spcBef>
              <a:spcAft>
                <a:spcPts val="0"/>
              </a:spcAft>
              <a:buClr>
                <a:srgbClr val="0070C0"/>
              </a:buClr>
              <a:buSzPts val="1800"/>
              <a:buChar char="●"/>
            </a:pPr>
            <a:r>
              <a:rPr lang="en-IN">
                <a:solidFill>
                  <a:srgbClr val="0070C0"/>
                </a:solidFill>
                <a:latin typeface="Times New Roman"/>
                <a:ea typeface="Times New Roman"/>
                <a:cs typeface="Times New Roman"/>
                <a:sym typeface="Times New Roman"/>
              </a:rPr>
              <a:t>Analysis Based on Yearly Bookings Of Hotel.</a:t>
            </a:r>
            <a:endParaRPr/>
          </a:p>
          <a:p>
            <a:pPr indent="-342900" lvl="0" marL="457200" rtl="0" algn="l">
              <a:lnSpc>
                <a:spcPct val="200000"/>
              </a:lnSpc>
              <a:spcBef>
                <a:spcPts val="0"/>
              </a:spcBef>
              <a:spcAft>
                <a:spcPts val="0"/>
              </a:spcAft>
              <a:buClr>
                <a:srgbClr val="0070C0"/>
              </a:buClr>
              <a:buSzPts val="1800"/>
              <a:buChar char="●"/>
            </a:pPr>
            <a:r>
              <a:rPr lang="en-IN">
                <a:solidFill>
                  <a:srgbClr val="0070C0"/>
                </a:solidFill>
                <a:latin typeface="Times New Roman"/>
                <a:ea typeface="Times New Roman"/>
                <a:cs typeface="Times New Roman"/>
                <a:sym typeface="Times New Roman"/>
              </a:rPr>
              <a:t>Analysis Based on Monthly Bookings Of Hotel.</a:t>
            </a:r>
            <a:endParaRPr/>
          </a:p>
          <a:p>
            <a:pPr indent="-342900" lvl="0" marL="457200" rtl="0" algn="l">
              <a:lnSpc>
                <a:spcPct val="200000"/>
              </a:lnSpc>
              <a:spcBef>
                <a:spcPts val="0"/>
              </a:spcBef>
              <a:spcAft>
                <a:spcPts val="0"/>
              </a:spcAft>
              <a:buClr>
                <a:srgbClr val="0070C0"/>
              </a:buClr>
              <a:buSzPts val="1800"/>
              <a:buChar char="●"/>
            </a:pPr>
            <a:r>
              <a:rPr lang="en-IN">
                <a:solidFill>
                  <a:srgbClr val="0070C0"/>
                </a:solidFill>
                <a:latin typeface="Times New Roman"/>
                <a:ea typeface="Times New Roman"/>
                <a:cs typeface="Times New Roman"/>
                <a:sym typeface="Times New Roman"/>
              </a:rPr>
              <a:t>Analysis Based on Country of Guests Visiting Hotel.</a:t>
            </a:r>
            <a:endParaRPr/>
          </a:p>
          <a:p>
            <a:pPr indent="-342900" lvl="0" marL="457200" rtl="0" algn="l">
              <a:lnSpc>
                <a:spcPct val="200000"/>
              </a:lnSpc>
              <a:spcBef>
                <a:spcPts val="0"/>
              </a:spcBef>
              <a:spcAft>
                <a:spcPts val="0"/>
              </a:spcAft>
              <a:buClr>
                <a:srgbClr val="0070C0"/>
              </a:buClr>
              <a:buSzPts val="1800"/>
              <a:buChar char="●"/>
            </a:pPr>
            <a:r>
              <a:rPr lang="en-IN">
                <a:solidFill>
                  <a:srgbClr val="0070C0"/>
                </a:solidFill>
                <a:latin typeface="Times New Roman"/>
                <a:ea typeface="Times New Roman"/>
                <a:cs typeface="Times New Roman"/>
                <a:sym typeface="Times New Roman"/>
              </a:rPr>
              <a:t>Analysis Based on Bookings By Market Segment.</a:t>
            </a:r>
            <a:endParaRPr/>
          </a:p>
          <a:p>
            <a:pPr indent="-342900" lvl="0" marL="457200" rtl="0" algn="l">
              <a:lnSpc>
                <a:spcPct val="200000"/>
              </a:lnSpc>
              <a:spcBef>
                <a:spcPts val="0"/>
              </a:spcBef>
              <a:spcAft>
                <a:spcPts val="0"/>
              </a:spcAft>
              <a:buClr>
                <a:srgbClr val="0070C0"/>
              </a:buClr>
              <a:buSzPts val="1800"/>
              <a:buChar char="●"/>
            </a:pPr>
            <a:r>
              <a:rPr lang="en-IN">
                <a:solidFill>
                  <a:srgbClr val="0070C0"/>
                </a:solidFill>
                <a:latin typeface="Times New Roman"/>
                <a:ea typeface="Times New Roman"/>
                <a:cs typeface="Times New Roman"/>
                <a:sym typeface="Times New Roman"/>
              </a:rPr>
              <a:t>Analysis Based on Hotel Prices.</a:t>
            </a:r>
            <a:endParaRPr/>
          </a:p>
          <a:p>
            <a:pPr indent="-342900" lvl="0" marL="457200" rtl="0" algn="l">
              <a:lnSpc>
                <a:spcPct val="200000"/>
              </a:lnSpc>
              <a:spcBef>
                <a:spcPts val="0"/>
              </a:spcBef>
              <a:spcAft>
                <a:spcPts val="0"/>
              </a:spcAft>
              <a:buClr>
                <a:srgbClr val="0070C0"/>
              </a:buClr>
              <a:buSzPts val="1800"/>
              <a:buChar char="●"/>
            </a:pPr>
            <a:r>
              <a:rPr lang="en-IN">
                <a:solidFill>
                  <a:srgbClr val="0070C0"/>
                </a:solidFill>
                <a:latin typeface="Times New Roman"/>
                <a:ea typeface="Times New Roman"/>
                <a:cs typeface="Times New Roman"/>
                <a:sym typeface="Times New Roman"/>
              </a:rPr>
              <a:t>Analysis Based on Length Of In The Hotel.</a:t>
            </a:r>
            <a:endParaRPr>
              <a:solidFill>
                <a:srgbClr val="0070C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IN">
                <a:latin typeface="Times New Roman"/>
                <a:ea typeface="Times New Roman"/>
                <a:cs typeface="Times New Roman"/>
                <a:sym typeface="Times New Roman"/>
              </a:rPr>
              <a:t>Data summary</a:t>
            </a:r>
            <a:endParaRPr/>
          </a:p>
        </p:txBody>
      </p:sp>
      <p:sp>
        <p:nvSpPr>
          <p:cNvPr id="71" name="Google Shape;71;p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42900" lvl="0" marL="457200" rtl="0" algn="l">
              <a:lnSpc>
                <a:spcPct val="100000"/>
              </a:lnSpc>
              <a:spcBef>
                <a:spcPts val="1800"/>
              </a:spcBef>
              <a:spcAft>
                <a:spcPts val="0"/>
              </a:spcAft>
              <a:buClr>
                <a:srgbClr val="0070C0"/>
              </a:buClr>
              <a:buSzPts val="1800"/>
              <a:buChar char="●"/>
            </a:pPr>
            <a:r>
              <a:rPr lang="en-IN">
                <a:solidFill>
                  <a:srgbClr val="0070C0"/>
                </a:solidFill>
                <a:latin typeface="Times New Roman"/>
                <a:ea typeface="Times New Roman"/>
                <a:cs typeface="Times New Roman"/>
                <a:sym typeface="Times New Roman"/>
              </a:rPr>
              <a:t>In the Hotel booking analysis project there is a Dataset which contains Booking information for city and resort hotels.</a:t>
            </a:r>
            <a:endParaRPr/>
          </a:p>
          <a:p>
            <a:pPr indent="-342900" lvl="0" marL="457200" rtl="0" algn="l">
              <a:lnSpc>
                <a:spcPct val="100000"/>
              </a:lnSpc>
              <a:spcBef>
                <a:spcPts val="1800"/>
              </a:spcBef>
              <a:spcAft>
                <a:spcPts val="0"/>
              </a:spcAft>
              <a:buClr>
                <a:srgbClr val="0070C0"/>
              </a:buClr>
              <a:buSzPts val="1800"/>
              <a:buChar char="●"/>
            </a:pPr>
            <a:r>
              <a:rPr lang="en-IN">
                <a:solidFill>
                  <a:srgbClr val="0070C0"/>
                </a:solidFill>
                <a:latin typeface="Times New Roman"/>
                <a:ea typeface="Times New Roman"/>
                <a:cs typeface="Times New Roman"/>
                <a:sym typeface="Times New Roman"/>
              </a:rPr>
              <a:t>The dataset has total of 32 columns and 119390 rows.</a:t>
            </a:r>
            <a:endParaRPr/>
          </a:p>
          <a:p>
            <a:pPr indent="-342900" lvl="0" marL="457200" rtl="0" algn="l">
              <a:lnSpc>
                <a:spcPct val="100000"/>
              </a:lnSpc>
              <a:spcBef>
                <a:spcPts val="1800"/>
              </a:spcBef>
              <a:spcAft>
                <a:spcPts val="0"/>
              </a:spcAft>
              <a:buClr>
                <a:srgbClr val="0070C0"/>
              </a:buClr>
              <a:buSzPts val="1800"/>
              <a:buChar char="●"/>
            </a:pPr>
            <a:r>
              <a:rPr lang="en-IN">
                <a:solidFill>
                  <a:srgbClr val="0070C0"/>
                </a:solidFill>
                <a:latin typeface="Times New Roman"/>
                <a:ea typeface="Times New Roman"/>
                <a:cs typeface="Times New Roman"/>
                <a:sym typeface="Times New Roman"/>
              </a:rPr>
              <a:t>The Dataset spans over 3 years that is 2015, 2016 &amp; 2017.</a:t>
            </a:r>
            <a:endParaRPr/>
          </a:p>
          <a:p>
            <a:pPr indent="-342900" lvl="0" marL="457200" rtl="0" algn="l">
              <a:lnSpc>
                <a:spcPct val="100000"/>
              </a:lnSpc>
              <a:spcBef>
                <a:spcPts val="1800"/>
              </a:spcBef>
              <a:spcAft>
                <a:spcPts val="0"/>
              </a:spcAft>
              <a:buClr>
                <a:srgbClr val="0070C0"/>
              </a:buClr>
              <a:buSzPts val="1800"/>
              <a:buChar char="●"/>
            </a:pPr>
            <a:r>
              <a:rPr lang="en-IN">
                <a:solidFill>
                  <a:srgbClr val="0070C0"/>
                </a:solidFill>
                <a:latin typeface="Times New Roman"/>
                <a:ea typeface="Times New Roman"/>
                <a:cs typeface="Times New Roman"/>
                <a:sym typeface="Times New Roman"/>
              </a:rPr>
              <a:t>The Dataset contains information on Length of stays, Numbers of guests, Bookings of hotel among other things.</a:t>
            </a:r>
            <a:endParaRPr/>
          </a:p>
          <a:p>
            <a:pPr indent="-228600" lvl="0" marL="457200" rtl="0" algn="l">
              <a:lnSpc>
                <a:spcPct val="115000"/>
              </a:lnSpc>
              <a:spcBef>
                <a:spcPts val="0"/>
              </a:spcBef>
              <a:spcAft>
                <a:spcPts val="0"/>
              </a:spcAft>
              <a:buClr>
                <a:srgbClr val="0070C0"/>
              </a:buClr>
              <a:buSzPts val="1800"/>
              <a:buNone/>
            </a:pPr>
            <a:r>
              <a:t/>
            </a:r>
            <a:endParaRPr>
              <a:solidFill>
                <a:srgbClr val="0070C0"/>
              </a:solidFill>
              <a:latin typeface="Times New Roman"/>
              <a:ea typeface="Times New Roman"/>
              <a:cs typeface="Times New Roman"/>
              <a:sym typeface="Times New Roman"/>
            </a:endParaRPr>
          </a:p>
          <a:p>
            <a:pPr indent="-228600" lvl="0" marL="457200" rtl="0" algn="l">
              <a:lnSpc>
                <a:spcPct val="115000"/>
              </a:lnSpc>
              <a:spcBef>
                <a:spcPts val="0"/>
              </a:spcBef>
              <a:spcAft>
                <a:spcPts val="0"/>
              </a:spcAft>
              <a:buClr>
                <a:srgbClr val="0070C0"/>
              </a:buClr>
              <a:buSzPts val="1800"/>
              <a:buNone/>
            </a:pPr>
            <a:r>
              <a:t/>
            </a:r>
            <a:endParaRPr>
              <a:solidFill>
                <a:srgbClr val="0070C0"/>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IN">
                <a:latin typeface="Times New Roman"/>
                <a:ea typeface="Times New Roman"/>
                <a:cs typeface="Times New Roman"/>
                <a:sym typeface="Times New Roman"/>
              </a:rPr>
              <a:t>Exploratory</a:t>
            </a:r>
            <a:r>
              <a:rPr lang="en-IN"/>
              <a:t> Data Analysis</a:t>
            </a:r>
            <a:endParaRPr/>
          </a:p>
        </p:txBody>
      </p:sp>
      <p:sp>
        <p:nvSpPr>
          <p:cNvPr id="77" name="Google Shape;77;p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42900" lvl="0" marL="457200" rtl="0" algn="l">
              <a:lnSpc>
                <a:spcPct val="100000"/>
              </a:lnSpc>
              <a:spcBef>
                <a:spcPts val="1200"/>
              </a:spcBef>
              <a:spcAft>
                <a:spcPts val="0"/>
              </a:spcAft>
              <a:buClr>
                <a:srgbClr val="0070C0"/>
              </a:buClr>
              <a:buSzPts val="1800"/>
              <a:buChar char="●"/>
            </a:pPr>
            <a:r>
              <a:rPr lang="en-IN">
                <a:solidFill>
                  <a:srgbClr val="0070C0"/>
                </a:solidFill>
                <a:latin typeface="Times New Roman"/>
                <a:ea typeface="Times New Roman"/>
                <a:cs typeface="Times New Roman"/>
                <a:sym typeface="Times New Roman"/>
              </a:rPr>
              <a:t>Exploratory Data Analysis is also known as EDA, is the process of interpreting datasets by summarizing their key properties and frequently visualizing them.</a:t>
            </a:r>
            <a:endParaRPr/>
          </a:p>
          <a:p>
            <a:pPr indent="-342900" lvl="0" marL="457200" rtl="0" algn="l">
              <a:lnSpc>
                <a:spcPct val="100000"/>
              </a:lnSpc>
              <a:spcBef>
                <a:spcPts val="1200"/>
              </a:spcBef>
              <a:spcAft>
                <a:spcPts val="0"/>
              </a:spcAft>
              <a:buClr>
                <a:srgbClr val="0070C0"/>
              </a:buClr>
              <a:buSzPts val="1800"/>
              <a:buChar char="●"/>
            </a:pPr>
            <a:r>
              <a:rPr lang="en-IN">
                <a:solidFill>
                  <a:srgbClr val="0070C0"/>
                </a:solidFill>
                <a:latin typeface="Times New Roman"/>
                <a:ea typeface="Times New Roman"/>
                <a:cs typeface="Times New Roman"/>
                <a:sym typeface="Times New Roman"/>
              </a:rPr>
              <a:t>EDA refers to the critical process of performing initial investigation on dataset so as discover the patterns, to spot anomalies, to test hypothesis, and to check assumptions with the help of summary statistics and graphical representation. </a:t>
            </a:r>
            <a:endParaRPr/>
          </a:p>
          <a:p>
            <a:pPr indent="-342900" lvl="0" marL="457200" rtl="0" algn="l">
              <a:lnSpc>
                <a:spcPct val="100000"/>
              </a:lnSpc>
              <a:spcBef>
                <a:spcPts val="1200"/>
              </a:spcBef>
              <a:spcAft>
                <a:spcPts val="0"/>
              </a:spcAft>
              <a:buClr>
                <a:srgbClr val="0070C0"/>
              </a:buClr>
              <a:buSzPts val="1800"/>
              <a:buChar char="●"/>
            </a:pPr>
            <a:r>
              <a:rPr lang="en-IN">
                <a:solidFill>
                  <a:srgbClr val="0070C0"/>
                </a:solidFill>
                <a:latin typeface="Times New Roman"/>
                <a:ea typeface="Times New Roman"/>
                <a:cs typeface="Times New Roman"/>
                <a:sym typeface="Times New Roman"/>
              </a:rPr>
              <a:t>In EDA, plotting options include Box plots, Line plots, Scatter plots and many more.</a:t>
            </a:r>
            <a:endParaRPr/>
          </a:p>
          <a:p>
            <a:pPr indent="-342900" lvl="0" marL="457200" rtl="0" algn="l">
              <a:lnSpc>
                <a:spcPct val="100000"/>
              </a:lnSpc>
              <a:spcBef>
                <a:spcPts val="1200"/>
              </a:spcBef>
              <a:spcAft>
                <a:spcPts val="0"/>
              </a:spcAft>
              <a:buClr>
                <a:srgbClr val="0070C0"/>
              </a:buClr>
              <a:buSzPts val="1800"/>
              <a:buChar char="●"/>
            </a:pPr>
            <a:r>
              <a:rPr lang="en-IN">
                <a:solidFill>
                  <a:srgbClr val="0070C0"/>
                </a:solidFill>
                <a:latin typeface="Times New Roman"/>
                <a:ea typeface="Times New Roman"/>
                <a:cs typeface="Times New Roman"/>
                <a:sym typeface="Times New Roman"/>
              </a:rPr>
              <a:t>EDA always comes first when conducting a data analysis.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IN">
                <a:latin typeface="Times New Roman"/>
                <a:ea typeface="Times New Roman"/>
                <a:cs typeface="Times New Roman"/>
                <a:sym typeface="Times New Roman"/>
              </a:rPr>
              <a:t>EDA For Hotel Booking Analysis</a:t>
            </a:r>
            <a:endParaRPr/>
          </a:p>
        </p:txBody>
      </p:sp>
      <p:sp>
        <p:nvSpPr>
          <p:cNvPr id="83" name="Google Shape;83;p6"/>
          <p:cNvSpPr txBox="1"/>
          <p:nvPr>
            <p:ph idx="1" type="body"/>
          </p:nvPr>
        </p:nvSpPr>
        <p:spPr>
          <a:xfrm>
            <a:off x="311700" y="1152474"/>
            <a:ext cx="8520600" cy="3923525"/>
          </a:xfrm>
          <a:prstGeom prst="rect">
            <a:avLst/>
          </a:prstGeom>
          <a:noFill/>
          <a:ln>
            <a:noFill/>
          </a:ln>
        </p:spPr>
        <p:txBody>
          <a:bodyPr anchorCtr="0" anchor="t" bIns="91425" lIns="91425" spcFirstLastPara="1" rIns="91425" wrap="square" tIns="91425">
            <a:noAutofit/>
          </a:bodyPr>
          <a:lstStyle/>
          <a:p>
            <a:pPr indent="-342900" lvl="0" marL="457200" rtl="0" algn="l">
              <a:lnSpc>
                <a:spcPct val="100000"/>
              </a:lnSpc>
              <a:spcBef>
                <a:spcPts val="3600"/>
              </a:spcBef>
              <a:spcAft>
                <a:spcPts val="0"/>
              </a:spcAft>
              <a:buClr>
                <a:srgbClr val="0070C0"/>
              </a:buClr>
              <a:buSzPts val="1800"/>
              <a:buChar char="●"/>
            </a:pPr>
            <a:r>
              <a:rPr lang="en-IN">
                <a:solidFill>
                  <a:srgbClr val="0070C0"/>
                </a:solidFill>
                <a:latin typeface="Times New Roman"/>
                <a:ea typeface="Times New Roman"/>
                <a:cs typeface="Times New Roman"/>
                <a:sym typeface="Times New Roman"/>
              </a:rPr>
              <a:t>In order to identify the length of stay, prices of hotel, bookings made and comparing of hotel types, we conducted Exploratory Data Analysis on the Hotel Booking Dataset.</a:t>
            </a:r>
            <a:endParaRPr/>
          </a:p>
          <a:p>
            <a:pPr indent="-342900" lvl="0" marL="457200" rtl="0" algn="l">
              <a:lnSpc>
                <a:spcPct val="100000"/>
              </a:lnSpc>
              <a:spcBef>
                <a:spcPts val="3600"/>
              </a:spcBef>
              <a:spcAft>
                <a:spcPts val="0"/>
              </a:spcAft>
              <a:buClr>
                <a:srgbClr val="0070C0"/>
              </a:buClr>
              <a:buSzPts val="1800"/>
              <a:buChar char="●"/>
            </a:pPr>
            <a:r>
              <a:rPr lang="en-IN">
                <a:solidFill>
                  <a:srgbClr val="0070C0"/>
                </a:solidFill>
                <a:latin typeface="Times New Roman"/>
                <a:ea typeface="Times New Roman"/>
                <a:cs typeface="Times New Roman"/>
                <a:sym typeface="Times New Roman"/>
              </a:rPr>
              <a:t>EDA, means analysing the provided dataset and to look for patterns and assumptions.</a:t>
            </a:r>
            <a:endParaRPr/>
          </a:p>
          <a:p>
            <a:pPr indent="-342900" lvl="0" marL="457200" rtl="0" algn="l">
              <a:lnSpc>
                <a:spcPct val="100000"/>
              </a:lnSpc>
              <a:spcBef>
                <a:spcPts val="3600"/>
              </a:spcBef>
              <a:spcAft>
                <a:spcPts val="0"/>
              </a:spcAft>
              <a:buClr>
                <a:srgbClr val="0070C0"/>
              </a:buClr>
              <a:buSzPts val="1800"/>
              <a:buChar char="●"/>
            </a:pPr>
            <a:r>
              <a:rPr lang="en-IN">
                <a:solidFill>
                  <a:srgbClr val="0070C0"/>
                </a:solidFill>
                <a:latin typeface="Times New Roman"/>
                <a:ea typeface="Times New Roman"/>
                <a:cs typeface="Times New Roman"/>
                <a:sym typeface="Times New Roman"/>
              </a:rPr>
              <a:t>There are attributes in the dataset, including years, months, days, countries, guests and many more.</a:t>
            </a:r>
            <a:endParaRPr/>
          </a:p>
          <a:p>
            <a:pPr indent="-228600" lvl="0" marL="457200" rtl="0" algn="l">
              <a:lnSpc>
                <a:spcPct val="100000"/>
              </a:lnSpc>
              <a:spcBef>
                <a:spcPts val="0"/>
              </a:spcBef>
              <a:spcAft>
                <a:spcPts val="0"/>
              </a:spcAft>
              <a:buClr>
                <a:srgbClr val="0070C0"/>
              </a:buClr>
              <a:buSzPts val="1800"/>
              <a:buNone/>
            </a:pPr>
            <a:r>
              <a:t/>
            </a:r>
            <a:endParaRPr>
              <a:solidFill>
                <a:srgbClr val="0070C0"/>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7"/>
          <p:cNvSpPr txBox="1"/>
          <p:nvPr>
            <p:ph type="title"/>
          </p:nvPr>
        </p:nvSpPr>
        <p:spPr>
          <a:xfrm>
            <a:off x="311700" y="400050"/>
            <a:ext cx="8520600" cy="557213"/>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IN">
                <a:latin typeface="Times New Roman"/>
                <a:ea typeface="Times New Roman"/>
                <a:cs typeface="Times New Roman"/>
                <a:sym typeface="Times New Roman"/>
              </a:rPr>
              <a:t>Hotel Wise Yearly Booking</a:t>
            </a:r>
            <a:endParaRPr>
              <a:latin typeface="Times New Roman"/>
              <a:ea typeface="Times New Roman"/>
              <a:cs typeface="Times New Roman"/>
              <a:sym typeface="Times New Roman"/>
            </a:endParaRPr>
          </a:p>
        </p:txBody>
      </p:sp>
      <p:sp>
        <p:nvSpPr>
          <p:cNvPr id="89" name="Google Shape;89;p7"/>
          <p:cNvSpPr txBox="1"/>
          <p:nvPr>
            <p:ph idx="1" type="body"/>
          </p:nvPr>
        </p:nvSpPr>
        <p:spPr>
          <a:xfrm>
            <a:off x="311700" y="957264"/>
            <a:ext cx="8520600" cy="4071936"/>
          </a:xfrm>
          <a:prstGeom prst="rect">
            <a:avLst/>
          </a:prstGeom>
          <a:noFill/>
          <a:ln>
            <a:noFill/>
          </a:ln>
        </p:spPr>
        <p:txBody>
          <a:bodyPr anchorCtr="0" anchor="t" bIns="91425" lIns="91425" spcFirstLastPara="1" rIns="91425" wrap="square" tIns="91425">
            <a:noAutofit/>
          </a:bodyPr>
          <a:lstStyle/>
          <a:p>
            <a:pPr indent="0" lvl="0" marL="114300" rtl="0" algn="l">
              <a:lnSpc>
                <a:spcPct val="115000"/>
              </a:lnSpc>
              <a:spcBef>
                <a:spcPts val="0"/>
              </a:spcBef>
              <a:spcAft>
                <a:spcPts val="0"/>
              </a:spcAft>
              <a:buSzPts val="1800"/>
              <a:buNone/>
            </a:pPr>
            <a:r>
              <a:rPr lang="en-IN"/>
              <a:t>          </a:t>
            </a:r>
            <a:endParaRPr>
              <a:solidFill>
                <a:srgbClr val="0070C0"/>
              </a:solidFill>
            </a:endParaRPr>
          </a:p>
          <a:p>
            <a:pPr indent="0" lvl="0" marL="114300" rtl="0" algn="l">
              <a:lnSpc>
                <a:spcPct val="115000"/>
              </a:lnSpc>
              <a:spcBef>
                <a:spcPts val="0"/>
              </a:spcBef>
              <a:spcAft>
                <a:spcPts val="0"/>
              </a:spcAft>
              <a:buSzPts val="1800"/>
              <a:buNone/>
            </a:pPr>
            <a:r>
              <a:t/>
            </a:r>
            <a:endParaRPr>
              <a:solidFill>
                <a:srgbClr val="0070C0"/>
              </a:solidFill>
            </a:endParaRPr>
          </a:p>
          <a:p>
            <a:pPr indent="0" lvl="0" marL="114300" rtl="0" algn="l">
              <a:lnSpc>
                <a:spcPct val="115000"/>
              </a:lnSpc>
              <a:spcBef>
                <a:spcPts val="0"/>
              </a:spcBef>
              <a:spcAft>
                <a:spcPts val="0"/>
              </a:spcAft>
              <a:buSzPts val="1800"/>
              <a:buNone/>
            </a:pPr>
            <a:r>
              <a:t/>
            </a:r>
            <a:endParaRPr>
              <a:solidFill>
                <a:srgbClr val="0070C0"/>
              </a:solidFill>
            </a:endParaRPr>
          </a:p>
          <a:p>
            <a:pPr indent="0" lvl="0" marL="114300" rtl="0" algn="l">
              <a:lnSpc>
                <a:spcPct val="115000"/>
              </a:lnSpc>
              <a:spcBef>
                <a:spcPts val="0"/>
              </a:spcBef>
              <a:spcAft>
                <a:spcPts val="0"/>
              </a:spcAft>
              <a:buSzPts val="1800"/>
              <a:buNone/>
            </a:pPr>
            <a:r>
              <a:t/>
            </a:r>
            <a:endParaRPr>
              <a:solidFill>
                <a:srgbClr val="0070C0"/>
              </a:solidFill>
            </a:endParaRPr>
          </a:p>
          <a:p>
            <a:pPr indent="0" lvl="0" marL="114300" rtl="0" algn="l">
              <a:lnSpc>
                <a:spcPct val="115000"/>
              </a:lnSpc>
              <a:spcBef>
                <a:spcPts val="0"/>
              </a:spcBef>
              <a:spcAft>
                <a:spcPts val="0"/>
              </a:spcAft>
              <a:buSzPts val="1800"/>
              <a:buNone/>
            </a:pPr>
            <a:r>
              <a:t/>
            </a:r>
            <a:endParaRPr>
              <a:solidFill>
                <a:srgbClr val="0070C0"/>
              </a:solidFill>
            </a:endParaRPr>
          </a:p>
          <a:p>
            <a:pPr indent="0" lvl="0" marL="114300" rtl="0" algn="l">
              <a:lnSpc>
                <a:spcPct val="115000"/>
              </a:lnSpc>
              <a:spcBef>
                <a:spcPts val="0"/>
              </a:spcBef>
              <a:spcAft>
                <a:spcPts val="0"/>
              </a:spcAft>
              <a:buSzPts val="1800"/>
              <a:buNone/>
            </a:pPr>
            <a:r>
              <a:t/>
            </a:r>
            <a:endParaRPr>
              <a:solidFill>
                <a:srgbClr val="0070C0"/>
              </a:solidFill>
            </a:endParaRPr>
          </a:p>
          <a:p>
            <a:pPr indent="0" lvl="0" marL="114300" rtl="0" algn="l">
              <a:lnSpc>
                <a:spcPct val="115000"/>
              </a:lnSpc>
              <a:spcBef>
                <a:spcPts val="0"/>
              </a:spcBef>
              <a:spcAft>
                <a:spcPts val="0"/>
              </a:spcAft>
              <a:buSzPts val="1800"/>
              <a:buNone/>
            </a:pPr>
            <a:r>
              <a:t/>
            </a:r>
            <a:endParaRPr>
              <a:solidFill>
                <a:srgbClr val="0070C0"/>
              </a:solidFill>
            </a:endParaRPr>
          </a:p>
          <a:p>
            <a:pPr indent="0" lvl="0" marL="114300" rtl="0" algn="l">
              <a:lnSpc>
                <a:spcPct val="115000"/>
              </a:lnSpc>
              <a:spcBef>
                <a:spcPts val="0"/>
              </a:spcBef>
              <a:spcAft>
                <a:spcPts val="0"/>
              </a:spcAft>
              <a:buSzPts val="1800"/>
              <a:buNone/>
            </a:pPr>
            <a:r>
              <a:t/>
            </a:r>
            <a:endParaRPr>
              <a:solidFill>
                <a:srgbClr val="0070C0"/>
              </a:solidFill>
            </a:endParaRPr>
          </a:p>
          <a:p>
            <a:pPr indent="0" lvl="0" marL="114300" rtl="0" algn="l">
              <a:lnSpc>
                <a:spcPct val="115000"/>
              </a:lnSpc>
              <a:spcBef>
                <a:spcPts val="0"/>
              </a:spcBef>
              <a:spcAft>
                <a:spcPts val="0"/>
              </a:spcAft>
              <a:buSzPts val="1800"/>
              <a:buNone/>
            </a:pPr>
            <a:r>
              <a:t/>
            </a:r>
            <a:endParaRPr>
              <a:solidFill>
                <a:srgbClr val="0070C0"/>
              </a:solidFill>
            </a:endParaRPr>
          </a:p>
          <a:p>
            <a:pPr indent="0" lvl="0" marL="114300" rtl="0" algn="l">
              <a:lnSpc>
                <a:spcPct val="115000"/>
              </a:lnSpc>
              <a:spcBef>
                <a:spcPts val="0"/>
              </a:spcBef>
              <a:spcAft>
                <a:spcPts val="0"/>
              </a:spcAft>
              <a:buSzPts val="1800"/>
              <a:buNone/>
            </a:pPr>
            <a:r>
              <a:rPr lang="en-IN">
                <a:solidFill>
                  <a:srgbClr val="0070C0"/>
                </a:solidFill>
              </a:rPr>
              <a:t> </a:t>
            </a:r>
            <a:endParaRPr/>
          </a:p>
          <a:p>
            <a:pPr indent="0" lvl="0" marL="114300" rtl="0" algn="l">
              <a:lnSpc>
                <a:spcPct val="115000"/>
              </a:lnSpc>
              <a:spcBef>
                <a:spcPts val="0"/>
              </a:spcBef>
              <a:spcAft>
                <a:spcPts val="0"/>
              </a:spcAft>
              <a:buSzPts val="1800"/>
              <a:buNone/>
            </a:pPr>
            <a:r>
              <a:t/>
            </a:r>
            <a:endParaRPr sz="1600">
              <a:solidFill>
                <a:srgbClr val="0070C0"/>
              </a:solidFill>
            </a:endParaRPr>
          </a:p>
          <a:p>
            <a:pPr indent="0" lvl="0" marL="114300" rtl="0" algn="l">
              <a:lnSpc>
                <a:spcPct val="115000"/>
              </a:lnSpc>
              <a:spcBef>
                <a:spcPts val="0"/>
              </a:spcBef>
              <a:spcAft>
                <a:spcPts val="0"/>
              </a:spcAft>
              <a:buSzPts val="1800"/>
              <a:buNone/>
            </a:pPr>
            <a:r>
              <a:rPr lang="en-IN" sz="1600">
                <a:solidFill>
                  <a:srgbClr val="0070C0"/>
                </a:solidFill>
              </a:rPr>
              <a:t>The above graphs shows the Booking across years is higher for city hotel than resort hotel and most booking are in 2016 compared to 2015 and 2017.</a:t>
            </a:r>
            <a:endParaRPr/>
          </a:p>
        </p:txBody>
      </p:sp>
      <p:pic>
        <p:nvPicPr>
          <p:cNvPr descr="YEARLY BOOKING.png" id="90" name="Google Shape;90;p7"/>
          <p:cNvPicPr preferRelativeResize="0"/>
          <p:nvPr/>
        </p:nvPicPr>
        <p:blipFill rotWithShape="1">
          <a:blip r:embed="rId3">
            <a:alphaModFix/>
          </a:blip>
          <a:srcRect b="0" l="0" r="0" t="0"/>
          <a:stretch/>
        </p:blipFill>
        <p:spPr>
          <a:xfrm>
            <a:off x="311700" y="957264"/>
            <a:ext cx="7557900" cy="3412988"/>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8"/>
          <p:cNvSpPr txBox="1"/>
          <p:nvPr>
            <p:ph type="title"/>
          </p:nvPr>
        </p:nvSpPr>
        <p:spPr>
          <a:xfrm>
            <a:off x="311700" y="445025"/>
            <a:ext cx="8520600" cy="540813"/>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IN"/>
              <a:t>Hotel Wise Monthly Booking</a:t>
            </a:r>
            <a:endParaRPr/>
          </a:p>
        </p:txBody>
      </p:sp>
      <p:sp>
        <p:nvSpPr>
          <p:cNvPr id="96" name="Google Shape;96;p8"/>
          <p:cNvSpPr txBox="1"/>
          <p:nvPr>
            <p:ph idx="1" type="body"/>
          </p:nvPr>
        </p:nvSpPr>
        <p:spPr>
          <a:xfrm>
            <a:off x="311700" y="1035844"/>
            <a:ext cx="8520600" cy="4057650"/>
          </a:xfrm>
          <a:prstGeom prst="rect">
            <a:avLst/>
          </a:prstGeom>
          <a:noFill/>
          <a:ln>
            <a:noFill/>
          </a:ln>
        </p:spPr>
        <p:txBody>
          <a:bodyPr anchorCtr="0" anchor="t" bIns="91425" lIns="91425" spcFirstLastPara="1" rIns="91425" wrap="square" tIns="91425">
            <a:noAutofit/>
          </a:bodyPr>
          <a:lstStyle/>
          <a:p>
            <a:pPr indent="-228600" lvl="0" marL="457200" rtl="0" algn="l">
              <a:lnSpc>
                <a:spcPct val="115000"/>
              </a:lnSpc>
              <a:spcBef>
                <a:spcPts val="0"/>
              </a:spcBef>
              <a:spcAft>
                <a:spcPts val="0"/>
              </a:spcAft>
              <a:buSzPts val="1800"/>
              <a:buNone/>
            </a:pPr>
            <a:r>
              <a:t/>
            </a:r>
            <a:endParaRPr>
              <a:solidFill>
                <a:srgbClr val="0070C0"/>
              </a:solidFill>
              <a:latin typeface="Times New Roman"/>
              <a:ea typeface="Times New Roman"/>
              <a:cs typeface="Times New Roman"/>
              <a:sym typeface="Times New Roman"/>
            </a:endParaRPr>
          </a:p>
          <a:p>
            <a:pPr indent="-228600" lvl="0" marL="457200" rtl="0" algn="l">
              <a:lnSpc>
                <a:spcPct val="115000"/>
              </a:lnSpc>
              <a:spcBef>
                <a:spcPts val="0"/>
              </a:spcBef>
              <a:spcAft>
                <a:spcPts val="0"/>
              </a:spcAft>
              <a:buSzPts val="1800"/>
              <a:buNone/>
            </a:pPr>
            <a:r>
              <a:t/>
            </a:r>
            <a:endParaRPr>
              <a:solidFill>
                <a:srgbClr val="0070C0"/>
              </a:solidFill>
              <a:latin typeface="Times New Roman"/>
              <a:ea typeface="Times New Roman"/>
              <a:cs typeface="Times New Roman"/>
              <a:sym typeface="Times New Roman"/>
            </a:endParaRPr>
          </a:p>
          <a:p>
            <a:pPr indent="-228600" lvl="0" marL="457200" rtl="0" algn="l">
              <a:lnSpc>
                <a:spcPct val="115000"/>
              </a:lnSpc>
              <a:spcBef>
                <a:spcPts val="0"/>
              </a:spcBef>
              <a:spcAft>
                <a:spcPts val="0"/>
              </a:spcAft>
              <a:buSzPts val="1800"/>
              <a:buNone/>
            </a:pPr>
            <a:r>
              <a:t/>
            </a:r>
            <a:endParaRPr>
              <a:solidFill>
                <a:srgbClr val="0070C0"/>
              </a:solidFill>
              <a:latin typeface="Times New Roman"/>
              <a:ea typeface="Times New Roman"/>
              <a:cs typeface="Times New Roman"/>
              <a:sym typeface="Times New Roman"/>
            </a:endParaRPr>
          </a:p>
          <a:p>
            <a:pPr indent="-228600" lvl="0" marL="457200" rtl="0" algn="l">
              <a:lnSpc>
                <a:spcPct val="115000"/>
              </a:lnSpc>
              <a:spcBef>
                <a:spcPts val="0"/>
              </a:spcBef>
              <a:spcAft>
                <a:spcPts val="0"/>
              </a:spcAft>
              <a:buSzPts val="1800"/>
              <a:buNone/>
            </a:pPr>
            <a:r>
              <a:t/>
            </a:r>
            <a:endParaRPr>
              <a:solidFill>
                <a:srgbClr val="0070C0"/>
              </a:solidFill>
              <a:latin typeface="Times New Roman"/>
              <a:ea typeface="Times New Roman"/>
              <a:cs typeface="Times New Roman"/>
              <a:sym typeface="Times New Roman"/>
            </a:endParaRPr>
          </a:p>
          <a:p>
            <a:pPr indent="-228600" lvl="0" marL="457200" rtl="0" algn="l">
              <a:lnSpc>
                <a:spcPct val="115000"/>
              </a:lnSpc>
              <a:spcBef>
                <a:spcPts val="0"/>
              </a:spcBef>
              <a:spcAft>
                <a:spcPts val="0"/>
              </a:spcAft>
              <a:buSzPts val="1800"/>
              <a:buNone/>
            </a:pPr>
            <a:r>
              <a:t/>
            </a:r>
            <a:endParaRPr>
              <a:solidFill>
                <a:srgbClr val="0070C0"/>
              </a:solidFill>
              <a:latin typeface="Times New Roman"/>
              <a:ea typeface="Times New Roman"/>
              <a:cs typeface="Times New Roman"/>
              <a:sym typeface="Times New Roman"/>
            </a:endParaRPr>
          </a:p>
          <a:p>
            <a:pPr indent="-228600" lvl="0" marL="457200" rtl="0" algn="l">
              <a:lnSpc>
                <a:spcPct val="115000"/>
              </a:lnSpc>
              <a:spcBef>
                <a:spcPts val="0"/>
              </a:spcBef>
              <a:spcAft>
                <a:spcPts val="0"/>
              </a:spcAft>
              <a:buSzPts val="1800"/>
              <a:buNone/>
            </a:pPr>
            <a:r>
              <a:t/>
            </a:r>
            <a:endParaRPr>
              <a:solidFill>
                <a:srgbClr val="0070C0"/>
              </a:solidFill>
              <a:latin typeface="Times New Roman"/>
              <a:ea typeface="Times New Roman"/>
              <a:cs typeface="Times New Roman"/>
              <a:sym typeface="Times New Roman"/>
            </a:endParaRPr>
          </a:p>
          <a:p>
            <a:pPr indent="-228600" lvl="0" marL="457200" rtl="0" algn="l">
              <a:lnSpc>
                <a:spcPct val="115000"/>
              </a:lnSpc>
              <a:spcBef>
                <a:spcPts val="0"/>
              </a:spcBef>
              <a:spcAft>
                <a:spcPts val="0"/>
              </a:spcAft>
              <a:buSzPts val="1800"/>
              <a:buNone/>
            </a:pPr>
            <a:r>
              <a:t/>
            </a:r>
            <a:endParaRPr>
              <a:solidFill>
                <a:srgbClr val="0070C0"/>
              </a:solidFill>
              <a:latin typeface="Times New Roman"/>
              <a:ea typeface="Times New Roman"/>
              <a:cs typeface="Times New Roman"/>
              <a:sym typeface="Times New Roman"/>
            </a:endParaRPr>
          </a:p>
          <a:p>
            <a:pPr indent="-228600" lvl="0" marL="457200" rtl="0" algn="l">
              <a:lnSpc>
                <a:spcPct val="115000"/>
              </a:lnSpc>
              <a:spcBef>
                <a:spcPts val="0"/>
              </a:spcBef>
              <a:spcAft>
                <a:spcPts val="0"/>
              </a:spcAft>
              <a:buSzPts val="1800"/>
              <a:buNone/>
            </a:pPr>
            <a:r>
              <a:t/>
            </a:r>
            <a:endParaRPr>
              <a:solidFill>
                <a:srgbClr val="0070C0"/>
              </a:solidFill>
              <a:latin typeface="Times New Roman"/>
              <a:ea typeface="Times New Roman"/>
              <a:cs typeface="Times New Roman"/>
              <a:sym typeface="Times New Roman"/>
            </a:endParaRPr>
          </a:p>
          <a:p>
            <a:pPr indent="-228600" lvl="0" marL="457200" rtl="0" algn="l">
              <a:lnSpc>
                <a:spcPct val="115000"/>
              </a:lnSpc>
              <a:spcBef>
                <a:spcPts val="0"/>
              </a:spcBef>
              <a:spcAft>
                <a:spcPts val="0"/>
              </a:spcAft>
              <a:buSzPts val="1800"/>
              <a:buNone/>
            </a:pPr>
            <a:r>
              <a:t/>
            </a:r>
            <a:endParaRPr>
              <a:solidFill>
                <a:srgbClr val="0070C0"/>
              </a:solidFill>
              <a:latin typeface="Times New Roman"/>
              <a:ea typeface="Times New Roman"/>
              <a:cs typeface="Times New Roman"/>
              <a:sym typeface="Times New Roman"/>
            </a:endParaRPr>
          </a:p>
          <a:p>
            <a:pPr indent="-228600" lvl="0" marL="457200" rtl="0" algn="l">
              <a:lnSpc>
                <a:spcPct val="115000"/>
              </a:lnSpc>
              <a:spcBef>
                <a:spcPts val="0"/>
              </a:spcBef>
              <a:spcAft>
                <a:spcPts val="0"/>
              </a:spcAft>
              <a:buSzPts val="1800"/>
              <a:buNone/>
            </a:pPr>
            <a:r>
              <a:t/>
            </a:r>
            <a:endParaRPr sz="1600">
              <a:solidFill>
                <a:srgbClr val="0070C0"/>
              </a:solidFill>
              <a:latin typeface="Times New Roman"/>
              <a:ea typeface="Times New Roman"/>
              <a:cs typeface="Times New Roman"/>
              <a:sym typeface="Times New Roman"/>
            </a:endParaRPr>
          </a:p>
          <a:p>
            <a:pPr indent="-342900" lvl="0" marL="457200" rtl="0" algn="l">
              <a:lnSpc>
                <a:spcPct val="115000"/>
              </a:lnSpc>
              <a:spcBef>
                <a:spcPts val="0"/>
              </a:spcBef>
              <a:spcAft>
                <a:spcPts val="0"/>
              </a:spcAft>
              <a:buSzPts val="1800"/>
              <a:buChar char="●"/>
            </a:pPr>
            <a:r>
              <a:rPr lang="en-IN" sz="1600">
                <a:solidFill>
                  <a:srgbClr val="0070C0"/>
                </a:solidFill>
                <a:latin typeface="Times New Roman"/>
                <a:ea typeface="Times New Roman"/>
                <a:cs typeface="Times New Roman"/>
                <a:sym typeface="Times New Roman"/>
              </a:rPr>
              <a:t>    </a:t>
            </a:r>
            <a:endParaRPr/>
          </a:p>
          <a:p>
            <a:pPr indent="-342900" lvl="0" marL="457200" rtl="0" algn="l">
              <a:lnSpc>
                <a:spcPct val="115000"/>
              </a:lnSpc>
              <a:spcBef>
                <a:spcPts val="0"/>
              </a:spcBef>
              <a:spcAft>
                <a:spcPts val="0"/>
              </a:spcAft>
              <a:buSzPts val="1800"/>
              <a:buChar char="●"/>
            </a:pPr>
            <a:r>
              <a:rPr lang="en-IN" sz="1600">
                <a:solidFill>
                  <a:srgbClr val="0070C0"/>
                </a:solidFill>
                <a:latin typeface="Times New Roman"/>
                <a:ea typeface="Times New Roman"/>
                <a:cs typeface="Times New Roman"/>
                <a:sym typeface="Times New Roman"/>
              </a:rPr>
              <a:t>The above graph shows the Bookings increases in monsoon and summer seasons.</a:t>
            </a:r>
            <a:endParaRPr/>
          </a:p>
          <a:p>
            <a:pPr indent="-228600" lvl="0" marL="457200" rtl="0" algn="l">
              <a:lnSpc>
                <a:spcPct val="115000"/>
              </a:lnSpc>
              <a:spcBef>
                <a:spcPts val="0"/>
              </a:spcBef>
              <a:spcAft>
                <a:spcPts val="0"/>
              </a:spcAft>
              <a:buSzPts val="1800"/>
              <a:buNone/>
            </a:pPr>
            <a:r>
              <a:t/>
            </a:r>
            <a:endParaRPr>
              <a:solidFill>
                <a:srgbClr val="0070C0"/>
              </a:solidFill>
              <a:latin typeface="Times New Roman"/>
              <a:ea typeface="Times New Roman"/>
              <a:cs typeface="Times New Roman"/>
              <a:sym typeface="Times New Roman"/>
            </a:endParaRPr>
          </a:p>
          <a:p>
            <a:pPr indent="-228600" lvl="0" marL="457200" rtl="0" algn="l">
              <a:lnSpc>
                <a:spcPct val="115000"/>
              </a:lnSpc>
              <a:spcBef>
                <a:spcPts val="0"/>
              </a:spcBef>
              <a:spcAft>
                <a:spcPts val="0"/>
              </a:spcAft>
              <a:buSzPts val="1800"/>
              <a:buNone/>
            </a:pPr>
            <a:r>
              <a:t/>
            </a:r>
            <a:endParaRPr>
              <a:solidFill>
                <a:srgbClr val="0070C0"/>
              </a:solidFill>
              <a:latin typeface="Times New Roman"/>
              <a:ea typeface="Times New Roman"/>
              <a:cs typeface="Times New Roman"/>
              <a:sym typeface="Times New Roman"/>
            </a:endParaRPr>
          </a:p>
        </p:txBody>
      </p:sp>
      <p:pic>
        <p:nvPicPr>
          <p:cNvPr descr="MONHLY BOOKING.png" id="97" name="Google Shape;97;p8"/>
          <p:cNvPicPr preferRelativeResize="0"/>
          <p:nvPr/>
        </p:nvPicPr>
        <p:blipFill rotWithShape="1">
          <a:blip r:embed="rId3">
            <a:alphaModFix/>
          </a:blip>
          <a:srcRect b="0" l="0" r="0" t="0"/>
          <a:stretch/>
        </p:blipFill>
        <p:spPr>
          <a:xfrm>
            <a:off x="652909" y="1123200"/>
            <a:ext cx="7000691" cy="336635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IN">
                <a:latin typeface="Times New Roman"/>
                <a:ea typeface="Times New Roman"/>
                <a:cs typeface="Times New Roman"/>
                <a:sym typeface="Times New Roman"/>
              </a:rPr>
              <a:t>Country Wise Guests</a:t>
            </a:r>
            <a:endParaRPr/>
          </a:p>
        </p:txBody>
      </p:sp>
      <p:sp>
        <p:nvSpPr>
          <p:cNvPr id="103" name="Google Shape;103;p9"/>
          <p:cNvSpPr txBox="1"/>
          <p:nvPr>
            <p:ph idx="1" type="body"/>
          </p:nvPr>
        </p:nvSpPr>
        <p:spPr>
          <a:xfrm>
            <a:off x="311700" y="1152474"/>
            <a:ext cx="8520600" cy="3819575"/>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None/>
            </a:pPr>
            <a:r>
              <a:rPr lang="en-IN">
                <a:solidFill>
                  <a:srgbClr val="0070C0"/>
                </a:solidFill>
                <a:latin typeface="Times New Roman"/>
                <a:ea typeface="Times New Roman"/>
                <a:cs typeface="Times New Roman"/>
                <a:sym typeface="Times New Roman"/>
              </a:rPr>
              <a:t>          </a:t>
            </a:r>
            <a:endParaRPr/>
          </a:p>
          <a:p>
            <a:pPr indent="-342900" lvl="0" marL="457200" rtl="0" algn="l">
              <a:lnSpc>
                <a:spcPct val="115000"/>
              </a:lnSpc>
              <a:spcBef>
                <a:spcPts val="0"/>
              </a:spcBef>
              <a:spcAft>
                <a:spcPts val="0"/>
              </a:spcAft>
              <a:buSzPts val="1800"/>
              <a:buNone/>
            </a:pPr>
            <a:r>
              <a:t/>
            </a:r>
            <a:endParaRPr>
              <a:solidFill>
                <a:srgbClr val="0070C0"/>
              </a:solidFill>
              <a:latin typeface="Times New Roman"/>
              <a:ea typeface="Times New Roman"/>
              <a:cs typeface="Times New Roman"/>
              <a:sym typeface="Times New Roman"/>
            </a:endParaRPr>
          </a:p>
          <a:p>
            <a:pPr indent="-342900" lvl="0" marL="457200" rtl="0" algn="l">
              <a:lnSpc>
                <a:spcPct val="115000"/>
              </a:lnSpc>
              <a:spcBef>
                <a:spcPts val="0"/>
              </a:spcBef>
              <a:spcAft>
                <a:spcPts val="0"/>
              </a:spcAft>
              <a:buSzPts val="1800"/>
              <a:buNone/>
            </a:pPr>
            <a:r>
              <a:t/>
            </a:r>
            <a:endParaRPr>
              <a:solidFill>
                <a:srgbClr val="0070C0"/>
              </a:solidFill>
              <a:latin typeface="Times New Roman"/>
              <a:ea typeface="Times New Roman"/>
              <a:cs typeface="Times New Roman"/>
              <a:sym typeface="Times New Roman"/>
            </a:endParaRPr>
          </a:p>
          <a:p>
            <a:pPr indent="-342900" lvl="0" marL="457200" rtl="0" algn="l">
              <a:lnSpc>
                <a:spcPct val="115000"/>
              </a:lnSpc>
              <a:spcBef>
                <a:spcPts val="0"/>
              </a:spcBef>
              <a:spcAft>
                <a:spcPts val="0"/>
              </a:spcAft>
              <a:buSzPts val="1800"/>
              <a:buNone/>
            </a:pPr>
            <a:r>
              <a:t/>
            </a:r>
            <a:endParaRPr>
              <a:solidFill>
                <a:srgbClr val="0070C0"/>
              </a:solidFill>
              <a:latin typeface="Times New Roman"/>
              <a:ea typeface="Times New Roman"/>
              <a:cs typeface="Times New Roman"/>
              <a:sym typeface="Times New Roman"/>
            </a:endParaRPr>
          </a:p>
          <a:p>
            <a:pPr indent="-342900" lvl="0" marL="457200" rtl="0" algn="l">
              <a:lnSpc>
                <a:spcPct val="115000"/>
              </a:lnSpc>
              <a:spcBef>
                <a:spcPts val="0"/>
              </a:spcBef>
              <a:spcAft>
                <a:spcPts val="0"/>
              </a:spcAft>
              <a:buSzPts val="1800"/>
              <a:buNone/>
            </a:pPr>
            <a:r>
              <a:t/>
            </a:r>
            <a:endParaRPr>
              <a:solidFill>
                <a:srgbClr val="0070C0"/>
              </a:solidFill>
              <a:latin typeface="Times New Roman"/>
              <a:ea typeface="Times New Roman"/>
              <a:cs typeface="Times New Roman"/>
              <a:sym typeface="Times New Roman"/>
            </a:endParaRPr>
          </a:p>
          <a:p>
            <a:pPr indent="-342900" lvl="0" marL="457200" rtl="0" algn="l">
              <a:lnSpc>
                <a:spcPct val="115000"/>
              </a:lnSpc>
              <a:spcBef>
                <a:spcPts val="0"/>
              </a:spcBef>
              <a:spcAft>
                <a:spcPts val="0"/>
              </a:spcAft>
              <a:buSzPts val="1800"/>
              <a:buNone/>
            </a:pPr>
            <a:r>
              <a:t/>
            </a:r>
            <a:endParaRPr>
              <a:solidFill>
                <a:srgbClr val="0070C0"/>
              </a:solidFill>
              <a:latin typeface="Times New Roman"/>
              <a:ea typeface="Times New Roman"/>
              <a:cs typeface="Times New Roman"/>
              <a:sym typeface="Times New Roman"/>
            </a:endParaRPr>
          </a:p>
          <a:p>
            <a:pPr indent="-342900" lvl="0" marL="457200" rtl="0" algn="l">
              <a:lnSpc>
                <a:spcPct val="115000"/>
              </a:lnSpc>
              <a:spcBef>
                <a:spcPts val="0"/>
              </a:spcBef>
              <a:spcAft>
                <a:spcPts val="0"/>
              </a:spcAft>
              <a:buSzPts val="1800"/>
              <a:buNone/>
            </a:pPr>
            <a:r>
              <a:t/>
            </a:r>
            <a:endParaRPr>
              <a:solidFill>
                <a:srgbClr val="0070C0"/>
              </a:solidFill>
              <a:latin typeface="Times New Roman"/>
              <a:ea typeface="Times New Roman"/>
              <a:cs typeface="Times New Roman"/>
              <a:sym typeface="Times New Roman"/>
            </a:endParaRPr>
          </a:p>
          <a:p>
            <a:pPr indent="-342900" lvl="0" marL="457200" rtl="0" algn="l">
              <a:lnSpc>
                <a:spcPct val="115000"/>
              </a:lnSpc>
              <a:spcBef>
                <a:spcPts val="0"/>
              </a:spcBef>
              <a:spcAft>
                <a:spcPts val="0"/>
              </a:spcAft>
              <a:buSzPts val="1800"/>
              <a:buNone/>
            </a:pPr>
            <a:r>
              <a:t/>
            </a:r>
            <a:endParaRPr>
              <a:solidFill>
                <a:srgbClr val="0070C0"/>
              </a:solidFill>
              <a:latin typeface="Times New Roman"/>
              <a:ea typeface="Times New Roman"/>
              <a:cs typeface="Times New Roman"/>
              <a:sym typeface="Times New Roman"/>
            </a:endParaRPr>
          </a:p>
          <a:p>
            <a:pPr indent="-342900" lvl="0" marL="457200" rtl="0" algn="l">
              <a:lnSpc>
                <a:spcPct val="115000"/>
              </a:lnSpc>
              <a:spcBef>
                <a:spcPts val="0"/>
              </a:spcBef>
              <a:spcAft>
                <a:spcPts val="0"/>
              </a:spcAft>
              <a:buSzPts val="1800"/>
              <a:buNone/>
            </a:pPr>
            <a:r>
              <a:t/>
            </a:r>
            <a:endParaRPr>
              <a:solidFill>
                <a:srgbClr val="0070C0"/>
              </a:solidFill>
              <a:latin typeface="Times New Roman"/>
              <a:ea typeface="Times New Roman"/>
              <a:cs typeface="Times New Roman"/>
              <a:sym typeface="Times New Roman"/>
            </a:endParaRPr>
          </a:p>
          <a:p>
            <a:pPr indent="-228600" lvl="0" marL="457200" rtl="0" algn="l">
              <a:lnSpc>
                <a:spcPct val="115000"/>
              </a:lnSpc>
              <a:spcBef>
                <a:spcPts val="0"/>
              </a:spcBef>
              <a:spcAft>
                <a:spcPts val="0"/>
              </a:spcAft>
              <a:buSzPts val="1800"/>
              <a:buNone/>
            </a:pPr>
            <a:r>
              <a:t/>
            </a:r>
            <a:endParaRPr sz="1600">
              <a:solidFill>
                <a:srgbClr val="0070C0"/>
              </a:solidFill>
              <a:latin typeface="Times New Roman"/>
              <a:ea typeface="Times New Roman"/>
              <a:cs typeface="Times New Roman"/>
              <a:sym typeface="Times New Roman"/>
            </a:endParaRPr>
          </a:p>
          <a:p>
            <a:pPr indent="-228600" lvl="0" marL="457200" rtl="0" algn="l">
              <a:lnSpc>
                <a:spcPct val="115000"/>
              </a:lnSpc>
              <a:spcBef>
                <a:spcPts val="0"/>
              </a:spcBef>
              <a:spcAft>
                <a:spcPts val="0"/>
              </a:spcAft>
              <a:buSzPts val="1800"/>
              <a:buNone/>
            </a:pPr>
            <a:r>
              <a:t/>
            </a:r>
            <a:endParaRPr sz="1600">
              <a:solidFill>
                <a:srgbClr val="0070C0"/>
              </a:solidFill>
              <a:latin typeface="Times New Roman"/>
              <a:ea typeface="Times New Roman"/>
              <a:cs typeface="Times New Roman"/>
              <a:sym typeface="Times New Roman"/>
            </a:endParaRPr>
          </a:p>
          <a:p>
            <a:pPr indent="-342900" lvl="0" marL="457200" rtl="0" algn="l">
              <a:lnSpc>
                <a:spcPct val="115000"/>
              </a:lnSpc>
              <a:spcBef>
                <a:spcPts val="0"/>
              </a:spcBef>
              <a:spcAft>
                <a:spcPts val="0"/>
              </a:spcAft>
              <a:buSzPts val="1800"/>
              <a:buChar char="●"/>
            </a:pPr>
            <a:r>
              <a:rPr lang="en-IN" sz="1600">
                <a:solidFill>
                  <a:srgbClr val="0070C0"/>
                </a:solidFill>
                <a:latin typeface="Times New Roman"/>
                <a:ea typeface="Times New Roman"/>
                <a:cs typeface="Times New Roman"/>
                <a:sym typeface="Times New Roman"/>
              </a:rPr>
              <a:t>The above Bar chart shows most of the guests from Portugal and other European Countries</a:t>
            </a:r>
            <a:endParaRPr/>
          </a:p>
        </p:txBody>
      </p:sp>
      <p:pic>
        <p:nvPicPr>
          <p:cNvPr descr="country wise guest.png" id="104" name="Google Shape;104;p9"/>
          <p:cNvPicPr preferRelativeResize="0"/>
          <p:nvPr/>
        </p:nvPicPr>
        <p:blipFill rotWithShape="1">
          <a:blip r:embed="rId3">
            <a:alphaModFix/>
          </a:blip>
          <a:srcRect b="0" l="0" r="0" t="0"/>
          <a:stretch/>
        </p:blipFill>
        <p:spPr>
          <a:xfrm>
            <a:off x="385761" y="1152474"/>
            <a:ext cx="6684743" cy="333782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