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erriweather Light"/>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gKmbKxGwzFCTSw4d8o95+DMdB2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erriweatherLight-bold.fntdata"/><Relationship Id="rId27" Type="http://schemas.openxmlformats.org/officeDocument/2006/relationships/font" Target="fonts/Merriweather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MerriweatherLight-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rmAutofit/>
          </a:bodyPr>
          <a:lstStyle/>
          <a:p>
            <a:pPr indent="-298450" lvl="0" marL="457200" rtl="0" algn="l">
              <a:lnSpc>
                <a:spcPct val="100000"/>
              </a:lnSpc>
              <a:spcBef>
                <a:spcPts val="0"/>
              </a:spcBef>
              <a:spcAft>
                <a:spcPts val="0"/>
              </a:spcAft>
              <a:buSzPts val="1100"/>
              <a:buNone/>
            </a:pPr>
            <a:r>
              <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 name="Shape 18"/>
        <p:cNvGrpSpPr/>
        <p:nvPr/>
      </p:nvGrpSpPr>
      <p:grpSpPr>
        <a:xfrm>
          <a:off x="0" y="0"/>
          <a:ext cx="0" cy="0"/>
          <a:chOff x="0" y="0"/>
          <a:chExt cx="0" cy="0"/>
        </a:xfrm>
      </p:grpSpPr>
      <p:sp>
        <p:nvSpPr>
          <p:cNvPr id="19" name="Google Shape;19;p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0" name="Google Shape;2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 name="Google Shape;36;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1" name="Google Shape;4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3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3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5" name="Google Shape;4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2"/>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sz="3600">
                <a:solidFill>
                  <a:schemeClr val="lt1"/>
                </a:solidFill>
                <a:latin typeface="Merriweather Light"/>
                <a:ea typeface="Merriweather Light"/>
                <a:cs typeface="Merriweather Light"/>
                <a:sym typeface="Merriweather Light"/>
              </a:rPr>
              <a:t> </a:t>
            </a:r>
            <a:r>
              <a:rPr lang="en-US" sz="3200">
                <a:solidFill>
                  <a:srgbClr val="C00000"/>
                </a:solidFill>
                <a:latin typeface="Merriweather Light"/>
                <a:ea typeface="Merriweather Light"/>
                <a:cs typeface="Merriweather Light"/>
                <a:sym typeface="Merriweather Light"/>
              </a:rPr>
              <a:t>Capstone Project 4 </a:t>
            </a:r>
            <a:br>
              <a:rPr lang="en-US" sz="3200">
                <a:solidFill>
                  <a:srgbClr val="C00000"/>
                </a:solidFill>
                <a:latin typeface="Merriweather Light"/>
                <a:ea typeface="Merriweather Light"/>
                <a:cs typeface="Merriweather Light"/>
                <a:sym typeface="Merriweather Light"/>
              </a:rPr>
            </a:br>
            <a:r>
              <a:rPr lang="en-US" sz="2800">
                <a:solidFill>
                  <a:srgbClr val="C00000"/>
                </a:solidFill>
                <a:latin typeface="Merriweather Light"/>
                <a:ea typeface="Merriweather Light"/>
                <a:cs typeface="Merriweather Light"/>
                <a:sym typeface="Merriweather Light"/>
              </a:rPr>
              <a:t>Netflix Movies &amp; Tv show Clustering</a:t>
            </a:r>
            <a:br>
              <a:rPr lang="en-US" sz="2800">
                <a:solidFill>
                  <a:srgbClr val="C00000"/>
                </a:solidFill>
                <a:latin typeface="Merriweather Light"/>
                <a:ea typeface="Merriweather Light"/>
                <a:cs typeface="Merriweather Light"/>
                <a:sym typeface="Merriweather Light"/>
              </a:rPr>
            </a:br>
            <a:br>
              <a:rPr lang="en-US" sz="2800">
                <a:solidFill>
                  <a:schemeClr val="lt1"/>
                </a:solidFill>
                <a:latin typeface="Merriweather Light"/>
                <a:ea typeface="Merriweather Light"/>
                <a:cs typeface="Merriweather Light"/>
                <a:sym typeface="Merriweather Light"/>
              </a:rPr>
            </a:br>
            <a:r>
              <a:rPr lang="en-US" sz="2800">
                <a:solidFill>
                  <a:schemeClr val="lt1"/>
                </a:solidFill>
                <a:latin typeface="Merriweather Light"/>
                <a:ea typeface="Merriweather Light"/>
                <a:cs typeface="Merriweather Light"/>
                <a:sym typeface="Merriweather Light"/>
              </a:rPr>
              <a:t>  </a:t>
            </a:r>
            <a:r>
              <a:rPr lang="en-US" sz="2800">
                <a:solidFill>
                  <a:srgbClr val="C00000"/>
                </a:solidFill>
                <a:latin typeface="Merriweather Light"/>
                <a:ea typeface="Merriweather Light"/>
                <a:cs typeface="Merriweather Light"/>
                <a:sym typeface="Merriweather Light"/>
              </a:rPr>
              <a:t>Data science learners Team</a:t>
            </a:r>
            <a:br>
              <a:rPr lang="en-US" sz="2800">
                <a:solidFill>
                  <a:srgbClr val="C00000"/>
                </a:solidFill>
                <a:latin typeface="Merriweather Light"/>
                <a:ea typeface="Merriweather Light"/>
                <a:cs typeface="Merriweather Light"/>
                <a:sym typeface="Merriweather Light"/>
              </a:rPr>
            </a:br>
            <a:r>
              <a:rPr lang="en-US" sz="2800">
                <a:solidFill>
                  <a:srgbClr val="C00000"/>
                </a:solidFill>
                <a:latin typeface="Merriweather Light"/>
                <a:ea typeface="Merriweather Light"/>
                <a:cs typeface="Merriweather Light"/>
                <a:sym typeface="Merriweather Light"/>
              </a:rPr>
              <a:t>Team Members:</a:t>
            </a:r>
            <a:br>
              <a:rPr lang="en-US" sz="2800">
                <a:solidFill>
                  <a:schemeClr val="lt1"/>
                </a:solidFill>
                <a:latin typeface="Merriweather Light"/>
                <a:ea typeface="Merriweather Light"/>
                <a:cs typeface="Merriweather Light"/>
                <a:sym typeface="Merriweather Light"/>
              </a:rPr>
            </a:br>
            <a:r>
              <a:rPr lang="en-US" sz="2800">
                <a:solidFill>
                  <a:srgbClr val="0E3B44"/>
                </a:solidFill>
                <a:latin typeface="Merriweather Light"/>
                <a:ea typeface="Merriweather Light"/>
                <a:cs typeface="Merriweather Light"/>
                <a:sym typeface="Merriweather Light"/>
              </a:rPr>
              <a:t>Ayush Goyal</a:t>
            </a:r>
            <a:endParaRPr sz="2800">
              <a:solidFill>
                <a:srgbClr val="0E3B44"/>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SzPts val="5200"/>
              <a:buNone/>
            </a:pPr>
            <a:r>
              <a:rPr lang="en-US" sz="2800">
                <a:solidFill>
                  <a:schemeClr val="lt1"/>
                </a:solidFill>
                <a:latin typeface="Merriweather Light"/>
                <a:ea typeface="Merriweather Light"/>
                <a:cs typeface="Merriweather Light"/>
                <a:sym typeface="Merriweather Light"/>
              </a:rPr>
              <a:t>M Sameer Ahamed</a:t>
            </a:r>
            <a:endParaRPr sz="2800">
              <a:solidFill>
                <a:schemeClr val="lt1"/>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SzPts val="5200"/>
              <a:buNone/>
            </a:pPr>
            <a:r>
              <a:rPr lang="en-US" sz="2800">
                <a:solidFill>
                  <a:schemeClr val="lt1"/>
                </a:solidFill>
                <a:latin typeface="Merriweather Light"/>
                <a:ea typeface="Merriweather Light"/>
                <a:cs typeface="Merriweather Light"/>
                <a:sym typeface="Merriweather Light"/>
              </a:rPr>
              <a:t>Nitesh Bhowmick</a:t>
            </a:r>
            <a:endParaRPr sz="2800">
              <a:solidFill>
                <a:schemeClr val="lt1"/>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SzPts val="5200"/>
              <a:buNone/>
            </a:pPr>
            <a:r>
              <a:t/>
            </a:r>
            <a:endParaRPr sz="1600">
              <a:solidFill>
                <a:schemeClr val="lt1"/>
              </a:solidFill>
              <a:latin typeface="Merriweather Light"/>
              <a:ea typeface="Merriweather Light"/>
              <a:cs typeface="Merriweather Light"/>
              <a:sym typeface="Merriweather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ph type="title"/>
          </p:nvPr>
        </p:nvSpPr>
        <p:spPr>
          <a:xfrm>
            <a:off x="311700" y="246242"/>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Top 10 Genre in Movies</a:t>
            </a:r>
            <a:endParaRPr>
              <a:latin typeface="Merriweather Light"/>
              <a:ea typeface="Merriweather Light"/>
              <a:cs typeface="Merriweather Light"/>
              <a:sym typeface="Merriweather Light"/>
            </a:endParaRPr>
          </a:p>
        </p:txBody>
      </p:sp>
      <p:sp>
        <p:nvSpPr>
          <p:cNvPr id="109" name="Google Shape;109;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r>
              <a:t/>
            </a:r>
            <a:endParaRPr sz="1600">
              <a:solidFill>
                <a:srgbClr val="002060"/>
              </a:solidFill>
            </a:endParaRPr>
          </a:p>
          <a:p>
            <a:pPr indent="-342900" lvl="0" marL="457200" rtl="0" algn="l">
              <a:lnSpc>
                <a:spcPct val="115000"/>
              </a:lnSpc>
              <a:spcBef>
                <a:spcPts val="0"/>
              </a:spcBef>
              <a:spcAft>
                <a:spcPts val="0"/>
              </a:spcAft>
              <a:buSzPts val="1800"/>
              <a:buNone/>
            </a:pPr>
            <a:r>
              <a:t/>
            </a:r>
            <a:endParaRPr sz="1600">
              <a:solidFill>
                <a:srgbClr val="002060"/>
              </a:solidFill>
            </a:endParaRPr>
          </a:p>
          <a:p>
            <a:pPr indent="-342900" lvl="0" marL="457200" rtl="0" algn="l">
              <a:lnSpc>
                <a:spcPct val="115000"/>
              </a:lnSpc>
              <a:spcBef>
                <a:spcPts val="0"/>
              </a:spcBef>
              <a:spcAft>
                <a:spcPts val="0"/>
              </a:spcAft>
              <a:buSzPts val="1800"/>
              <a:buNone/>
            </a:pPr>
            <a:r>
              <a:rPr lang="en-US" sz="1600">
                <a:solidFill>
                  <a:srgbClr val="002060"/>
                </a:solidFill>
                <a:latin typeface="Merriweather Light"/>
                <a:ea typeface="Merriweather Light"/>
                <a:cs typeface="Merriweather Light"/>
                <a:sym typeface="Merriweather Light"/>
              </a:rPr>
              <a:t>Documents are the top most genre in Netflix which is followed by </a:t>
            </a:r>
            <a:r>
              <a:rPr lang="en-US" sz="1600">
                <a:solidFill>
                  <a:srgbClr val="002060"/>
                </a:solidFill>
                <a:latin typeface="Merriweather Light"/>
                <a:ea typeface="Merriweather Light"/>
                <a:cs typeface="Merriweather Light"/>
                <a:sym typeface="Merriweather Light"/>
              </a:rPr>
              <a:t>stand up</a:t>
            </a:r>
            <a:r>
              <a:rPr lang="en-US" sz="1600">
                <a:solidFill>
                  <a:srgbClr val="002060"/>
                </a:solidFill>
                <a:latin typeface="Merriweather Light"/>
                <a:ea typeface="Merriweather Light"/>
                <a:cs typeface="Merriweather Light"/>
                <a:sym typeface="Merriweather Light"/>
              </a:rPr>
              <a:t> comedy</a:t>
            </a:r>
            <a:endParaRPr sz="1600">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sz="1600">
                <a:solidFill>
                  <a:srgbClr val="002060"/>
                </a:solidFill>
                <a:latin typeface="Merriweather Light"/>
                <a:ea typeface="Merriweather Light"/>
                <a:cs typeface="Merriweather Light"/>
                <a:sym typeface="Merriweather Light"/>
              </a:rPr>
              <a:t>and drama and international  movies</a:t>
            </a:r>
            <a:endParaRPr sz="1600">
              <a:solidFill>
                <a:srgbClr val="002060"/>
              </a:solidFill>
              <a:latin typeface="Merriweather Light"/>
              <a:ea typeface="Merriweather Light"/>
              <a:cs typeface="Merriweather Light"/>
              <a:sym typeface="Merriweather Light"/>
            </a:endParaRPr>
          </a:p>
        </p:txBody>
      </p:sp>
      <p:pic>
        <p:nvPicPr>
          <p:cNvPr descr="top 10 movies.png" id="110" name="Google Shape;110;p10"/>
          <p:cNvPicPr preferRelativeResize="0"/>
          <p:nvPr/>
        </p:nvPicPr>
        <p:blipFill rotWithShape="1">
          <a:blip r:embed="rId3">
            <a:alphaModFix/>
          </a:blip>
          <a:srcRect b="0" l="0" r="0" t="0"/>
          <a:stretch/>
        </p:blipFill>
        <p:spPr>
          <a:xfrm>
            <a:off x="340468" y="1058284"/>
            <a:ext cx="8501973" cy="31260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ph type="title"/>
          </p:nvPr>
        </p:nvSpPr>
        <p:spPr>
          <a:xfrm>
            <a:off x="281883" y="26612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Top 10 Actors</a:t>
            </a:r>
            <a:endParaRPr>
              <a:latin typeface="Merriweather Light"/>
              <a:ea typeface="Merriweather Light"/>
              <a:cs typeface="Merriweather Light"/>
              <a:sym typeface="Merriweather Light"/>
            </a:endParaRPr>
          </a:p>
        </p:txBody>
      </p:sp>
      <p:sp>
        <p:nvSpPr>
          <p:cNvPr id="116" name="Google Shape;116;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US"/>
              <a:t>Th</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US">
                <a:solidFill>
                  <a:srgbClr val="002060"/>
                </a:solidFill>
                <a:latin typeface="Merriweather Light"/>
                <a:ea typeface="Merriweather Light"/>
                <a:cs typeface="Merriweather Light"/>
                <a:sym typeface="Merriweather Light"/>
              </a:rPr>
              <a:t>There are 6 of actor in the top 10 of list of number TV shows and movies are from India .</a:t>
            </a:r>
            <a:endParaRPr>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US"/>
              <a:t>N</a:t>
            </a:r>
            <a:endParaRPr sz="1600"/>
          </a:p>
        </p:txBody>
      </p:sp>
      <p:pic>
        <p:nvPicPr>
          <p:cNvPr descr="newplot.png" id="117" name="Google Shape;117;p11"/>
          <p:cNvPicPr preferRelativeResize="0"/>
          <p:nvPr/>
        </p:nvPicPr>
        <p:blipFill rotWithShape="1">
          <a:blip r:embed="rId3">
            <a:alphaModFix/>
          </a:blip>
          <a:srcRect b="0" l="0" r="0" t="0"/>
          <a:stretch/>
        </p:blipFill>
        <p:spPr>
          <a:xfrm>
            <a:off x="587022" y="735496"/>
            <a:ext cx="6777874" cy="32500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Machine learning</a:t>
            </a:r>
            <a:endParaRPr>
              <a:latin typeface="Merriweather Light"/>
              <a:ea typeface="Merriweather Light"/>
              <a:cs typeface="Merriweather Light"/>
              <a:sym typeface="Merriweather Light"/>
            </a:endParaRPr>
          </a:p>
        </p:txBody>
      </p:sp>
      <p:sp>
        <p:nvSpPr>
          <p:cNvPr id="123" name="Google Shape;123;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400"/>
              <a:buFont typeface="Merriweather Light"/>
              <a:buChar char="•"/>
            </a:pPr>
            <a:r>
              <a:rPr lang="en-US" sz="2000">
                <a:solidFill>
                  <a:srgbClr val="002060"/>
                </a:solidFill>
                <a:latin typeface="Merriweather Light"/>
                <a:ea typeface="Merriweather Light"/>
                <a:cs typeface="Merriweather Light"/>
                <a:sym typeface="Merriweather Light"/>
              </a:rPr>
              <a:t>Machine learning is a type of artificial intelligent that allow software application to become more accurate at predicting outcome without being explicitly programmed to do so machine learning algorithms use historical data as input to predict new output value</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400"/>
              <a:buFont typeface="Merriweather Light"/>
              <a:buChar char="•"/>
            </a:pPr>
            <a:r>
              <a:rPr lang="en-US" sz="2000">
                <a:solidFill>
                  <a:srgbClr val="002060"/>
                </a:solidFill>
                <a:latin typeface="Merriweather Light"/>
                <a:ea typeface="Merriweather Light"/>
                <a:cs typeface="Merriweather Light"/>
                <a:sym typeface="Merriweather Light"/>
              </a:rPr>
              <a:t>Machine learning are a common  use case for machine learning other popular uses include fraud detection, business process automation (BPA) and predictive maintenance</a:t>
            </a:r>
            <a:endParaRPr>
              <a:latin typeface="Merriweather Light"/>
              <a:ea typeface="Merriweather Light"/>
              <a:cs typeface="Merriweather Light"/>
              <a:sym typeface="Merriweather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Why machine learning is important</a:t>
            </a:r>
            <a:endParaRPr>
              <a:latin typeface="Merriweather Light"/>
              <a:ea typeface="Merriweather Light"/>
              <a:cs typeface="Merriweather Light"/>
              <a:sym typeface="Merriweather Light"/>
            </a:endParaRPr>
          </a:p>
        </p:txBody>
      </p:sp>
      <p:sp>
        <p:nvSpPr>
          <p:cNvPr id="129" name="Google Shape;129;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Merriweather Light"/>
              <a:buChar char="●"/>
            </a:pPr>
            <a:r>
              <a:rPr lang="en-US" sz="2000">
                <a:solidFill>
                  <a:srgbClr val="002060"/>
                </a:solidFill>
                <a:latin typeface="Merriweather Light"/>
                <a:ea typeface="Merriweather Light"/>
                <a:cs typeface="Merriweather Light"/>
                <a:sym typeface="Merriweather Light"/>
              </a:rPr>
              <a:t>Machine learning is important because it gives enterprises a view  of  trends in customers behavior and  business operational patterns , as well as supports the development of new products. Many of today leading companies such as Facebook, Google and Uber, make machine learning a central part of their operation. Machine learning has become a significant competitive  differentiator for many companies</a:t>
            </a:r>
            <a:endParaRPr>
              <a:latin typeface="Merriweather Light"/>
              <a:ea typeface="Merriweather Light"/>
              <a:cs typeface="Merriweather Light"/>
              <a:sym typeface="Merriweather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Different types of machine learning</a:t>
            </a:r>
            <a:endParaRPr>
              <a:latin typeface="Merriweather Light"/>
              <a:ea typeface="Merriweather Light"/>
              <a:cs typeface="Merriweather Light"/>
              <a:sym typeface="Merriweather Light"/>
            </a:endParaRPr>
          </a:p>
        </p:txBody>
      </p:sp>
      <p:sp>
        <p:nvSpPr>
          <p:cNvPr id="135" name="Google Shape;13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400"/>
              <a:buFont typeface="Arial"/>
              <a:buChar char="•"/>
            </a:pPr>
            <a:r>
              <a:rPr b="1" lang="en-US" sz="2000">
                <a:solidFill>
                  <a:srgbClr val="002060"/>
                </a:solidFill>
                <a:latin typeface="Merriweather"/>
                <a:ea typeface="Merriweather"/>
                <a:cs typeface="Merriweather"/>
                <a:sym typeface="Merriweather"/>
              </a:rPr>
              <a:t>Supervised learning :</a:t>
            </a:r>
            <a:r>
              <a:rPr lang="en-US" sz="2000">
                <a:solidFill>
                  <a:srgbClr val="002060"/>
                </a:solidFill>
                <a:latin typeface="Merriweather Light"/>
                <a:ea typeface="Merriweather Light"/>
                <a:cs typeface="Merriweather Light"/>
                <a:sym typeface="Merriweather Light"/>
              </a:rPr>
              <a:t> In this types  of machine learning, data scientists supply algorithms with labeled training data and defined the variables they wants the algorithms to assess for correlation.</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400"/>
              <a:buFont typeface="Arial"/>
              <a:buChar char="•"/>
            </a:pPr>
            <a:r>
              <a:rPr b="1" lang="en-US" sz="2000">
                <a:solidFill>
                  <a:srgbClr val="002060"/>
                </a:solidFill>
                <a:latin typeface="Merriweather"/>
                <a:ea typeface="Merriweather"/>
                <a:cs typeface="Merriweather"/>
                <a:sym typeface="Merriweather"/>
              </a:rPr>
              <a:t>Unsupervised learning :</a:t>
            </a:r>
            <a:r>
              <a:rPr lang="en-US" sz="2000">
                <a:solidFill>
                  <a:srgbClr val="002060"/>
                </a:solidFill>
                <a:latin typeface="Merriweather Light"/>
                <a:ea typeface="Merriweather Light"/>
                <a:cs typeface="Merriweather Light"/>
                <a:sym typeface="Merriweather Light"/>
              </a:rPr>
              <a:t> This types of machine learning involves algorithms that train on unlabeled data.</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400"/>
              <a:buFont typeface="Arial"/>
              <a:buChar char="•"/>
            </a:pPr>
            <a:r>
              <a:rPr b="1" lang="en-US" sz="2000">
                <a:solidFill>
                  <a:srgbClr val="002060"/>
                </a:solidFill>
                <a:latin typeface="Merriweather"/>
                <a:ea typeface="Merriweather"/>
                <a:cs typeface="Merriweather"/>
                <a:sym typeface="Merriweather"/>
              </a:rPr>
              <a:t>Reinforcement learning: </a:t>
            </a:r>
            <a:r>
              <a:rPr lang="en-US" sz="2000">
                <a:solidFill>
                  <a:srgbClr val="002060"/>
                </a:solidFill>
                <a:latin typeface="Merriweather Light"/>
                <a:ea typeface="Merriweather Light"/>
                <a:cs typeface="Merriweather Light"/>
                <a:sym typeface="Merriweather Light"/>
              </a:rPr>
              <a:t>It  is  multi step process for which there are clearly defined rules Data scientist program algorithm complete a task</a:t>
            </a:r>
            <a:endParaRPr sz="2000">
              <a:latin typeface="Merriweather Light"/>
              <a:ea typeface="Merriweather Light"/>
              <a:cs typeface="Merriweather Light"/>
              <a:sym typeface="Merriweather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CLUSTERING</a:t>
            </a:r>
            <a:endParaRPr>
              <a:latin typeface="Merriweather Light"/>
              <a:ea typeface="Merriweather Light"/>
              <a:cs typeface="Merriweather Light"/>
              <a:sym typeface="Merriweather Light"/>
            </a:endParaRPr>
          </a:p>
        </p:txBody>
      </p:sp>
      <p:sp>
        <p:nvSpPr>
          <p:cNvPr id="141" name="Google Shape;14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Clustering is a type of unsupervised learning method of machine  learning .in the unsupervised learning method . The inferences are drawn from the datasets which not contain labelled output variable. It  is an exploratory  data analysis technique that allow us to analyze he multivariate data sets.</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 clustering is a task of dividing the  data sets into  a certain number of cluster in such a manner that the data points belonging to a cluster have similar characteristics clusters are nothing but the grouping of data points such  that the distance between the data point s within the clusters is minimal clustering is done to segregate  groups with similar traits.</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 </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  </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t/>
            </a:r>
            <a:endParaRPr>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K Mean Clustering.</a:t>
            </a:r>
            <a:br>
              <a:rPr lang="en-US">
                <a:latin typeface="Merriweather Light"/>
                <a:ea typeface="Merriweather Light"/>
                <a:cs typeface="Merriweather Light"/>
                <a:sym typeface="Merriweather Light"/>
              </a:rPr>
            </a:br>
            <a:endParaRPr>
              <a:latin typeface="Merriweather Light"/>
              <a:ea typeface="Merriweather Light"/>
              <a:cs typeface="Merriweather Light"/>
              <a:sym typeface="Merriweather Light"/>
            </a:endParaRPr>
          </a:p>
        </p:txBody>
      </p:sp>
      <p:sp>
        <p:nvSpPr>
          <p:cNvPr id="147" name="Google Shape;14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K-means clustering is an unsupervised learning algorithm. There is no</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labeled</a:t>
            </a:r>
            <a:r>
              <a:rPr lang="en-US">
                <a:latin typeface="Merriweather Light"/>
                <a:ea typeface="Merriweather Light"/>
                <a:cs typeface="Merriweather Light"/>
                <a:sym typeface="Merriweather Light"/>
              </a:rPr>
              <a:t> </a:t>
            </a:r>
            <a:r>
              <a:rPr lang="en-US">
                <a:solidFill>
                  <a:srgbClr val="002060"/>
                </a:solidFill>
                <a:latin typeface="Merriweather Light"/>
                <a:ea typeface="Merriweather Light"/>
                <a:cs typeface="Merriweather Light"/>
                <a:sym typeface="Merriweather Light"/>
              </a:rPr>
              <a:t>data for this clustering, unlike in supervised learning . K-means</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performs the</a:t>
            </a:r>
            <a:r>
              <a:rPr lang="en-US">
                <a:latin typeface="Merriweather Light"/>
                <a:ea typeface="Merriweather Light"/>
                <a:cs typeface="Merriweather Light"/>
                <a:sym typeface="Merriweather Light"/>
              </a:rPr>
              <a:t> </a:t>
            </a:r>
            <a:r>
              <a:rPr lang="en-US">
                <a:solidFill>
                  <a:srgbClr val="002060"/>
                </a:solidFill>
                <a:latin typeface="Merriweather Light"/>
                <a:ea typeface="Merriweather Light"/>
                <a:cs typeface="Merriweather Light"/>
                <a:sym typeface="Merriweather Light"/>
              </a:rPr>
              <a:t>division of objects into clusters that share similarities an</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are dissimilar to the</a:t>
            </a:r>
            <a:r>
              <a:rPr lang="en-US">
                <a:latin typeface="Merriweather Light"/>
                <a:ea typeface="Merriweather Light"/>
                <a:cs typeface="Merriweather Light"/>
                <a:sym typeface="Merriweather Light"/>
              </a:rPr>
              <a:t> </a:t>
            </a:r>
            <a:r>
              <a:rPr lang="en-US">
                <a:solidFill>
                  <a:srgbClr val="002060"/>
                </a:solidFill>
                <a:latin typeface="Merriweather Light"/>
                <a:ea typeface="Merriweather Light"/>
                <a:cs typeface="Merriweather Light"/>
                <a:sym typeface="Merriweather Light"/>
              </a:rPr>
              <a:t>object belonging to another cluster</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b="1" lang="en-US">
                <a:solidFill>
                  <a:srgbClr val="002060"/>
                </a:solidFill>
                <a:latin typeface="Merriweather"/>
                <a:ea typeface="Merriweather"/>
                <a:cs typeface="Merriweather"/>
                <a:sym typeface="Merriweather"/>
              </a:rPr>
              <a:t>Advantage &amp; disadvantage:</a:t>
            </a:r>
            <a:endParaRPr b="1">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If the variable are huge , then k means most of the times computationally</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faster than hierarchical clustering, and on other hand difficult to predict</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k- value .</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K –means produce tighter cluster than hierarchical clustering and other</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side</a:t>
            </a:r>
            <a:r>
              <a:rPr lang="en-US">
                <a:latin typeface="Merriweather Light"/>
                <a:ea typeface="Merriweather Light"/>
                <a:cs typeface="Merriweather Light"/>
                <a:sym typeface="Merriweather Light"/>
              </a:rPr>
              <a:t> </a:t>
            </a:r>
            <a:r>
              <a:rPr lang="en-US">
                <a:solidFill>
                  <a:srgbClr val="002060"/>
                </a:solidFill>
                <a:latin typeface="Merriweather Light"/>
                <a:ea typeface="Merriweather Light"/>
                <a:cs typeface="Merriweather Light"/>
                <a:sym typeface="Merriweather Light"/>
              </a:rPr>
              <a:t>global cluster , it did not work well .  </a:t>
            </a:r>
            <a:endParaRPr>
              <a:latin typeface="Merriweather Light"/>
              <a:ea typeface="Merriweather Light"/>
              <a:cs typeface="Merriweather Light"/>
              <a:sym typeface="Merriweather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Dendrogram</a:t>
            </a:r>
            <a:br>
              <a:rPr lang="en-US"/>
            </a:br>
            <a:endParaRPr/>
          </a:p>
        </p:txBody>
      </p:sp>
      <p:sp>
        <p:nvSpPr>
          <p:cNvPr id="153" name="Google Shape;153;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Dendrogram  is a diagram that allow that shows the hierarchical</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relationship</a:t>
            </a:r>
            <a:r>
              <a:rPr lang="en-US">
                <a:latin typeface="Merriweather Light"/>
                <a:ea typeface="Merriweather Light"/>
                <a:cs typeface="Merriweather Light"/>
                <a:sym typeface="Merriweather Light"/>
              </a:rPr>
              <a:t>  </a:t>
            </a:r>
            <a:r>
              <a:rPr lang="en-US">
                <a:solidFill>
                  <a:srgbClr val="002060"/>
                </a:solidFill>
                <a:latin typeface="Merriweather Light"/>
                <a:ea typeface="Merriweather Light"/>
                <a:cs typeface="Merriweather Light"/>
                <a:sym typeface="Merriweather Light"/>
              </a:rPr>
              <a:t>between objects . It is most  commonly created as an output</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from hierarchical</a:t>
            </a:r>
            <a:r>
              <a:rPr lang="en-US">
                <a:latin typeface="Merriweather Light"/>
                <a:ea typeface="Merriweather Light"/>
                <a:cs typeface="Merriweather Light"/>
                <a:sym typeface="Merriweather Light"/>
              </a:rPr>
              <a:t> </a:t>
            </a:r>
            <a:r>
              <a:rPr lang="en-US">
                <a:solidFill>
                  <a:srgbClr val="002060"/>
                </a:solidFill>
                <a:latin typeface="Merriweather Light"/>
                <a:ea typeface="Merriweather Light"/>
                <a:cs typeface="Merriweather Light"/>
                <a:sym typeface="Merriweather Light"/>
              </a:rPr>
              <a:t>clustering .The main use of a Dendrogram Is to wor</a:t>
            </a:r>
            <a:r>
              <a:rPr lang="en-US">
                <a:solidFill>
                  <a:srgbClr val="002060"/>
                </a:solidFill>
                <a:latin typeface="Merriweather Light"/>
                <a:ea typeface="Merriweather Light"/>
                <a:cs typeface="Merriweather Light"/>
                <a:sym typeface="Merriweather Light"/>
              </a:rPr>
              <a:t>k</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out  the best way to allocate</a:t>
            </a:r>
            <a:r>
              <a:rPr lang="en-US">
                <a:latin typeface="Merriweather Light"/>
                <a:ea typeface="Merriweather Light"/>
                <a:cs typeface="Merriweather Light"/>
                <a:sym typeface="Merriweather Light"/>
              </a:rPr>
              <a:t> </a:t>
            </a:r>
            <a:r>
              <a:rPr lang="en-US">
                <a:solidFill>
                  <a:srgbClr val="002060"/>
                </a:solidFill>
                <a:latin typeface="Merriweather Light"/>
                <a:ea typeface="Merriweather Light"/>
                <a:cs typeface="Merriweather Light"/>
                <a:sym typeface="Merriweather Light"/>
              </a:rPr>
              <a:t>objects to clusters . The dendrogram below</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shows the hierarchical clustering of</a:t>
            </a:r>
            <a:r>
              <a:rPr lang="en-US">
                <a:latin typeface="Merriweather Light"/>
                <a:ea typeface="Merriweather Light"/>
                <a:cs typeface="Merriweather Light"/>
                <a:sym typeface="Merriweather Light"/>
              </a:rPr>
              <a:t> </a:t>
            </a:r>
            <a:r>
              <a:rPr lang="en-US">
                <a:solidFill>
                  <a:srgbClr val="002060"/>
                </a:solidFill>
                <a:latin typeface="Merriweather Light"/>
                <a:ea typeface="Merriweather Light"/>
                <a:cs typeface="Merriweather Light"/>
                <a:sym typeface="Merriweather Light"/>
              </a:rPr>
              <a:t>six observation shows on the scatter</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plot to the left. It is very important algorithm</a:t>
            </a:r>
            <a:r>
              <a:rPr lang="en-US">
                <a:latin typeface="Merriweather Light"/>
                <a:ea typeface="Merriweather Light"/>
                <a:cs typeface="Merriweather Light"/>
                <a:sym typeface="Merriweather Light"/>
              </a:rPr>
              <a:t> </a:t>
            </a:r>
            <a:r>
              <a:rPr lang="en-US">
                <a:solidFill>
                  <a:srgbClr val="002060"/>
                </a:solidFill>
                <a:latin typeface="Merriweather Light"/>
                <a:ea typeface="Merriweather Light"/>
                <a:cs typeface="Merriweather Light"/>
                <a:sym typeface="Merriweather Light"/>
              </a:rPr>
              <a:t>which are very useful . It is</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data structure used with hierarchical clustering</a:t>
            </a:r>
            <a:r>
              <a:rPr lang="en-US">
                <a:latin typeface="Merriweather Light"/>
                <a:ea typeface="Merriweather Light"/>
                <a:cs typeface="Merriweather Light"/>
                <a:sym typeface="Merriweather Light"/>
              </a:rPr>
              <a:t> </a:t>
            </a:r>
            <a:r>
              <a:rPr lang="en-US">
                <a:solidFill>
                  <a:srgbClr val="002060"/>
                </a:solidFill>
                <a:latin typeface="Merriweather Light"/>
                <a:ea typeface="Merriweather Light"/>
                <a:cs typeface="Merriweather Light"/>
                <a:sym typeface="Merriweather Light"/>
              </a:rPr>
              <a:t>algorithms that group</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clusters at different heights of a tree where  the  heights</a:t>
            </a:r>
            <a:r>
              <a:rPr lang="en-US">
                <a:latin typeface="Merriweather Light"/>
                <a:ea typeface="Merriweather Light"/>
                <a:cs typeface="Merriweather Light"/>
                <a:sym typeface="Merriweather Light"/>
              </a:rPr>
              <a:t> </a:t>
            </a:r>
            <a:r>
              <a:rPr lang="en-US">
                <a:solidFill>
                  <a:srgbClr val="002060"/>
                </a:solidFill>
                <a:latin typeface="Merriweather Light"/>
                <a:ea typeface="Merriweather Light"/>
                <a:cs typeface="Merriweather Light"/>
                <a:sym typeface="Merriweather Light"/>
              </a:rPr>
              <a:t>correspond to</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distance measure between clusters.</a:t>
            </a:r>
            <a:endParaRPr>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Agglomerative Clustering</a:t>
            </a:r>
            <a:br>
              <a:rPr lang="en-US">
                <a:latin typeface="Merriweather Light"/>
                <a:ea typeface="Merriweather Light"/>
                <a:cs typeface="Merriweather Light"/>
                <a:sym typeface="Merriweather Light"/>
              </a:rPr>
            </a:br>
            <a:endParaRPr>
              <a:latin typeface="Merriweather Light"/>
              <a:ea typeface="Merriweather Light"/>
              <a:cs typeface="Merriweather Light"/>
              <a:sym typeface="Merriweather Light"/>
            </a:endParaRPr>
          </a:p>
        </p:txBody>
      </p:sp>
      <p:sp>
        <p:nvSpPr>
          <p:cNvPr id="159" name="Google Shape;159;p18"/>
          <p:cNvSpPr txBox="1"/>
          <p:nvPr>
            <p:ph idx="1" type="body"/>
          </p:nvPr>
        </p:nvSpPr>
        <p:spPr>
          <a:xfrm>
            <a:off x="311700" y="1152475"/>
            <a:ext cx="8520600" cy="3675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The agglomerative clustering is the most well known kind of variable</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leveled</a:t>
            </a:r>
            <a:r>
              <a:rPr lang="en-US">
                <a:latin typeface="Merriweather Light"/>
                <a:ea typeface="Merriweather Light"/>
                <a:cs typeface="Merriweather Light"/>
                <a:sym typeface="Merriweather Light"/>
              </a:rPr>
              <a:t> </a:t>
            </a:r>
            <a:r>
              <a:rPr lang="en-US">
                <a:solidFill>
                  <a:srgbClr val="002060"/>
                </a:solidFill>
                <a:latin typeface="Merriweather Light"/>
                <a:ea typeface="Merriweather Light"/>
                <a:cs typeface="Merriweather Light"/>
                <a:sym typeface="Merriweather Light"/>
              </a:rPr>
              <a:t>clustering used to gather in bunches based on their comparability</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,its otherwise</a:t>
            </a:r>
            <a:r>
              <a:rPr lang="en-US">
                <a:latin typeface="Merriweather Light"/>
                <a:ea typeface="Merriweather Light"/>
                <a:cs typeface="Merriweather Light"/>
                <a:sym typeface="Merriweather Light"/>
              </a:rPr>
              <a:t> </a:t>
            </a:r>
            <a:r>
              <a:rPr lang="en-US">
                <a:solidFill>
                  <a:srgbClr val="002060"/>
                </a:solidFill>
                <a:latin typeface="Merriweather Light"/>
                <a:ea typeface="Merriweather Light"/>
                <a:cs typeface="Merriweather Light"/>
                <a:sym typeface="Merriweather Light"/>
              </a:rPr>
              <a:t>called agglomerative clustering.</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b="1" lang="en-US">
                <a:solidFill>
                  <a:srgbClr val="002060"/>
                </a:solidFill>
                <a:latin typeface="Merriweather"/>
                <a:ea typeface="Merriweather"/>
                <a:cs typeface="Merriweather"/>
                <a:sym typeface="Merriweather"/>
              </a:rPr>
              <a:t>Advantage &amp; disadvantage:</a:t>
            </a:r>
            <a:endParaRPr b="1">
              <a:latin typeface="Merriweather"/>
              <a:ea typeface="Merriweather"/>
              <a:cs typeface="Merriweather"/>
              <a:sym typeface="Merriweather"/>
            </a:endParaRPr>
          </a:p>
          <a:p>
            <a:pPr indent="-342900" lvl="0" marL="457200" rtl="0" algn="l">
              <a:lnSpc>
                <a:spcPct val="115000"/>
              </a:lnSpc>
              <a:spcBef>
                <a:spcPts val="0"/>
              </a:spcBef>
              <a:spcAft>
                <a:spcPts val="0"/>
              </a:spcAft>
              <a:buClr>
                <a:srgbClr val="002060"/>
              </a:buClr>
              <a:buSzPts val="1800"/>
              <a:buFont typeface="Merriweather Light"/>
              <a:buChar char="●"/>
            </a:pPr>
            <a:r>
              <a:rPr lang="en-US">
                <a:solidFill>
                  <a:srgbClr val="002060"/>
                </a:solidFill>
                <a:latin typeface="Merriweather Light"/>
                <a:ea typeface="Merriweather Light"/>
                <a:cs typeface="Merriweather Light"/>
                <a:sym typeface="Merriweather Light"/>
              </a:rPr>
              <a:t>No need any information about how many number of clusters are</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required</a:t>
            </a:r>
            <a:r>
              <a:rPr lang="en-US">
                <a:latin typeface="Merriweather Light"/>
                <a:ea typeface="Merriweather Light"/>
                <a:cs typeface="Merriweather Light"/>
                <a:sym typeface="Merriweather Light"/>
              </a:rPr>
              <a:t> </a:t>
            </a:r>
            <a:r>
              <a:rPr lang="en-US">
                <a:solidFill>
                  <a:srgbClr val="002060"/>
                </a:solidFill>
                <a:latin typeface="Merriweather Light"/>
                <a:ea typeface="Merriweather Light"/>
                <a:cs typeface="Merriweather Light"/>
                <a:sym typeface="Merriweather Light"/>
              </a:rPr>
              <a:t>And easy to used on other side we can not take a step back in this</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algorithm and Time complexity is higher at least 0(n^2logn)</a:t>
            </a:r>
            <a:endParaRPr>
              <a:latin typeface="Merriweather Light"/>
              <a:ea typeface="Merriweather Light"/>
              <a:cs typeface="Merriweather Light"/>
              <a:sym typeface="Merriweather Light"/>
            </a:endParaRPr>
          </a:p>
          <a:p>
            <a:pPr indent="-342900" lvl="0" marL="457200" rtl="0" algn="l">
              <a:spcBef>
                <a:spcPts val="0"/>
              </a:spcBef>
              <a:spcAft>
                <a:spcPts val="0"/>
              </a:spcAft>
              <a:buClr>
                <a:srgbClr val="073763"/>
              </a:buClr>
              <a:buSzPts val="1800"/>
              <a:buFont typeface="Merriweather Light"/>
              <a:buChar char="●"/>
            </a:pPr>
            <a:r>
              <a:rPr lang="en-US">
                <a:solidFill>
                  <a:srgbClr val="073763"/>
                </a:solidFill>
                <a:highlight>
                  <a:srgbClr val="FFFFFF"/>
                </a:highlight>
                <a:latin typeface="Merriweather Light"/>
                <a:ea typeface="Merriweather Light"/>
                <a:cs typeface="Merriweather Light"/>
                <a:sym typeface="Merriweather Light"/>
              </a:rPr>
              <a:t>It can produce an ordering of objects, which may be informative for the display.</a:t>
            </a:r>
            <a:endParaRPr sz="2500">
              <a:solidFill>
                <a:srgbClr val="073763"/>
              </a:solidFill>
              <a:latin typeface="Merriweather Light"/>
              <a:ea typeface="Merriweather Light"/>
              <a:cs typeface="Merriweather Light"/>
              <a:sym typeface="Merriweather Light"/>
            </a:endParaRPr>
          </a:p>
          <a:p>
            <a:pPr indent="-342900" lvl="0" marL="457200" rtl="0" algn="l">
              <a:spcBef>
                <a:spcPts val="0"/>
              </a:spcBef>
              <a:spcAft>
                <a:spcPts val="0"/>
              </a:spcAft>
              <a:buClr>
                <a:srgbClr val="073763"/>
              </a:buClr>
              <a:buSzPts val="1800"/>
              <a:buFont typeface="Merriweather Light"/>
              <a:buChar char="●"/>
            </a:pPr>
            <a:r>
              <a:rPr lang="en-US">
                <a:solidFill>
                  <a:srgbClr val="073763"/>
                </a:solidFill>
                <a:highlight>
                  <a:srgbClr val="FFFFFF"/>
                </a:highlight>
                <a:latin typeface="Merriweather Light"/>
                <a:ea typeface="Merriweather Light"/>
                <a:cs typeface="Merriweather Light"/>
                <a:sym typeface="Merriweather Light"/>
              </a:rPr>
              <a:t>The time and space complexity of agglomerative clustering are more than K-means clustering, and in some cases, it is prohibitive.</a:t>
            </a:r>
            <a:endParaRPr sz="2500">
              <a:solidFill>
                <a:srgbClr val="073763"/>
              </a:solidFill>
              <a:latin typeface="Merriweather Light"/>
              <a:ea typeface="Merriweather Light"/>
              <a:cs typeface="Merriweather Light"/>
              <a:sym typeface="Merriweather Light"/>
            </a:endParaRPr>
          </a:p>
          <a:p>
            <a:pPr indent="-342900" lvl="0" marL="457200" rtl="0" algn="l">
              <a:lnSpc>
                <a:spcPct val="115000"/>
              </a:lnSpc>
              <a:spcBef>
                <a:spcPts val="900"/>
              </a:spcBef>
              <a:spcAft>
                <a:spcPts val="0"/>
              </a:spcAft>
              <a:buSzPts val="1800"/>
              <a:buNone/>
            </a:pPr>
            <a:r>
              <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t/>
            </a:r>
            <a:endParaRPr>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Challenges</a:t>
            </a:r>
            <a:endParaRPr>
              <a:latin typeface="Merriweather Light"/>
              <a:ea typeface="Merriweather Light"/>
              <a:cs typeface="Merriweather Light"/>
              <a:sym typeface="Merriweather Light"/>
            </a:endParaRPr>
          </a:p>
        </p:txBody>
      </p:sp>
      <p:sp>
        <p:nvSpPr>
          <p:cNvPr id="165" name="Google Shape;16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Understand the column of the dataset.</a:t>
            </a:r>
            <a:endParaRPr>
              <a:latin typeface="Merriweather Light"/>
              <a:ea typeface="Merriweather Light"/>
              <a:cs typeface="Merriweather Light"/>
              <a:sym typeface="Merriweather Light"/>
            </a:endParaRPr>
          </a:p>
          <a:p>
            <a:pPr indent="0" lvl="0" marL="114300" rtl="0" algn="l">
              <a:lnSpc>
                <a:spcPct val="115000"/>
              </a:lnSpc>
              <a:spcBef>
                <a:spcPts val="0"/>
              </a:spcBef>
              <a:spcAft>
                <a:spcPts val="0"/>
              </a:spcAft>
              <a:buClr>
                <a:srgbClr val="002060"/>
              </a:buClr>
              <a:buSzPts val="2160"/>
              <a:buNone/>
            </a:pPr>
            <a:r>
              <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Analyze and visualization of the Netflix Tv shows &amp; movies  according to feature.</a:t>
            </a:r>
            <a:endParaRPr>
              <a:latin typeface="Merriweather Light"/>
              <a:ea typeface="Merriweather Light"/>
              <a:cs typeface="Merriweather Light"/>
              <a:sym typeface="Merriweather Light"/>
            </a:endParaRPr>
          </a:p>
          <a:p>
            <a:pPr indent="0" lvl="0" marL="114300" rtl="0" algn="l">
              <a:lnSpc>
                <a:spcPct val="115000"/>
              </a:lnSpc>
              <a:spcBef>
                <a:spcPts val="0"/>
              </a:spcBef>
              <a:spcAft>
                <a:spcPts val="0"/>
              </a:spcAft>
              <a:buClr>
                <a:srgbClr val="002060"/>
              </a:buClr>
              <a:buSzPts val="2160"/>
              <a:buNone/>
            </a:pPr>
            <a:r>
              <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Find the right chart to show the chart.</a:t>
            </a:r>
            <a:endParaRPr>
              <a:latin typeface="Merriweather Light"/>
              <a:ea typeface="Merriweather Light"/>
              <a:cs typeface="Merriweather Light"/>
              <a:sym typeface="Merriweather Light"/>
            </a:endParaRPr>
          </a:p>
          <a:p>
            <a:pPr indent="0" lvl="0" marL="114300" rtl="0" algn="l">
              <a:lnSpc>
                <a:spcPct val="115000"/>
              </a:lnSpc>
              <a:spcBef>
                <a:spcPts val="0"/>
              </a:spcBef>
              <a:spcAft>
                <a:spcPts val="0"/>
              </a:spcAft>
              <a:buClr>
                <a:srgbClr val="002060"/>
              </a:buClr>
              <a:buSzPts val="2160"/>
              <a:buNone/>
            </a:pPr>
            <a:r>
              <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Difficulties to find out the correct model.</a:t>
            </a:r>
            <a:endParaRPr>
              <a:latin typeface="Merriweather Light"/>
              <a:ea typeface="Merriweather Light"/>
              <a:cs typeface="Merriweather Light"/>
              <a:sym typeface="Merriweather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ph type="title"/>
          </p:nvPr>
        </p:nvSpPr>
        <p:spPr>
          <a:xfrm>
            <a:off x="266575" y="129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Content</a:t>
            </a:r>
            <a:endParaRPr>
              <a:latin typeface="Merriweather Light"/>
              <a:ea typeface="Merriweather Light"/>
              <a:cs typeface="Merriweather Light"/>
              <a:sym typeface="Merriweather Light"/>
            </a:endParaRPr>
          </a:p>
        </p:txBody>
      </p:sp>
      <p:sp>
        <p:nvSpPr>
          <p:cNvPr id="56" name="Google Shape;56;p2"/>
          <p:cNvSpPr txBox="1"/>
          <p:nvPr>
            <p:ph idx="1" type="body"/>
          </p:nvPr>
        </p:nvSpPr>
        <p:spPr>
          <a:xfrm>
            <a:off x="311700" y="859825"/>
            <a:ext cx="8520600" cy="3603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160"/>
              <a:buFont typeface="Merriweather Light"/>
              <a:buAutoNum type="arabicPeriod"/>
            </a:pPr>
            <a:r>
              <a:rPr lang="en-US">
                <a:solidFill>
                  <a:srgbClr val="002060"/>
                </a:solidFill>
                <a:latin typeface="Merriweather Light"/>
                <a:ea typeface="Merriweather Light"/>
                <a:cs typeface="Merriweather Light"/>
                <a:sym typeface="Merriweather Light"/>
              </a:rPr>
              <a:t>Problem statement</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AutoNum type="arabicPeriod"/>
            </a:pPr>
            <a:r>
              <a:rPr lang="en-US">
                <a:solidFill>
                  <a:srgbClr val="002060"/>
                </a:solidFill>
                <a:latin typeface="Merriweather Light"/>
                <a:ea typeface="Merriweather Light"/>
                <a:cs typeface="Merriweather Light"/>
                <a:sym typeface="Merriweather Light"/>
              </a:rPr>
              <a:t>Data summary</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AutoNum type="arabicPeriod"/>
            </a:pPr>
            <a:r>
              <a:rPr lang="en-US">
                <a:solidFill>
                  <a:srgbClr val="002060"/>
                </a:solidFill>
                <a:latin typeface="Merriweather Light"/>
                <a:ea typeface="Merriweather Light"/>
                <a:cs typeface="Merriweather Light"/>
                <a:sym typeface="Merriweather Light"/>
              </a:rPr>
              <a:t>Exploratory Data prediction</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AutoNum type="arabicPeriod"/>
            </a:pPr>
            <a:r>
              <a:rPr lang="en-US">
                <a:solidFill>
                  <a:srgbClr val="002060"/>
                </a:solidFill>
                <a:latin typeface="Merriweather Light"/>
                <a:ea typeface="Merriweather Light"/>
                <a:cs typeface="Merriweather Light"/>
                <a:sym typeface="Merriweather Light"/>
              </a:rPr>
              <a:t>EDA For Netflix Movie &amp; TV show Clustering</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AutoNum type="arabicPeriod"/>
            </a:pPr>
            <a:r>
              <a:rPr lang="en-US">
                <a:solidFill>
                  <a:srgbClr val="002060"/>
                </a:solidFill>
                <a:latin typeface="Merriweather Light"/>
                <a:ea typeface="Merriweather Light"/>
                <a:cs typeface="Merriweather Light"/>
                <a:sym typeface="Merriweather Light"/>
              </a:rPr>
              <a:t>Machine Learning</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AutoNum type="arabicPeriod"/>
            </a:pPr>
            <a:r>
              <a:rPr lang="en-US">
                <a:solidFill>
                  <a:srgbClr val="002060"/>
                </a:solidFill>
                <a:latin typeface="Merriweather Light"/>
                <a:ea typeface="Merriweather Light"/>
                <a:cs typeface="Merriweather Light"/>
                <a:sym typeface="Merriweather Light"/>
              </a:rPr>
              <a:t>Feature Engineering</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AutoNum type="arabicPeriod"/>
            </a:pPr>
            <a:r>
              <a:rPr lang="en-US">
                <a:solidFill>
                  <a:srgbClr val="002060"/>
                </a:solidFill>
                <a:latin typeface="Merriweather Light"/>
                <a:ea typeface="Merriweather Light"/>
                <a:cs typeface="Merriweather Light"/>
                <a:sym typeface="Merriweather Light"/>
              </a:rPr>
              <a:t>K-Means clustering</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AutoNum type="arabicPeriod"/>
            </a:pPr>
            <a:r>
              <a:rPr lang="en-US">
                <a:solidFill>
                  <a:srgbClr val="002060"/>
                </a:solidFill>
                <a:latin typeface="Merriweather Light"/>
                <a:ea typeface="Merriweather Light"/>
                <a:cs typeface="Merriweather Light"/>
                <a:sym typeface="Merriweather Light"/>
              </a:rPr>
              <a:t>Dendrogram</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AutoNum type="arabicPeriod"/>
            </a:pPr>
            <a:r>
              <a:rPr lang="en-US">
                <a:solidFill>
                  <a:srgbClr val="002060"/>
                </a:solidFill>
                <a:latin typeface="Merriweather Light"/>
                <a:ea typeface="Merriweather Light"/>
                <a:cs typeface="Merriweather Light"/>
                <a:sym typeface="Merriweather Light"/>
              </a:rPr>
              <a:t>Agglomerative Clustering.</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AutoNum type="arabicPeriod"/>
            </a:pPr>
            <a:r>
              <a:rPr lang="en-US">
                <a:solidFill>
                  <a:srgbClr val="002060"/>
                </a:solidFill>
                <a:latin typeface="Merriweather Light"/>
                <a:ea typeface="Merriweather Light"/>
                <a:cs typeface="Merriweather Light"/>
                <a:sym typeface="Merriweather Light"/>
              </a:rPr>
              <a:t>Challenges</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AutoNum type="arabicPeriod"/>
            </a:pPr>
            <a:r>
              <a:rPr lang="en-US">
                <a:solidFill>
                  <a:srgbClr val="002060"/>
                </a:solidFill>
                <a:latin typeface="Merriweather Light"/>
                <a:ea typeface="Merriweather Light"/>
                <a:cs typeface="Merriweather Light"/>
                <a:sym typeface="Merriweather Light"/>
              </a:rPr>
              <a:t>Conclusion</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None/>
            </a:pPr>
            <a:r>
              <a:t/>
            </a:r>
            <a:endParaRPr>
              <a:solidFill>
                <a:srgbClr val="002060"/>
              </a:solidFill>
              <a:latin typeface="Merriweather Light"/>
              <a:ea typeface="Merriweather Light"/>
              <a:cs typeface="Merriweather Light"/>
              <a:sym typeface="Merriweather Light"/>
            </a:endParaRPr>
          </a:p>
          <a:p>
            <a:pPr indent="-205740" lvl="0" marL="457200" rtl="0" algn="l">
              <a:lnSpc>
                <a:spcPct val="115000"/>
              </a:lnSpc>
              <a:spcBef>
                <a:spcPts val="0"/>
              </a:spcBef>
              <a:spcAft>
                <a:spcPts val="0"/>
              </a:spcAft>
              <a:buClr>
                <a:srgbClr val="002060"/>
              </a:buClr>
              <a:buSzPts val="2160"/>
              <a:buFont typeface="Arial"/>
              <a:buNone/>
            </a:pPr>
            <a:r>
              <a:t/>
            </a:r>
            <a:endParaRPr>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Conclusion</a:t>
            </a:r>
            <a:endParaRPr>
              <a:latin typeface="Merriweather Light"/>
              <a:ea typeface="Merriweather Light"/>
              <a:cs typeface="Merriweather Light"/>
              <a:sym typeface="Merriweather Light"/>
            </a:endParaRPr>
          </a:p>
        </p:txBody>
      </p:sp>
      <p:sp>
        <p:nvSpPr>
          <p:cNvPr id="171" name="Google Shape;171;p20"/>
          <p:cNvSpPr txBox="1"/>
          <p:nvPr>
            <p:ph idx="1" type="body"/>
          </p:nvPr>
        </p:nvSpPr>
        <p:spPr>
          <a:xfrm>
            <a:off x="311700" y="1152475"/>
            <a:ext cx="8520600" cy="3719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From elbow and </a:t>
            </a:r>
            <a:r>
              <a:rPr lang="en-US">
                <a:solidFill>
                  <a:srgbClr val="002060"/>
                </a:solidFill>
                <a:latin typeface="Merriweather Light"/>
                <a:ea typeface="Merriweather Light"/>
                <a:cs typeface="Merriweather Light"/>
                <a:sym typeface="Merriweather Light"/>
              </a:rPr>
              <a:t>silhouette</a:t>
            </a:r>
            <a:r>
              <a:rPr lang="en-US">
                <a:solidFill>
                  <a:srgbClr val="002060"/>
                </a:solidFill>
                <a:latin typeface="Merriweather Light"/>
                <a:ea typeface="Merriweather Light"/>
                <a:cs typeface="Merriweather Light"/>
                <a:sym typeface="Merriweather Light"/>
              </a:rPr>
              <a:t> score, optimal of  26 cluster formed, k means is the best  for identification than hierarchical as the evaluation metrics also indicates the same . </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Netflix has 5372 movies and 2398 TV shows , there are more number movies on Netflix than TV shows.</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TV_MA has the highest no of rating  for TV shows I.e. adult rating</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Highest number of movies released in 2017 and 2018.</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Most content is added to Netflix from October to January</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Kids TV is the top most TV show genre in Netflix</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Most of the movies have duration of between  50 to 150.</a:t>
            </a:r>
            <a:endParaRPr>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US" sz="9600">
                <a:latin typeface="Merriweather"/>
                <a:ea typeface="Merriweather"/>
                <a:cs typeface="Merriweather"/>
                <a:sym typeface="Merriweather"/>
              </a:rPr>
              <a:t>        Q/A</a:t>
            </a:r>
            <a:endParaRPr b="1">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Problem Statement</a:t>
            </a:r>
            <a:endParaRPr>
              <a:latin typeface="Merriweather Light"/>
              <a:ea typeface="Merriweather Light"/>
              <a:cs typeface="Merriweather Light"/>
              <a:sym typeface="Merriweather Light"/>
            </a:endParaRPr>
          </a:p>
        </p:txBody>
      </p:sp>
      <p:sp>
        <p:nvSpPr>
          <p:cNvPr id="62" name="Google Shape;62;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Country</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Rating</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production growth</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top 10 genre movies &amp; TV show</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Actor with most  content on platform</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Top 15 countries with most contents</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Highest No in One  season</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None/>
            </a:pPr>
            <a:r>
              <a:t/>
            </a:r>
            <a:endParaRPr>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Data Summary</a:t>
            </a:r>
            <a:endParaRPr>
              <a:latin typeface="Merriweather Light"/>
              <a:ea typeface="Merriweather Light"/>
              <a:cs typeface="Merriweather Light"/>
              <a:sym typeface="Merriweather Light"/>
            </a:endParaRPr>
          </a:p>
        </p:txBody>
      </p:sp>
      <p:sp>
        <p:nvSpPr>
          <p:cNvPr id="68" name="Google Shape;6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In the Netflix movies &amp;Tv shows  project there is a dataset which contains Netflix Tv shows &amp; movies information.</a:t>
            </a:r>
            <a:endParaRPr>
              <a:latin typeface="Merriweather Light"/>
              <a:ea typeface="Merriweather Light"/>
              <a:cs typeface="Merriweather Light"/>
              <a:sym typeface="Merriweather Light"/>
            </a:endParaRPr>
          </a:p>
          <a:p>
            <a:pPr indent="-205740" lvl="0" marL="457200" rtl="0" algn="l">
              <a:lnSpc>
                <a:spcPct val="115000"/>
              </a:lnSpc>
              <a:spcBef>
                <a:spcPts val="0"/>
              </a:spcBef>
              <a:spcAft>
                <a:spcPts val="0"/>
              </a:spcAft>
              <a:buClr>
                <a:srgbClr val="002060"/>
              </a:buClr>
              <a:buSzPts val="2160"/>
              <a:buFont typeface="Arial"/>
              <a:buNone/>
            </a:pPr>
            <a:r>
              <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There are two dataset that is Rossmann Store dataset and Store dataset.</a:t>
            </a:r>
            <a:endParaRPr>
              <a:latin typeface="Merriweather Light"/>
              <a:ea typeface="Merriweather Light"/>
              <a:cs typeface="Merriweather Light"/>
              <a:sym typeface="Merriweather Light"/>
            </a:endParaRPr>
          </a:p>
          <a:p>
            <a:pPr indent="0" lvl="0" marL="114300" rtl="0" algn="l">
              <a:lnSpc>
                <a:spcPct val="115000"/>
              </a:lnSpc>
              <a:spcBef>
                <a:spcPts val="0"/>
              </a:spcBef>
              <a:spcAft>
                <a:spcPts val="0"/>
              </a:spcAft>
              <a:buClr>
                <a:srgbClr val="002060"/>
              </a:buClr>
              <a:buSzPts val="2160"/>
              <a:buNone/>
            </a:pPr>
            <a:r>
              <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Netflix  has 7787 rows and 12 columns</a:t>
            </a:r>
            <a:endParaRPr>
              <a:solidFill>
                <a:srgbClr val="002060"/>
              </a:solidFill>
              <a:latin typeface="Merriweather Light"/>
              <a:ea typeface="Merriweather Light"/>
              <a:cs typeface="Merriweather Light"/>
              <a:sym typeface="Merriweather Light"/>
            </a:endParaRPr>
          </a:p>
          <a:p>
            <a:pPr indent="0" lvl="0" marL="114300" rtl="0" algn="l">
              <a:lnSpc>
                <a:spcPct val="115000"/>
              </a:lnSpc>
              <a:spcBef>
                <a:spcPts val="0"/>
              </a:spcBef>
              <a:spcAft>
                <a:spcPts val="0"/>
              </a:spcAft>
              <a:buClr>
                <a:srgbClr val="002060"/>
              </a:buClr>
              <a:buSzPts val="2160"/>
              <a:buNone/>
            </a:pPr>
            <a:r>
              <a:t/>
            </a:r>
            <a:endParaRPr>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Data contain information on rating, duration, Genre, country, </a:t>
            </a:r>
            <a:r>
              <a:rPr lang="en-US">
                <a:solidFill>
                  <a:srgbClr val="002060"/>
                </a:solidFill>
                <a:latin typeface="Merriweather Light"/>
                <a:ea typeface="Merriweather Light"/>
                <a:cs typeface="Merriweather Light"/>
                <a:sym typeface="Merriweather Light"/>
              </a:rPr>
              <a:t>director</a:t>
            </a:r>
            <a:r>
              <a:rPr lang="en-US">
                <a:solidFill>
                  <a:srgbClr val="002060"/>
                </a:solidFill>
                <a:latin typeface="Merriweather Light"/>
                <a:ea typeface="Merriweather Light"/>
                <a:cs typeface="Merriweather Light"/>
                <a:sym typeface="Merriweather Light"/>
              </a:rPr>
              <a:t>, Title, release year.</a:t>
            </a:r>
            <a:endParaRPr>
              <a:latin typeface="Merriweather Light"/>
              <a:ea typeface="Merriweather Light"/>
              <a:cs typeface="Merriweather Light"/>
              <a:sym typeface="Merriweather Light"/>
            </a:endParaRPr>
          </a:p>
          <a:p>
            <a:pPr indent="0" lvl="0" marL="114300" rtl="0" algn="l">
              <a:lnSpc>
                <a:spcPct val="115000"/>
              </a:lnSpc>
              <a:spcBef>
                <a:spcPts val="0"/>
              </a:spcBef>
              <a:spcAft>
                <a:spcPts val="0"/>
              </a:spcAft>
              <a:buClr>
                <a:srgbClr val="002060"/>
              </a:buClr>
              <a:buSzPts val="2160"/>
              <a:buNone/>
            </a:pPr>
            <a:r>
              <a:rPr lang="en-US">
                <a:solidFill>
                  <a:srgbClr val="002060"/>
                </a:solidFill>
                <a:latin typeface="Merriweather Light"/>
                <a:ea typeface="Merriweather Light"/>
                <a:cs typeface="Merriweather Light"/>
                <a:sym typeface="Merriweather Light"/>
              </a:rPr>
              <a:t> </a:t>
            </a:r>
            <a:endParaRPr>
              <a:latin typeface="Merriweather Light"/>
              <a:ea typeface="Merriweather Light"/>
              <a:cs typeface="Merriweather Light"/>
              <a:sym typeface="Merriweather Light"/>
            </a:endParaRPr>
          </a:p>
          <a:p>
            <a:pPr indent="-205740" lvl="0" marL="457200" rtl="0" algn="l">
              <a:lnSpc>
                <a:spcPct val="115000"/>
              </a:lnSpc>
              <a:spcBef>
                <a:spcPts val="0"/>
              </a:spcBef>
              <a:spcAft>
                <a:spcPts val="0"/>
              </a:spcAft>
              <a:buClr>
                <a:srgbClr val="002060"/>
              </a:buClr>
              <a:buSzPts val="2160"/>
              <a:buNone/>
            </a:pPr>
            <a:r>
              <a:t/>
            </a:r>
            <a:endParaRPr>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Exploratory Data Prediction</a:t>
            </a:r>
            <a:endParaRPr>
              <a:latin typeface="Merriweather Light"/>
              <a:ea typeface="Merriweather Light"/>
              <a:cs typeface="Merriweather Light"/>
              <a:sym typeface="Merriweather Light"/>
            </a:endParaRPr>
          </a:p>
        </p:txBody>
      </p:sp>
      <p:sp>
        <p:nvSpPr>
          <p:cNvPr id="74" name="Google Shape;74;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Exploratory Data Prediction is also known as EDA, is the  process of interpreting datasets by summarizing their key properties and frequently them </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EDA refers to the critical process of performing  initial investigation on datasets so as discover the patterns, to spots anomalies , to hypothesis, and to check  assumptions with the help of summary </a:t>
            </a:r>
            <a:r>
              <a:rPr lang="en-US">
                <a:solidFill>
                  <a:srgbClr val="002060"/>
                </a:solidFill>
                <a:latin typeface="Merriweather Light"/>
                <a:ea typeface="Merriweather Light"/>
                <a:cs typeface="Merriweather Light"/>
                <a:sym typeface="Merriweather Light"/>
              </a:rPr>
              <a:t>statistics</a:t>
            </a:r>
            <a:r>
              <a:rPr lang="en-US">
                <a:solidFill>
                  <a:srgbClr val="002060"/>
                </a:solidFill>
                <a:latin typeface="Merriweather Light"/>
                <a:ea typeface="Merriweather Light"/>
                <a:cs typeface="Merriweather Light"/>
                <a:sym typeface="Merriweather Light"/>
              </a:rPr>
              <a:t> and graphical representation</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In EDA, plotting option include box plot, line plots , scatter plots and many more.</a:t>
            </a:r>
            <a:endParaRPr>
              <a:latin typeface="Merriweather Light"/>
              <a:ea typeface="Merriweather Light"/>
              <a:cs typeface="Merriweather Light"/>
              <a:sym typeface="Merriweather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6"/>
          <p:cNvSpPr txBox="1"/>
          <p:nvPr>
            <p:ph type="title"/>
          </p:nvPr>
        </p:nvSpPr>
        <p:spPr>
          <a:xfrm>
            <a:off x="262004" y="17666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Country</a:t>
            </a:r>
            <a:endParaRPr>
              <a:latin typeface="Merriweather Light"/>
              <a:ea typeface="Merriweather Light"/>
              <a:cs typeface="Merriweather Light"/>
              <a:sym typeface="Merriweather Light"/>
            </a:endParaRPr>
          </a:p>
        </p:txBody>
      </p:sp>
      <p:sp>
        <p:nvSpPr>
          <p:cNvPr id="80" name="Google Shape;80;p6"/>
          <p:cNvSpPr txBox="1"/>
          <p:nvPr>
            <p:ph idx="1" type="body"/>
          </p:nvPr>
        </p:nvSpPr>
        <p:spPr>
          <a:xfrm>
            <a:off x="345567" y="1208919"/>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0" lvl="0" marL="0" rtl="0" algn="l">
              <a:spcBef>
                <a:spcPts val="600"/>
              </a:spcBef>
              <a:spcAft>
                <a:spcPts val="0"/>
              </a:spcAft>
              <a:buNone/>
            </a:pPr>
            <a:r>
              <a:rPr lang="en-US" sz="1400">
                <a:solidFill>
                  <a:srgbClr val="073763"/>
                </a:solidFill>
                <a:highlight>
                  <a:srgbClr val="FFFFFF"/>
                </a:highlight>
                <a:latin typeface="Merriweather Light"/>
                <a:ea typeface="Merriweather Light"/>
                <a:cs typeface="Merriweather Light"/>
                <a:sym typeface="Merriweather Light"/>
              </a:rPr>
              <a:t>US and UK are closely aligned with their Netflix target ages, but radically different from, example, India or Japan!</a:t>
            </a:r>
            <a:endParaRPr sz="1400">
              <a:solidFill>
                <a:srgbClr val="073763"/>
              </a:solidFill>
              <a:highlight>
                <a:srgbClr val="FFFFFF"/>
              </a:highlight>
              <a:latin typeface="Merriweather Light"/>
              <a:ea typeface="Merriweather Light"/>
              <a:cs typeface="Merriweather Light"/>
              <a:sym typeface="Merriweather Light"/>
            </a:endParaRPr>
          </a:p>
          <a:p>
            <a:pPr indent="0" lvl="0" marL="0" rtl="0" algn="l">
              <a:spcBef>
                <a:spcPts val="600"/>
              </a:spcBef>
              <a:spcAft>
                <a:spcPts val="0"/>
              </a:spcAft>
              <a:buNone/>
            </a:pPr>
            <a:r>
              <a:rPr lang="en-US" sz="1400">
                <a:solidFill>
                  <a:srgbClr val="073763"/>
                </a:solidFill>
                <a:highlight>
                  <a:srgbClr val="FFFFFF"/>
                </a:highlight>
                <a:latin typeface="Merriweather Light"/>
                <a:ea typeface="Merriweather Light"/>
                <a:cs typeface="Merriweather Light"/>
                <a:sym typeface="Merriweather Light"/>
              </a:rPr>
              <a:t>Also, Mexico and Spain have similar content on Netflix for different age groups.</a:t>
            </a:r>
            <a:endParaRPr sz="1400">
              <a:solidFill>
                <a:srgbClr val="073763"/>
              </a:solidFill>
              <a:highlight>
                <a:srgbClr val="FFFFFF"/>
              </a:highlight>
              <a:latin typeface="Merriweather Light"/>
              <a:ea typeface="Merriweather Light"/>
              <a:cs typeface="Merriweather Light"/>
              <a:sym typeface="Merriweather Light"/>
            </a:endParaRPr>
          </a:p>
          <a:p>
            <a:pPr indent="-342900" lvl="0" marL="457200" rtl="0" algn="l">
              <a:lnSpc>
                <a:spcPct val="115000"/>
              </a:lnSpc>
              <a:spcBef>
                <a:spcPts val="500"/>
              </a:spcBef>
              <a:spcAft>
                <a:spcPts val="0"/>
              </a:spcAft>
              <a:buSzPts val="1800"/>
              <a:buNone/>
            </a:pPr>
            <a:r>
              <a:t/>
            </a:r>
            <a:endParaRPr sz="1600">
              <a:solidFill>
                <a:srgbClr val="002060"/>
              </a:solidFill>
            </a:endParaRPr>
          </a:p>
        </p:txBody>
      </p:sp>
      <p:pic>
        <p:nvPicPr>
          <p:cNvPr descr="country.png" id="81" name="Google Shape;81;p6"/>
          <p:cNvPicPr preferRelativeResize="0"/>
          <p:nvPr/>
        </p:nvPicPr>
        <p:blipFill rotWithShape="1">
          <a:blip r:embed="rId3">
            <a:alphaModFix/>
          </a:blip>
          <a:srcRect b="0" l="0" r="0" t="0"/>
          <a:stretch/>
        </p:blipFill>
        <p:spPr>
          <a:xfrm>
            <a:off x="668625" y="844825"/>
            <a:ext cx="6562350" cy="3326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7"/>
          <p:cNvSpPr txBox="1"/>
          <p:nvPr>
            <p:ph type="title"/>
          </p:nvPr>
        </p:nvSpPr>
        <p:spPr>
          <a:xfrm>
            <a:off x="301761" y="29593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Production Growth </a:t>
            </a:r>
            <a:endParaRPr>
              <a:latin typeface="Merriweather Light"/>
              <a:ea typeface="Merriweather Light"/>
              <a:cs typeface="Merriweather Light"/>
              <a:sym typeface="Merriweather Light"/>
            </a:endParaRPr>
          </a:p>
        </p:txBody>
      </p:sp>
      <p:sp>
        <p:nvSpPr>
          <p:cNvPr id="87" name="Google Shape;87;p7"/>
          <p:cNvSpPr txBox="1"/>
          <p:nvPr>
            <p:ph idx="1" type="body"/>
          </p:nvPr>
        </p:nvSpPr>
        <p:spPr>
          <a:xfrm>
            <a:off x="311700" y="1152475"/>
            <a:ext cx="8520600" cy="3614078"/>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US" sz="1600"/>
              <a:t>B</a:t>
            </a:r>
            <a:endParaRPr/>
          </a:p>
          <a:p>
            <a:pPr indent="-228600" lvl="0" marL="457200" rtl="0" algn="l">
              <a:lnSpc>
                <a:spcPct val="115000"/>
              </a:lnSpc>
              <a:spcBef>
                <a:spcPts val="0"/>
              </a:spcBef>
              <a:spcAft>
                <a:spcPts val="0"/>
              </a:spcAft>
              <a:buSzPts val="1800"/>
              <a:buNone/>
            </a:pPr>
            <a:r>
              <a:t/>
            </a:r>
            <a:endParaRPr sz="1600"/>
          </a:p>
          <a:p>
            <a:pPr indent="-228600" lvl="0" marL="457200" rtl="0" algn="l">
              <a:lnSpc>
                <a:spcPct val="115000"/>
              </a:lnSpc>
              <a:spcBef>
                <a:spcPts val="0"/>
              </a:spcBef>
              <a:spcAft>
                <a:spcPts val="0"/>
              </a:spcAft>
              <a:buSzPts val="1800"/>
              <a:buNone/>
            </a:pPr>
            <a:r>
              <a:t/>
            </a:r>
            <a:endParaRPr sz="1600"/>
          </a:p>
          <a:p>
            <a:pPr indent="-342900" lvl="0" marL="457200" rtl="0" algn="l">
              <a:lnSpc>
                <a:spcPct val="115000"/>
              </a:lnSpc>
              <a:spcBef>
                <a:spcPts val="0"/>
              </a:spcBef>
              <a:spcAft>
                <a:spcPts val="0"/>
              </a:spcAft>
              <a:buSzPts val="1800"/>
              <a:buChar char="●"/>
            </a:pPr>
            <a:r>
              <a:rPr lang="en-US" sz="1600"/>
              <a:t>Hi    </a:t>
            </a:r>
            <a:endParaRPr/>
          </a:p>
          <a:p>
            <a:pPr indent="-342900" lvl="0" marL="457200" rtl="0" algn="l">
              <a:lnSpc>
                <a:spcPct val="115000"/>
              </a:lnSpc>
              <a:spcBef>
                <a:spcPts val="0"/>
              </a:spcBef>
              <a:spcAft>
                <a:spcPts val="0"/>
              </a:spcAft>
              <a:buSzPts val="1800"/>
              <a:buChar char="●"/>
            </a:pPr>
            <a:r>
              <a:rPr lang="en-US" sz="1600">
                <a:solidFill>
                  <a:srgbClr val="002060"/>
                </a:solidFill>
              </a:rPr>
              <a:t>      </a:t>
            </a:r>
            <a:r>
              <a:rPr lang="en-US" sz="1600">
                <a:solidFill>
                  <a:srgbClr val="002060"/>
                </a:solidFill>
                <a:latin typeface="Merriweather Light"/>
                <a:ea typeface="Merriweather Light"/>
                <a:cs typeface="Merriweather Light"/>
                <a:sym typeface="Merriweather Light"/>
              </a:rPr>
              <a:t>Highest no of movies released in 2017 &amp;  2018</a:t>
            </a:r>
            <a:endParaRPr sz="1600">
              <a:latin typeface="Merriweather Light"/>
              <a:ea typeface="Merriweather Light"/>
              <a:cs typeface="Merriweather Light"/>
              <a:sym typeface="Merriweather Light"/>
            </a:endParaRPr>
          </a:p>
        </p:txBody>
      </p:sp>
      <p:pic>
        <p:nvPicPr>
          <p:cNvPr descr="production growth in year.png" id="88" name="Google Shape;88;p7"/>
          <p:cNvPicPr preferRelativeResize="0"/>
          <p:nvPr/>
        </p:nvPicPr>
        <p:blipFill rotWithShape="1">
          <a:blip r:embed="rId3">
            <a:alphaModFix/>
          </a:blip>
          <a:srcRect b="0" l="0" r="0" t="0"/>
          <a:stretch/>
        </p:blipFill>
        <p:spPr>
          <a:xfrm>
            <a:off x="4503957" y="972767"/>
            <a:ext cx="4027200" cy="3161488"/>
          </a:xfrm>
          <a:prstGeom prst="rect">
            <a:avLst/>
          </a:prstGeom>
          <a:noFill/>
          <a:ln>
            <a:noFill/>
          </a:ln>
        </p:spPr>
      </p:pic>
      <p:pic>
        <p:nvPicPr>
          <p:cNvPr descr="count.png" id="89" name="Google Shape;89;p7"/>
          <p:cNvPicPr preferRelativeResize="0"/>
          <p:nvPr/>
        </p:nvPicPr>
        <p:blipFill rotWithShape="1">
          <a:blip r:embed="rId4">
            <a:alphaModFix/>
          </a:blip>
          <a:srcRect b="0" l="0" r="0" t="0"/>
          <a:stretch/>
        </p:blipFill>
        <p:spPr>
          <a:xfrm>
            <a:off x="573932" y="992220"/>
            <a:ext cx="3832698" cy="31225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ph type="title"/>
          </p:nvPr>
        </p:nvSpPr>
        <p:spPr>
          <a:xfrm>
            <a:off x="311700" y="19654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Highest no Rating of single season</a:t>
            </a:r>
            <a:endParaRPr>
              <a:latin typeface="Merriweather Light"/>
              <a:ea typeface="Merriweather Light"/>
              <a:cs typeface="Merriweather Light"/>
              <a:sym typeface="Merriweather Light"/>
            </a:endParaRPr>
          </a:p>
        </p:txBody>
      </p:sp>
      <p:sp>
        <p:nvSpPr>
          <p:cNvPr id="95" name="Google Shape;95;p8"/>
          <p:cNvSpPr txBox="1"/>
          <p:nvPr>
            <p:ph idx="1" type="body"/>
          </p:nvPr>
        </p:nvSpPr>
        <p:spPr>
          <a:xfrm>
            <a:off x="355575" y="1108600"/>
            <a:ext cx="8520600" cy="4274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Clr>
                <a:srgbClr val="002060"/>
              </a:buClr>
              <a:buSzPts val="1920"/>
              <a:buFont typeface="Arial"/>
              <a:buChar char="•"/>
            </a:pPr>
            <a:r>
              <a:rPr lang="en-US" sz="1600">
                <a:solidFill>
                  <a:srgbClr val="002060"/>
                </a:solidFill>
              </a:rPr>
              <a:t>   </a:t>
            </a:r>
            <a:r>
              <a:rPr lang="en-US" sz="1600">
                <a:solidFill>
                  <a:srgbClr val="002060"/>
                </a:solidFill>
                <a:latin typeface="Merriweather Light"/>
                <a:ea typeface="Merriweather Light"/>
                <a:cs typeface="Merriweather Light"/>
                <a:sym typeface="Merriweather Light"/>
              </a:rPr>
              <a:t>Those movies that have a rating of Nc-17 means adults, they have the longest  average duration</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1920"/>
              <a:buFont typeface="Merriweather Light"/>
              <a:buChar char="•"/>
            </a:pPr>
            <a:r>
              <a:rPr lang="en-US" sz="1600">
                <a:solidFill>
                  <a:srgbClr val="002060"/>
                </a:solidFill>
                <a:latin typeface="Merriweather Light"/>
                <a:ea typeface="Merriweather Light"/>
                <a:cs typeface="Merriweather Light"/>
                <a:sym typeface="Merriweather Light"/>
              </a:rPr>
              <a:t>   when it comes to that movies having a TV- Y means kids , they have shortest    runtime</a:t>
            </a:r>
            <a:endParaRPr>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sz="1600">
              <a:solidFill>
                <a:srgbClr val="002060"/>
              </a:solidFill>
            </a:endParaRPr>
          </a:p>
          <a:p>
            <a:pPr indent="-220980" lvl="0" marL="457200" rtl="0" algn="l">
              <a:lnSpc>
                <a:spcPct val="115000"/>
              </a:lnSpc>
              <a:spcBef>
                <a:spcPts val="0"/>
              </a:spcBef>
              <a:spcAft>
                <a:spcPts val="0"/>
              </a:spcAft>
              <a:buClr>
                <a:srgbClr val="002060"/>
              </a:buClr>
              <a:buSzPts val="1920"/>
              <a:buFont typeface="Arial"/>
              <a:buNone/>
            </a:pPr>
            <a:r>
              <a:t/>
            </a:r>
            <a:endParaRPr sz="1600">
              <a:solidFill>
                <a:srgbClr val="002060"/>
              </a:solidFill>
            </a:endParaRPr>
          </a:p>
        </p:txBody>
      </p:sp>
      <p:pic>
        <p:nvPicPr>
          <p:cNvPr descr="rating.png" id="96" name="Google Shape;96;p8"/>
          <p:cNvPicPr preferRelativeResize="0"/>
          <p:nvPr/>
        </p:nvPicPr>
        <p:blipFill rotWithShape="1">
          <a:blip r:embed="rId3">
            <a:alphaModFix/>
          </a:blip>
          <a:srcRect b="0" l="0" r="0" t="0"/>
          <a:stretch/>
        </p:blipFill>
        <p:spPr>
          <a:xfrm>
            <a:off x="673239" y="874643"/>
            <a:ext cx="7307883" cy="28127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281883" y="23630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Top 10 Genre of TV Show</a:t>
            </a:r>
            <a:endParaRPr>
              <a:latin typeface="Merriweather Light"/>
              <a:ea typeface="Merriweather Light"/>
              <a:cs typeface="Merriweather Light"/>
              <a:sym typeface="Merriweather Light"/>
            </a:endParaRPr>
          </a:p>
        </p:txBody>
      </p:sp>
      <p:sp>
        <p:nvSpPr>
          <p:cNvPr id="102" name="Google Shape;102;p9"/>
          <p:cNvSpPr txBox="1"/>
          <p:nvPr>
            <p:ph idx="1" type="body"/>
          </p:nvPr>
        </p:nvSpPr>
        <p:spPr>
          <a:xfrm>
            <a:off x="418705" y="1108953"/>
            <a:ext cx="8520600" cy="3404681"/>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r>
              <a:rPr lang="en-US">
                <a:latin typeface="Merriweather Light"/>
                <a:ea typeface="Merriweather Light"/>
                <a:cs typeface="Merriweather Light"/>
                <a:sym typeface="Merriweather Light"/>
              </a:rPr>
              <a:t>K </a:t>
            </a:r>
            <a:r>
              <a:rPr lang="en-US">
                <a:solidFill>
                  <a:srgbClr val="002060"/>
                </a:solidFill>
                <a:latin typeface="Merriweather Light"/>
                <a:ea typeface="Merriweather Light"/>
                <a:cs typeface="Merriweather Light"/>
                <a:sym typeface="Merriweather Light"/>
              </a:rPr>
              <a:t>kids Tv is the top most Tv show Genre in Netflix</a:t>
            </a:r>
            <a:endParaRPr>
              <a:latin typeface="Merriweather Light"/>
              <a:ea typeface="Merriweather Light"/>
              <a:cs typeface="Merriweather Light"/>
              <a:sym typeface="Merriweather Light"/>
            </a:endParaRPr>
          </a:p>
        </p:txBody>
      </p:sp>
      <p:pic>
        <p:nvPicPr>
          <p:cNvPr descr="top 10 genre.png" id="103" name="Google Shape;103;p9"/>
          <p:cNvPicPr preferRelativeResize="0"/>
          <p:nvPr/>
        </p:nvPicPr>
        <p:blipFill rotWithShape="1">
          <a:blip r:embed="rId3">
            <a:alphaModFix/>
          </a:blip>
          <a:srcRect b="0" l="0" r="0" t="0"/>
          <a:stretch/>
        </p:blipFill>
        <p:spPr>
          <a:xfrm>
            <a:off x="544748" y="914401"/>
            <a:ext cx="7869677" cy="32600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