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58400" cy="7772400"/>
  <p:notesSz cx="10058400" cy="7772400"/>
  <p:defaultTextStyle>
    <a:defPPr>
      <a:defRPr lang="en-US"/>
    </a:defPPr>
    <a:lvl1pPr marL="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54964" y="0"/>
            <a:ext cx="8298180" cy="345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27120"/>
            <a:ext cx="8298180" cy="1727200"/>
          </a:xfrm>
        </p:spPr>
        <p:txBody>
          <a:bodyPr>
            <a:noAutofit/>
          </a:bodyPr>
          <a:lstStyle>
            <a:lvl1pPr>
              <a:defRPr sz="8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54320"/>
            <a:ext cx="7543800" cy="11226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100">
                <a:solidFill>
                  <a:schemeClr val="tx2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  <p:sp>
        <p:nvSpPr>
          <p:cNvPr id="7" name="Rectangle 6"/>
          <p:cNvSpPr/>
          <p:nvPr/>
        </p:nvSpPr>
        <p:spPr>
          <a:xfrm>
            <a:off x="854964" y="6995160"/>
            <a:ext cx="8298180" cy="31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777240"/>
            <a:ext cx="7962900" cy="440436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00" y="777242"/>
            <a:ext cx="2011680" cy="6131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9880" y="777241"/>
            <a:ext cx="6286500" cy="552704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4964" y="0"/>
            <a:ext cx="8298180" cy="345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3480"/>
            <a:ext cx="8298180" cy="1899920"/>
          </a:xfrm>
        </p:spPr>
        <p:txBody>
          <a:bodyPr anchor="b" anchorCtr="0"/>
          <a:lstStyle>
            <a:lvl1pPr algn="l">
              <a:defRPr sz="6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13400"/>
            <a:ext cx="7543800" cy="103632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  <p:sp>
        <p:nvSpPr>
          <p:cNvPr id="8" name="Rectangle 7"/>
          <p:cNvSpPr/>
          <p:nvPr/>
        </p:nvSpPr>
        <p:spPr>
          <a:xfrm>
            <a:off x="854964" y="6995160"/>
            <a:ext cx="8298180" cy="31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90881"/>
            <a:ext cx="4023360" cy="426963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690881"/>
            <a:ext cx="4023360" cy="426963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47" y="690880"/>
            <a:ext cx="4023360" cy="725064"/>
          </a:xfrm>
        </p:spPr>
        <p:txBody>
          <a:bodyPr anchor="b">
            <a:noAutofit/>
          </a:bodyPr>
          <a:lstStyle>
            <a:lvl1pPr marL="0" indent="0">
              <a:buNone/>
              <a:defRPr sz="3100" b="0">
                <a:latin typeface="+mj-lt"/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847" y="1506499"/>
            <a:ext cx="4023360" cy="3454400"/>
          </a:xfrm>
        </p:spPr>
        <p:txBody>
          <a:bodyPr anchor="t" anchorCtr="0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667" y="690880"/>
            <a:ext cx="4023360" cy="725064"/>
          </a:xfrm>
        </p:spPr>
        <p:txBody>
          <a:bodyPr anchor="b">
            <a:noAutofit/>
          </a:bodyPr>
          <a:lstStyle>
            <a:lvl1pPr marL="0" indent="0">
              <a:buNone/>
              <a:defRPr sz="3100" b="0">
                <a:latin typeface="+mj-lt"/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667" y="1506499"/>
            <a:ext cx="4023360" cy="3454400"/>
          </a:xfrm>
        </p:spPr>
        <p:txBody>
          <a:bodyPr anchor="t" anchorCtr="0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34847" y="1415943"/>
            <a:ext cx="4023360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9667" y="1415943"/>
            <a:ext cx="4023360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81600"/>
            <a:ext cx="7463333" cy="1813560"/>
          </a:xfrm>
        </p:spPr>
        <p:txBody>
          <a:bodyPr anchor="b">
            <a:normAutofit/>
          </a:bodyPr>
          <a:lstStyle>
            <a:lvl1pPr algn="l"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953" y="518161"/>
            <a:ext cx="5054427" cy="4663439"/>
          </a:xfrm>
        </p:spPr>
        <p:txBody>
          <a:bodyPr/>
          <a:lstStyle>
            <a:lvl1pPr>
              <a:defRPr sz="27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2" y="518160"/>
            <a:ext cx="2941023" cy="4663440"/>
          </a:xfrm>
        </p:spPr>
        <p:txBody>
          <a:bodyPr>
            <a:normAutofit/>
          </a:bodyPr>
          <a:lstStyle>
            <a:lvl1pPr marL="0" indent="0">
              <a:buNone/>
              <a:defRPr sz="2300">
                <a:solidFill>
                  <a:schemeClr val="tx2"/>
                </a:solidFill>
              </a:defRPr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781413" y="2849906"/>
            <a:ext cx="4318000" cy="174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47" y="5181600"/>
            <a:ext cx="7463333" cy="1813560"/>
          </a:xfrm>
        </p:spPr>
        <p:txBody>
          <a:bodyPr anchor="b">
            <a:normAutofit/>
          </a:bodyPr>
          <a:lstStyle>
            <a:lvl1pPr algn="l"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964" y="518160"/>
            <a:ext cx="8298180" cy="328168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431" y="3972560"/>
            <a:ext cx="8130540" cy="91217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81600"/>
            <a:ext cx="7459980" cy="1813560"/>
          </a:xfrm>
          <a:prstGeom prst="rect">
            <a:avLst/>
          </a:prstGeom>
        </p:spPr>
        <p:txBody>
          <a:bodyPr vert="horz" lIns="101882" tIns="50941" rIns="101882" bIns="50941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77240"/>
            <a:ext cx="8298180" cy="4404360"/>
          </a:xfrm>
          <a:prstGeom prst="rect">
            <a:avLst/>
          </a:prstGeom>
        </p:spPr>
        <p:txBody>
          <a:bodyPr vert="horz" lIns="101882" tIns="50941" rIns="101882" bIns="50941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3240" y="703661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marL="12697">
              <a:spcBef>
                <a:spcPts val="100"/>
              </a:spcBef>
            </a:pPr>
            <a:r>
              <a:rPr lang="en-US" spc="-10" smtClean="0"/>
              <a:t>Ref.</a:t>
            </a:r>
            <a:r>
              <a:rPr lang="en-US" spc="-70" smtClean="0"/>
              <a:t> </a:t>
            </a:r>
            <a:r>
              <a:rPr lang="en-US" spc="-4" smtClean="0"/>
              <a:t>Page</a:t>
            </a:r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7036614"/>
            <a:ext cx="5361256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marL="12697">
              <a:spcBef>
                <a:spcPts val="100"/>
              </a:spcBef>
            </a:pPr>
            <a:r>
              <a:rPr lang="en-US" spc="-4" smtClean="0"/>
              <a:t>Chapter 6: Boolean </a:t>
            </a:r>
            <a:r>
              <a:rPr lang="en-US" smtClean="0"/>
              <a:t>Algebra </a:t>
            </a:r>
            <a:r>
              <a:rPr lang="en-US" spc="4" smtClean="0"/>
              <a:t>and </a:t>
            </a:r>
            <a:r>
              <a:rPr lang="en-US" spc="-4" smtClean="0"/>
              <a:t>Logic</a:t>
            </a:r>
            <a:r>
              <a:rPr lang="en-US" spc="-60" smtClean="0"/>
              <a:t> </a:t>
            </a:r>
            <a:r>
              <a:rPr lang="en-US" spc="-4" smtClean="0"/>
              <a:t>Circuits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45911"/>
            <a:ext cx="83820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27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12697">
              <a:spcBef>
                <a:spcPts val="100"/>
              </a:spcBef>
            </a:pPr>
            <a:r>
              <a:rPr lang="en-US" spc="-4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lang="en-US" spc="-10" smtClean="0"/>
              <a:pPr marL="12697">
                <a:spcBef>
                  <a:spcPts val="100"/>
                </a:spcBef>
              </a:pPr>
              <a:t>‹#›</a:t>
            </a:fld>
            <a:r>
              <a:rPr lang="en-US" spc="-10" smtClean="0"/>
              <a:t>/78</a:t>
            </a:r>
            <a:endParaRPr lang="en-US" spc="-10" dirty="0"/>
          </a:p>
        </p:txBody>
      </p:sp>
      <p:sp>
        <p:nvSpPr>
          <p:cNvPr id="8" name="Rectangle 7"/>
          <p:cNvSpPr/>
          <p:nvPr/>
        </p:nvSpPr>
        <p:spPr>
          <a:xfrm>
            <a:off x="854964" y="0"/>
            <a:ext cx="829818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4964" y="6995160"/>
            <a:ext cx="8298180" cy="31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1018824" rtl="0" eaLnBrk="1" latinLnBrk="0" hangingPunct="1">
        <a:spcBef>
          <a:spcPct val="0"/>
        </a:spcBef>
        <a:buNone/>
        <a:defRPr sz="6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647" indent="-305647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662236" indent="-305647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967883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73531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528237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33884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119155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445179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2750826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00104@cs.du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57262"/>
            <a:ext cx="805701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Computer System Architecture 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		</a:t>
            </a:r>
            <a:r>
              <a:rPr lang="en-US" sz="4400" dirty="0" smtClean="0">
                <a:latin typeface="+mj-lt"/>
              </a:rPr>
              <a:t>Boolean Algebra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9426" y="5715000"/>
            <a:ext cx="299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Nitesh Kumar</a:t>
            </a:r>
          </a:p>
          <a:p>
            <a:r>
              <a:rPr lang="en-US" dirty="0" smtClean="0">
                <a:latin typeface="+mj-lt"/>
                <a:hlinkClick r:id="rId2"/>
              </a:rPr>
              <a:t>200104@cs.du.ac.in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1" y="438407"/>
            <a:ext cx="5076825" cy="2269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1400" spc="-4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4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77341" y="3771902"/>
          <a:ext cx="7239633" cy="1347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30"/>
                <a:gridCol w="1774189"/>
                <a:gridCol w="2304414"/>
                <a:gridCol w="1905000"/>
              </a:tblGrid>
              <a:tr h="432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Column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4175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Row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0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8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Row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3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4855" y="679198"/>
            <a:ext cx="5360035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4" dirty="0"/>
              <a:t>The Principle </a:t>
            </a:r>
            <a:r>
              <a:rPr sz="3200" spc="-10" dirty="0"/>
              <a:t>of</a:t>
            </a:r>
            <a:r>
              <a:rPr sz="3200" spc="14" dirty="0"/>
              <a:t> </a:t>
            </a:r>
            <a:r>
              <a:rPr sz="3200" spc="-4" dirty="0"/>
              <a:t>Duality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422908" y="1745996"/>
            <a:ext cx="5760720" cy="57404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>
              <a:spcBef>
                <a:spcPts val="100"/>
              </a:spcBef>
            </a:pP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is a precise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duality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between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operators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(OR), and the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digits 0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1.</a:t>
            </a:r>
            <a:endParaRPr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2418" y="1745998"/>
            <a:ext cx="1739900" cy="29972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(AND) and</a:t>
            </a:r>
            <a:r>
              <a:rPr spc="4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endParaRPr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908" y="2486661"/>
            <a:ext cx="7679690" cy="84836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 algn="just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For example, in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table below,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second row is obtained 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from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first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row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and vice versa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simply by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interchanging ‘+’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‘.’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‘0’ with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‘1</a:t>
            </a:r>
            <a:r>
              <a:rPr dirty="0" smtClean="0">
                <a:solidFill>
                  <a:srgbClr val="333333"/>
                </a:solidFill>
                <a:latin typeface="Verdana"/>
                <a:cs typeface="Verdana"/>
              </a:rPr>
              <a:t>’</a:t>
            </a:r>
            <a:r>
              <a:rPr lang="en-US" dirty="0" smtClean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854" y="5525516"/>
            <a:ext cx="8091170" cy="57404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>
              <a:spcBef>
                <a:spcPts val="100"/>
              </a:spcBef>
              <a:tabLst>
                <a:tab pos="1399212" algn="l"/>
                <a:tab pos="1737589" algn="l"/>
                <a:tab pos="2069616" algn="l"/>
                <a:tab pos="3356461" algn="l"/>
                <a:tab pos="4516334" algn="l"/>
                <a:tab pos="4894705" algn="l"/>
                <a:tab pos="5961256" algn="l"/>
                <a:tab pos="6427871" algn="l"/>
                <a:tab pos="7107163" algn="l"/>
              </a:tabLst>
            </a:pP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pc="-14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,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f	a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ar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pc="-14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pc="-14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eo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m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pc="-2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ed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,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pc="-14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pc="-14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eo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m  automatically holds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need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not be proved</a:t>
            </a:r>
            <a:r>
              <a:rPr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separately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1" y="438406"/>
            <a:ext cx="5076825" cy="2269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lang="en-US" sz="1400" dirty="0">
                <a:latin typeface="Verdana"/>
                <a:cs typeface="Verdana"/>
              </a:rPr>
              <a:t>	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1136" y="4440935"/>
            <a:ext cx="113031" cy="45720"/>
          </a:xfrm>
          <a:custGeom>
            <a:avLst/>
            <a:gdLst/>
            <a:ahLst/>
            <a:cxnLst/>
            <a:rect l="l" t="t" r="r" b="b"/>
            <a:pathLst>
              <a:path w="113030" h="45720">
                <a:moveTo>
                  <a:pt x="0" y="45719"/>
                </a:moveTo>
                <a:lnTo>
                  <a:pt x="112775" y="45719"/>
                </a:lnTo>
              </a:path>
              <a:path w="113030" h="4572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4223" y="4895088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7655" y="4895088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9320" y="5416296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5911" y="5437632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7935" y="5428488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6655" y="542239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3623" y="5437632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1367" y="544067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94460" y="2034539"/>
          <a:ext cx="7622540" cy="4282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90"/>
                <a:gridCol w="2286000"/>
                <a:gridCol w="2493010"/>
                <a:gridCol w="2136140"/>
              </a:tblGrid>
              <a:tr h="871601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Sr.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514984" marR="423545" indent="-857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ms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/  Identities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618490" marR="196850" indent="-4178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Dual</a:t>
                      </a:r>
                      <a:r>
                        <a:rPr sz="1800" b="1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Theorems/ 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Identities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584835" marR="578485" indent="1123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Name  (if</a:t>
                      </a:r>
                      <a:r>
                        <a:rPr sz="1800" b="1" spc="-9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any)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536447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Idempotent</a:t>
                      </a:r>
                      <a:r>
                        <a:rPr sz="18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47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2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0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Absorption</a:t>
                      </a:r>
                      <a:r>
                        <a:rPr sz="18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493395" algn="l"/>
                        </a:tabLst>
                      </a:pPr>
                      <a:r>
                        <a:rPr sz="2800" spc="-7" baseline="1461" dirty="0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Involution</a:t>
                      </a:r>
                      <a:r>
                        <a:rPr sz="18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6927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767715" algn="l"/>
                        </a:tabLst>
                      </a:pP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2700" spc="-3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2700" spc="232" baseline="1543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sz="2700" spc="-7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</a:t>
                      </a:r>
                      <a:r>
                        <a:rPr sz="2700" spc="-7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2700" spc="225" baseline="1543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700" baseline="1543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816610" algn="l"/>
                        </a:tabLst>
                      </a:pP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2700" spc="-3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spc="-15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</a:t>
                      </a:r>
                      <a:r>
                        <a:rPr sz="1900" spc="-100" dirty="0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</a:t>
                      </a:r>
                      <a:r>
                        <a:rPr sz="2700" spc="-7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2700" spc="-7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</a:t>
                      </a:r>
                      <a:r>
                        <a:rPr sz="2700" spc="-434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700" baseline="1543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1601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737235" algn="l"/>
                        </a:tabLst>
                      </a:pP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1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8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2700" spc="-7" baseline="154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2900" spc="7" baseline="5698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2600" spc="15" baseline="15873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600" spc="-397" baseline="1587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1543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endParaRPr sz="2700" baseline="1543">
                        <a:latin typeface="Symbol"/>
                        <a:cs typeface="Symbo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737235" algn="l"/>
                        </a:tabLst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18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2700" spc="-7" baseline="4629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2900" spc="7" baseline="854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900" spc="195" baseline="854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37" baseline="142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700" spc="37" baseline="4629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</a:t>
                      </a:r>
                      <a:endParaRPr sz="2700" baseline="4629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607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Morgan’s 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Law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74854" y="454506"/>
            <a:ext cx="8002270" cy="1443176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dirty="0"/>
              <a:t>Some </a:t>
            </a:r>
            <a:r>
              <a:rPr spc="-4" dirty="0"/>
              <a:t>Important Theorems </a:t>
            </a:r>
            <a:r>
              <a:rPr dirty="0"/>
              <a:t>of Boolean</a:t>
            </a:r>
            <a:r>
              <a:rPr spc="14" dirty="0"/>
              <a:t> </a:t>
            </a:r>
            <a:r>
              <a:rPr dirty="0"/>
              <a:t>Algebra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47800" y="1764931"/>
            <a:ext cx="7663180" cy="379766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b="1" dirty="0">
                <a:solidFill>
                  <a:srgbClr val="333333"/>
                </a:solidFill>
                <a:latin typeface="Verdana"/>
                <a:cs typeface="Verdana"/>
              </a:rPr>
              <a:t>theorems </a:t>
            </a:r>
            <a:r>
              <a:rPr b="1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b="1" spc="-4" dirty="0">
                <a:solidFill>
                  <a:srgbClr val="333333"/>
                </a:solidFill>
                <a:latin typeface="Verdana"/>
                <a:cs typeface="Verdana"/>
              </a:rPr>
              <a:t>Boolean </a:t>
            </a:r>
            <a:r>
              <a:rPr b="1" spc="-10" dirty="0">
                <a:solidFill>
                  <a:srgbClr val="333333"/>
                </a:solidFill>
                <a:latin typeface="Verdana"/>
                <a:cs typeface="Verdana"/>
              </a:rPr>
              <a:t>algebra </a:t>
            </a:r>
            <a:r>
              <a:rPr b="1" spc="-4" dirty="0">
                <a:solidFill>
                  <a:srgbClr val="333333"/>
                </a:solidFill>
                <a:latin typeface="Verdana"/>
                <a:cs typeface="Verdana"/>
              </a:rPr>
              <a:t>may </a:t>
            </a:r>
            <a:r>
              <a:rPr b="1" spc="-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b="1" dirty="0">
                <a:solidFill>
                  <a:srgbClr val="333333"/>
                </a:solidFill>
                <a:latin typeface="Verdana"/>
                <a:cs typeface="Verdana"/>
              </a:rPr>
              <a:t>proved </a:t>
            </a:r>
            <a:r>
              <a:rPr b="1" spc="-10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b="1" spc="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333333"/>
                </a:solidFill>
                <a:latin typeface="Verdana"/>
                <a:cs typeface="Verdana"/>
              </a:rPr>
              <a:t>using</a:t>
            </a:r>
            <a:endParaRPr dirty="0">
              <a:latin typeface="Verdana"/>
              <a:cs typeface="Verdana"/>
            </a:endParaRPr>
          </a:p>
          <a:p>
            <a:pPr marL="12697">
              <a:spcBef>
                <a:spcPts val="1510"/>
              </a:spcBef>
            </a:pPr>
            <a:r>
              <a:rPr b="1" spc="-14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b="1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b="1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b="1" spc="-4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b="1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333333"/>
                </a:solidFill>
                <a:latin typeface="Verdana"/>
                <a:cs typeface="Verdana"/>
              </a:rPr>
              <a:t>methods: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 dirty="0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2000" dirty="0">
              <a:latin typeface="Verdana"/>
              <a:cs typeface="Verdana"/>
            </a:endParaRPr>
          </a:p>
          <a:p>
            <a:pPr marL="1048775" indent="-457093">
              <a:buClr>
                <a:srgbClr val="FF3300"/>
              </a:buClr>
              <a:buAutoNum type="arabicPeriod"/>
              <a:tabLst>
                <a:tab pos="1048140" algn="l"/>
                <a:tab pos="1048775" algn="l"/>
              </a:tabLst>
            </a:pP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postulates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show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L.H.S.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R.H.S</a:t>
            </a:r>
            <a:endParaRPr dirty="0">
              <a:latin typeface="Verdana"/>
              <a:cs typeface="Verdana"/>
            </a:endParaRPr>
          </a:p>
          <a:p>
            <a:pPr marL="1048140" marR="5080" indent="-457093" algn="just">
              <a:spcBef>
                <a:spcPts val="1510"/>
              </a:spcBef>
              <a:buClr>
                <a:srgbClr val="FF3300"/>
              </a:buClr>
              <a:buAutoNum type="arabicPeriod"/>
              <a:tabLst>
                <a:tab pos="1048775" algn="l"/>
              </a:tabLst>
            </a:pP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i="1" spc="-4" dirty="0">
                <a:solidFill>
                  <a:srgbClr val="333333"/>
                </a:solidFill>
                <a:latin typeface="Verdana"/>
                <a:cs typeface="Verdana"/>
              </a:rPr>
              <a:t>Perfect </a:t>
            </a:r>
            <a:r>
              <a:rPr i="1" dirty="0">
                <a:solidFill>
                  <a:srgbClr val="333333"/>
                </a:solidFill>
                <a:latin typeface="Verdana"/>
                <a:cs typeface="Verdana"/>
              </a:rPr>
              <a:t>Induction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i="1" spc="-4" dirty="0">
                <a:solidFill>
                  <a:srgbClr val="333333"/>
                </a:solidFill>
                <a:latin typeface="Verdana"/>
                <a:cs typeface="Verdana"/>
              </a:rPr>
              <a:t>Exhaustive </a:t>
            </a:r>
            <a:r>
              <a:rPr i="1" dirty="0">
                <a:solidFill>
                  <a:srgbClr val="333333"/>
                </a:solidFill>
                <a:latin typeface="Verdana"/>
                <a:cs typeface="Verdana"/>
              </a:rPr>
              <a:t>Enumeration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method  where</a:t>
            </a:r>
            <a:r>
              <a:rPr spc="20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all</a:t>
            </a:r>
            <a:r>
              <a:rPr spc="2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possible</a:t>
            </a:r>
            <a:r>
              <a:rPr spc="21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combinations</a:t>
            </a:r>
            <a:r>
              <a:rPr spc="20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pc="19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variables</a:t>
            </a:r>
            <a:r>
              <a:rPr spc="2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involved</a:t>
            </a:r>
            <a:r>
              <a:rPr spc="2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endParaRPr dirty="0">
              <a:latin typeface="Verdana"/>
              <a:cs typeface="Verdana"/>
            </a:endParaRPr>
          </a:p>
          <a:p>
            <a:pPr marL="1048140"/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L.H.S.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and R.H.S.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are checked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yield identical</a:t>
            </a:r>
            <a:r>
              <a:rPr spc="-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results</a:t>
            </a:r>
            <a:endParaRPr dirty="0">
              <a:latin typeface="Verdana"/>
              <a:cs typeface="Verdana"/>
            </a:endParaRPr>
          </a:p>
          <a:p>
            <a:pPr marL="1048140" marR="6349" indent="-457093" algn="just">
              <a:spcBef>
                <a:spcPts val="1535"/>
              </a:spcBef>
              <a:buClr>
                <a:srgbClr val="FF3300"/>
              </a:buClr>
              <a:buAutoNum type="arabicPeriod" startAt="3"/>
              <a:tabLst>
                <a:tab pos="1048775" algn="l"/>
              </a:tabLst>
            </a:pP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i="1" dirty="0">
                <a:solidFill>
                  <a:srgbClr val="333333"/>
                </a:solidFill>
                <a:latin typeface="Verdana"/>
                <a:cs typeface="Verdana"/>
              </a:rPr>
              <a:t>Principle </a:t>
            </a:r>
            <a:r>
              <a:rPr i="1" spc="4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i="1" spc="-4" dirty="0">
                <a:solidFill>
                  <a:srgbClr val="333333"/>
                </a:solidFill>
                <a:latin typeface="Verdana"/>
                <a:cs typeface="Verdana"/>
              </a:rPr>
              <a:t>Duality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where the dual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an already  proved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theorem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is derived from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the proof of its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corresponding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pair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6563" y="679198"/>
            <a:ext cx="6841490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4" dirty="0"/>
              <a:t>Methods </a:t>
            </a:r>
            <a:r>
              <a:rPr sz="3200" dirty="0"/>
              <a:t>of </a:t>
            </a:r>
            <a:r>
              <a:rPr sz="3200" spc="-10" dirty="0"/>
              <a:t>Proving</a:t>
            </a:r>
            <a:r>
              <a:rPr sz="3200" spc="10" dirty="0"/>
              <a:t> </a:t>
            </a:r>
            <a:r>
              <a:rPr sz="3200" spc="-4" dirty="0"/>
              <a:t>Theorems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706375" y="7060760"/>
            <a:ext cx="250825" cy="228265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2910" y="1905000"/>
            <a:ext cx="2248535" cy="857610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Theorem:</a:t>
            </a:r>
            <a:endParaRPr sz="2000" dirty="0">
              <a:latin typeface="Verdana"/>
              <a:cs typeface="Verdana"/>
            </a:endParaRPr>
          </a:p>
          <a:p>
            <a:pPr marL="591681">
              <a:spcBef>
                <a:spcPts val="1680"/>
              </a:spcBef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· 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0745" y="381000"/>
            <a:ext cx="6764020" cy="136703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>
              <a:spcBef>
                <a:spcPts val="100"/>
              </a:spcBef>
            </a:pPr>
            <a:r>
              <a:rPr sz="4400" spc="-4" dirty="0"/>
              <a:t>Proving </a:t>
            </a:r>
            <a:r>
              <a:rPr sz="4400" dirty="0"/>
              <a:t>a Theorem </a:t>
            </a:r>
            <a:r>
              <a:rPr sz="4400" spc="-4" dirty="0"/>
              <a:t>by </a:t>
            </a:r>
            <a:r>
              <a:rPr sz="4400" dirty="0"/>
              <a:t>Using Postulates  </a:t>
            </a:r>
            <a:r>
              <a:rPr sz="4400" spc="-4" dirty="0"/>
              <a:t>(Example</a:t>
            </a:r>
            <a:r>
              <a:rPr sz="4400" spc="-4" dirty="0" smtClean="0"/>
              <a:t>)</a:t>
            </a:r>
            <a:endParaRPr sz="4400" spc="-4" dirty="0"/>
          </a:p>
        </p:txBody>
      </p:sp>
      <p:sp>
        <p:nvSpPr>
          <p:cNvPr id="11" name="object 11"/>
          <p:cNvSpPr txBox="1"/>
          <p:nvPr/>
        </p:nvSpPr>
        <p:spPr>
          <a:xfrm>
            <a:off x="1706375" y="7060760"/>
            <a:ext cx="250825" cy="228265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814" y="2956052"/>
            <a:ext cx="2026285" cy="3000758"/>
          </a:xfrm>
          <a:prstGeom prst="rect">
            <a:avLst/>
          </a:prstGeom>
        </p:spPr>
        <p:txBody>
          <a:bodyPr vert="horz" wrap="square" lIns="0" tIns="165062" rIns="0" bIns="0" rtlCol="0">
            <a:spAutoFit/>
          </a:bodyPr>
          <a:lstStyle/>
          <a:p>
            <a:pPr marL="12697">
              <a:spcBef>
                <a:spcPts val="1300"/>
              </a:spcBef>
            </a:pPr>
            <a:r>
              <a:rPr b="1" i="1" spc="-4" dirty="0">
                <a:solidFill>
                  <a:srgbClr val="333333"/>
                </a:solidFill>
                <a:latin typeface="Verdana"/>
                <a:cs typeface="Verdana"/>
              </a:rPr>
              <a:t>Proof:</a:t>
            </a:r>
            <a:endParaRPr>
              <a:latin typeface="Verdana"/>
              <a:cs typeface="Verdana"/>
            </a:endParaRPr>
          </a:p>
          <a:p>
            <a:pPr marL="414557">
              <a:spcBef>
                <a:spcPts val="1200"/>
              </a:spcBef>
            </a:pP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L.H.S.</a:t>
            </a:r>
            <a:endParaRPr>
              <a:latin typeface="Verdana"/>
              <a:cs typeface="Verdana"/>
            </a:endParaRPr>
          </a:p>
          <a:p>
            <a:pPr marL="469155">
              <a:spcBef>
                <a:spcPts val="1200"/>
              </a:spcBef>
            </a:pP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pc="-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>
              <a:latin typeface="Verdana"/>
              <a:cs typeface="Verdana"/>
            </a:endParaRPr>
          </a:p>
          <a:p>
            <a:pPr marL="469155"/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>
              <a:latin typeface="Verdana"/>
              <a:cs typeface="Verdana"/>
            </a:endParaRPr>
          </a:p>
          <a:p>
            <a:pPr marL="469790"/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(1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y)</a:t>
            </a:r>
            <a:endParaRPr>
              <a:latin typeface="Verdana"/>
              <a:cs typeface="Verdana"/>
            </a:endParaRPr>
          </a:p>
          <a:p>
            <a:pPr marL="469790"/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(y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1)</a:t>
            </a:r>
            <a:endParaRPr>
              <a:latin typeface="Verdana"/>
              <a:cs typeface="Verdana"/>
            </a:endParaRPr>
          </a:p>
          <a:p>
            <a:pPr marL="469790"/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>
              <a:latin typeface="Verdana"/>
              <a:cs typeface="Verdana"/>
            </a:endParaRPr>
          </a:p>
          <a:p>
            <a:pPr marL="469790"/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>
              <a:latin typeface="Verdana"/>
              <a:cs typeface="Verdana"/>
            </a:endParaRPr>
          </a:p>
          <a:p>
            <a:pPr marL="469790"/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R.H.S.</a:t>
            </a:r>
            <a:endParaRPr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7183" y="4236211"/>
            <a:ext cx="2026921" cy="139700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by postulate</a:t>
            </a:r>
            <a:r>
              <a:rPr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2(b)  by postulate</a:t>
            </a:r>
            <a:r>
              <a:rPr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5(a)  by postulate</a:t>
            </a:r>
            <a:r>
              <a:rPr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3(a)  by theorem 2(a)  by postulate</a:t>
            </a:r>
            <a:r>
              <a:rPr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2(b)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260849"/>
            <a:ext cx="6894195" cy="136703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>
              <a:spcBef>
                <a:spcPts val="100"/>
              </a:spcBef>
            </a:pPr>
            <a:r>
              <a:rPr sz="4400" spc="-4" dirty="0"/>
              <a:t>Proving </a:t>
            </a:r>
            <a:r>
              <a:rPr sz="4400" dirty="0"/>
              <a:t>a Theorem </a:t>
            </a:r>
            <a:r>
              <a:rPr sz="4400" spc="-4" dirty="0"/>
              <a:t>by Perfect </a:t>
            </a:r>
            <a:r>
              <a:rPr sz="4400" dirty="0"/>
              <a:t>Induction  </a:t>
            </a:r>
            <a:r>
              <a:rPr sz="4400" spc="-4" dirty="0"/>
              <a:t>(Example)</a:t>
            </a:r>
          </a:p>
        </p:txBody>
      </p:sp>
      <p:sp>
        <p:nvSpPr>
          <p:cNvPr id="7" name="object 7"/>
          <p:cNvSpPr/>
          <p:nvPr/>
        </p:nvSpPr>
        <p:spPr>
          <a:xfrm>
            <a:off x="2453641" y="2904744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2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9646" y="1608837"/>
            <a:ext cx="3826510" cy="1473848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Theorem:</a:t>
            </a:r>
            <a:endParaRPr sz="2000" dirty="0">
              <a:latin typeface="Verdana"/>
              <a:cs typeface="Verdana"/>
            </a:endParaRPr>
          </a:p>
          <a:p>
            <a:pPr marL="591046">
              <a:spcBef>
                <a:spcPts val="2095"/>
              </a:spcBef>
            </a:pPr>
            <a:r>
              <a:rPr sz="2500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500" spc="-4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500" dirty="0">
                <a:solidFill>
                  <a:srgbClr val="333333"/>
                </a:solidFill>
                <a:latin typeface="Verdana"/>
                <a:cs typeface="Verdana"/>
              </a:rPr>
              <a:t>x · y </a:t>
            </a:r>
            <a:r>
              <a:rPr sz="2500" spc="-4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500" spc="-1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500" dirty="0">
              <a:latin typeface="Verdana"/>
              <a:cs typeface="Verdana"/>
            </a:endParaRPr>
          </a:p>
          <a:p>
            <a:pPr marR="5080" algn="r">
              <a:spcBef>
                <a:spcPts val="138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76671" y="2895600"/>
            <a:ext cx="2228215" cy="241300"/>
            <a:chOff x="5376671" y="2895600"/>
            <a:chExt cx="2228215" cy="241300"/>
          </a:xfrm>
        </p:grpSpPr>
        <p:sp>
          <p:nvSpPr>
            <p:cNvPr id="10" name="object 10"/>
            <p:cNvSpPr/>
            <p:nvPr/>
          </p:nvSpPr>
          <p:spPr>
            <a:xfrm>
              <a:off x="7528559" y="2904744"/>
              <a:ext cx="76200" cy="231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6671" y="2904744"/>
              <a:ext cx="2192020" cy="0"/>
            </a:xfrm>
            <a:custGeom>
              <a:avLst/>
              <a:gdLst/>
              <a:ahLst/>
              <a:cxnLst/>
              <a:rect l="l" t="t" r="r" b="b"/>
              <a:pathLst>
                <a:path w="2192020">
                  <a:moveTo>
                    <a:pt x="2191511" y="0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14677" y="3191255"/>
          <a:ext cx="6811010" cy="3056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/>
                <a:gridCol w="1694180"/>
                <a:gridCol w="1694180"/>
                <a:gridCol w="1798320"/>
              </a:tblGrid>
              <a:tr h="6126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2000" b="1" spc="-425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2000" b="1" spc="-4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       </a:t>
                      </a:r>
                      <a:r>
                        <a:rPr sz="2000" b="1" spc="-4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2000" b="1" spc="-5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2000" b="1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2000" b="1" spc="-425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2000" b="1" spc="-4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61493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423162" y="2904744"/>
            <a:ext cx="76200" cy="231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28421" y="1648460"/>
            <a:ext cx="1706880" cy="1518361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endParaRPr lang="en-US" b="1" i="1" spc="-4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2697">
              <a:spcBef>
                <a:spcPts val="100"/>
              </a:spcBef>
            </a:pPr>
            <a:r>
              <a:rPr b="1" i="1" spc="-4" dirty="0" smtClean="0">
                <a:solidFill>
                  <a:srgbClr val="333333"/>
                </a:solidFill>
                <a:latin typeface="Verdana"/>
                <a:cs typeface="Verdana"/>
              </a:rPr>
              <a:t>Theorem</a:t>
            </a:r>
            <a:r>
              <a:rPr b="1" i="1" spc="-4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endParaRPr dirty="0">
              <a:latin typeface="Verdana"/>
              <a:cs typeface="Verdana"/>
            </a:endParaRPr>
          </a:p>
          <a:p>
            <a:pPr marL="591046">
              <a:spcBef>
                <a:spcPts val="1535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dirty="0">
              <a:latin typeface="Verdana"/>
              <a:cs typeface="Verdana"/>
            </a:endParaRPr>
          </a:p>
          <a:p>
            <a:pPr marL="12697">
              <a:spcBef>
                <a:spcPts val="1510"/>
              </a:spcBef>
            </a:pPr>
            <a:r>
              <a:rPr b="1" i="1" spc="-4" dirty="0">
                <a:solidFill>
                  <a:srgbClr val="333333"/>
                </a:solidFill>
                <a:latin typeface="Verdana"/>
                <a:cs typeface="Verdana"/>
              </a:rPr>
              <a:t>Proof: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3888" y="4477511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35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64016"/>
              </p:ext>
            </p:extLst>
          </p:nvPr>
        </p:nvGraphicFramePr>
        <p:xfrm>
          <a:off x="1888490" y="3336335"/>
          <a:ext cx="7242809" cy="3985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605"/>
                <a:gridCol w="560705"/>
                <a:gridCol w="4889499"/>
              </a:tblGrid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L.H.S.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2260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spc="1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226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(x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x)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spc="-1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lang="en-US" sz="1800" dirty="0" smtClean="0">
                        <a:solidFill>
                          <a:srgbClr val="333333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60"/>
                        </a:lnSpc>
                        <a:tabLst>
                          <a:tab pos="229235" algn="l"/>
                        </a:tabLst>
                      </a:pPr>
                      <a:r>
                        <a:rPr sz="1800" u="sng" dirty="0">
                          <a:solidFill>
                            <a:srgbClr val="33333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 	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by postulate</a:t>
                      </a:r>
                      <a:r>
                        <a:rPr sz="18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2(b)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0226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spc="-5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x)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(x</a:t>
                      </a:r>
                      <a:r>
                        <a:rPr sz="1800" spc="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135"/>
                        </a:lnSpc>
                      </a:pPr>
                      <a:r>
                        <a:rPr sz="2700" spc="-44" baseline="-4629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by postulate</a:t>
                      </a:r>
                      <a:r>
                        <a:rPr sz="18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6(a)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277503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1800" spc="-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-12345" dirty="0"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1800" spc="1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R.H.S.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070"/>
                        </a:lnSpc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by postulate</a:t>
                      </a:r>
                      <a:r>
                        <a:rPr sz="1800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5(b)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 marL="299720" marR="2580640" indent="-635">
                        <a:lnSpc>
                          <a:spcPts val="218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by postulate</a:t>
                      </a:r>
                      <a:r>
                        <a:rPr sz="1800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6(b)  by postulate</a:t>
                      </a:r>
                      <a:r>
                        <a:rPr sz="18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2(a)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3176905">
                        <a:lnSpc>
                          <a:spcPts val="1355"/>
                        </a:lnSpc>
                      </a:pPr>
                      <a:r>
                        <a:rPr sz="1200" i="1" spc="-5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(Continued on </a:t>
                      </a:r>
                      <a:r>
                        <a:rPr sz="1200" i="1" spc="-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1200" i="1" spc="-5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slide)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28421" y="381000"/>
            <a:ext cx="7121713" cy="1367038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>
              <a:spcBef>
                <a:spcPts val="100"/>
              </a:spcBef>
            </a:pPr>
            <a:r>
              <a:rPr sz="4400" spc="-4" dirty="0"/>
              <a:t>Proving </a:t>
            </a:r>
            <a:r>
              <a:rPr sz="4400" dirty="0"/>
              <a:t>a Theorem </a:t>
            </a:r>
            <a:r>
              <a:rPr sz="4400" spc="-4" dirty="0"/>
              <a:t>by </a:t>
            </a:r>
            <a:r>
              <a:rPr sz="4400" dirty="0"/>
              <a:t>the  Principle of Duality</a:t>
            </a:r>
            <a:r>
              <a:rPr sz="4400" spc="-70" dirty="0"/>
              <a:t> </a:t>
            </a:r>
            <a:r>
              <a:rPr sz="4400" spc="-4" dirty="0"/>
              <a:t>(Example)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6375" y="7060760"/>
            <a:ext cx="250825" cy="228265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74855" y="1956308"/>
            <a:ext cx="2127885" cy="1389552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Dual</a:t>
            </a:r>
            <a:r>
              <a:rPr sz="2000" b="1" i="1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Verdana"/>
                <a:cs typeface="Verdana"/>
              </a:rPr>
              <a:t>Theorem:</a:t>
            </a:r>
            <a:endParaRPr sz="2000">
              <a:latin typeface="Verdana"/>
              <a:cs typeface="Verdana"/>
            </a:endParaRPr>
          </a:p>
          <a:p>
            <a:pPr marL="591681">
              <a:spcBef>
                <a:spcPts val="1655"/>
              </a:spcBef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3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12697">
              <a:spcBef>
                <a:spcPts val="1705"/>
              </a:spcBef>
            </a:pP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Proof: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9147556" cy="20954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63136" marR="5080">
              <a:spcBef>
                <a:spcPts val="100"/>
              </a:spcBef>
            </a:pPr>
            <a:r>
              <a:rPr sz="4400" spc="-4" dirty="0"/>
              <a:t>Proving </a:t>
            </a:r>
            <a:r>
              <a:rPr sz="4400" dirty="0"/>
              <a:t>a Theorem </a:t>
            </a:r>
            <a:r>
              <a:rPr sz="4400" spc="-4" dirty="0"/>
              <a:t>by </a:t>
            </a:r>
            <a:r>
              <a:rPr sz="4400" dirty="0"/>
              <a:t>the  Principle of Duality</a:t>
            </a:r>
            <a:r>
              <a:rPr sz="4400" spc="-70" dirty="0"/>
              <a:t> </a:t>
            </a:r>
            <a:r>
              <a:rPr sz="4400" spc="-4" dirty="0"/>
              <a:t>(Example)</a:t>
            </a:r>
          </a:p>
          <a:p>
            <a:pPr marL="12697">
              <a:spcBef>
                <a:spcPts val="390"/>
              </a:spcBef>
            </a:pPr>
            <a:endParaRPr sz="4400" dirty="0"/>
          </a:p>
        </p:txBody>
      </p:sp>
      <p:sp>
        <p:nvSpPr>
          <p:cNvPr id="12" name="object 12"/>
          <p:cNvSpPr txBox="1"/>
          <p:nvPr/>
        </p:nvSpPr>
        <p:spPr>
          <a:xfrm>
            <a:off x="1706375" y="7060760"/>
            <a:ext cx="250825" cy="228265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3974" y="3815589"/>
            <a:ext cx="1777364" cy="2505755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lnSpc>
                <a:spcPts val="239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L.H.S.</a:t>
            </a:r>
            <a:endParaRPr sz="2000">
              <a:latin typeface="Verdana"/>
              <a:cs typeface="Verdana"/>
            </a:endParaRPr>
          </a:p>
          <a:p>
            <a:pPr marL="12697">
              <a:lnSpc>
                <a:spcPts val="239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12697">
              <a:tabLst>
                <a:tab pos="1529992" algn="l"/>
                <a:tab pos="1763618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	</a:t>
            </a:r>
            <a:r>
              <a:rPr sz="2000" u="sng" spc="-14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2000">
              <a:latin typeface="Verdana"/>
              <a:cs typeface="Verdana"/>
            </a:endParaRPr>
          </a:p>
          <a:p>
            <a:pPr marL="12697"/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u="sng" spc="60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</a:t>
            </a:r>
            <a:r>
              <a:rPr sz="2000" spc="-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Arial"/>
                <a:cs typeface="Arial"/>
              </a:rPr>
              <a:t>X</a:t>
            </a:r>
            <a:endParaRPr sz="2700" baseline="3086">
              <a:latin typeface="Arial"/>
              <a:cs typeface="Arial"/>
            </a:endParaRPr>
          </a:p>
          <a:p>
            <a:pPr marL="12697"/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(x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700" baseline="3086" dirty="0">
                <a:latin typeface="Arial"/>
                <a:cs typeface="Arial"/>
              </a:rPr>
              <a:t>X</a:t>
            </a:r>
            <a:r>
              <a:rPr sz="2700" spc="-330" baseline="3086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2697"/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2697">
              <a:spcBef>
                <a:spcPts val="2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12697"/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R.H.S.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9786" y="4422140"/>
            <a:ext cx="2243456" cy="1580746"/>
          </a:xfrm>
          <a:prstGeom prst="rect">
            <a:avLst/>
          </a:prstGeom>
        </p:spPr>
        <p:txBody>
          <a:bodyPr vert="horz" wrap="square" lIns="0" tIns="10792" rIns="0" bIns="0" rtlCol="0">
            <a:spAutoFit/>
          </a:bodyPr>
          <a:lstStyle/>
          <a:p>
            <a:pPr marL="12697" marR="5080" algn="just">
              <a:lnSpc>
                <a:spcPct val="100299"/>
              </a:lnSpc>
              <a:spcBef>
                <a:spcPts val="85"/>
              </a:spcBef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postulate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2(a)  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postulate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6(b)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postulate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5(a)  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postulate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6(a)  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postulate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2(b)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1523" y="4333746"/>
            <a:ext cx="2811145" cy="167132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 marR="508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Notice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step of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proof of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dual 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theorem is derived</a:t>
            </a:r>
            <a:r>
              <a:rPr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from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pc="4" dirty="0">
                <a:solidFill>
                  <a:srgbClr val="333333"/>
                </a:solidFill>
                <a:latin typeface="Verdana"/>
                <a:cs typeface="Verdana"/>
              </a:rPr>
              <a:t>proof of its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corresponding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pair in 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original</a:t>
            </a:r>
            <a:r>
              <a:rPr spc="-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333333"/>
                </a:solidFill>
                <a:latin typeface="Verdana"/>
                <a:cs typeface="Verdana"/>
              </a:rPr>
              <a:t>theorem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2908" y="1736853"/>
            <a:ext cx="6893559" cy="404925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241243" indent="-228547"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241243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function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an expression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formed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with:</a:t>
            </a:r>
            <a:endParaRPr sz="2000" dirty="0">
              <a:latin typeface="Verdana"/>
              <a:cs typeface="Verdana"/>
            </a:endParaRPr>
          </a:p>
          <a:p>
            <a:pPr marL="926884" lvl="1" indent="-335200"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926249" algn="l"/>
                <a:tab pos="926884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-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variables</a:t>
            </a:r>
            <a:endParaRPr sz="2000" dirty="0">
              <a:latin typeface="Verdana"/>
              <a:cs typeface="Verdana"/>
            </a:endParaRPr>
          </a:p>
          <a:p>
            <a:pPr marL="926884" lvl="1" indent="-335200"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926249" algn="l"/>
                <a:tab pos="926884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Operators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(OR, AND, </a:t>
            </a:r>
            <a:r>
              <a:rPr sz="2000" spc="4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NOT)</a:t>
            </a:r>
            <a:endParaRPr sz="2000" dirty="0">
              <a:latin typeface="Verdana"/>
              <a:cs typeface="Verdana"/>
            </a:endParaRPr>
          </a:p>
          <a:p>
            <a:pPr marL="926884" lvl="1" indent="-335200"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926249" algn="l"/>
                <a:tab pos="926884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Parentheses,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</a:t>
            </a:r>
            <a:r>
              <a:rPr sz="2000" spc="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sign</a:t>
            </a:r>
            <a:endParaRPr sz="2000" dirty="0">
              <a:latin typeface="Verdana"/>
              <a:cs typeface="Verdana"/>
            </a:endParaRPr>
          </a:p>
          <a:p>
            <a:pPr marL="241243" indent="-228547"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241243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 Boolean function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be either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or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 dirty="0">
              <a:latin typeface="Verdana"/>
              <a:cs typeface="Verdana"/>
            </a:endParaRPr>
          </a:p>
          <a:p>
            <a:pPr marL="241243" indent="-228547"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241243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function may 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represented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4" dirty="0">
                <a:solidFill>
                  <a:srgbClr val="333333"/>
                </a:solidFill>
                <a:latin typeface="Verdana"/>
                <a:cs typeface="Verdana"/>
              </a:rPr>
              <a:t>as:</a:t>
            </a:r>
            <a:endParaRPr sz="2000" dirty="0">
              <a:latin typeface="Verdana"/>
              <a:cs typeface="Verdana"/>
            </a:endParaRPr>
          </a:p>
          <a:p>
            <a:pPr marL="926884" lvl="1" indent="-335200"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926249" algn="l"/>
                <a:tab pos="926884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An algebraic expression,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000" dirty="0">
              <a:latin typeface="Verdana"/>
              <a:cs typeface="Verdana"/>
            </a:endParaRPr>
          </a:p>
          <a:p>
            <a:pPr marL="926884" lvl="1" indent="-335200"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926249" algn="l"/>
                <a:tab pos="926884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truth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table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6563" y="679198"/>
            <a:ext cx="4215130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10" dirty="0"/>
              <a:t>Boolean</a:t>
            </a:r>
            <a:r>
              <a:rPr sz="3200" spc="-45" dirty="0"/>
              <a:t> </a:t>
            </a:r>
            <a:r>
              <a:rPr sz="3200" spc="-4" dirty="0"/>
              <a:t>Functions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706375" y="7060760"/>
            <a:ext cx="250825" cy="228265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94335" y="2362200"/>
            <a:ext cx="7182484" cy="228588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2200" b="1" spc="-4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200" b="1" spc="-4" dirty="0" smtClean="0">
                <a:solidFill>
                  <a:srgbClr val="333333"/>
                </a:solidFill>
                <a:latin typeface="Verdana"/>
                <a:cs typeface="Verdana"/>
              </a:rPr>
              <a:t>this</a:t>
            </a:r>
            <a:r>
              <a:rPr lang="en-US" sz="2200" b="1" spc="-4" dirty="0" smtClean="0">
                <a:solidFill>
                  <a:srgbClr val="333333"/>
                </a:solidFill>
                <a:latin typeface="Verdana"/>
                <a:cs typeface="Verdana"/>
              </a:rPr>
              <a:t> y</a:t>
            </a:r>
            <a:r>
              <a:rPr sz="2200" b="1" spc="-4" dirty="0" smtClean="0">
                <a:solidFill>
                  <a:srgbClr val="333333"/>
                </a:solidFill>
                <a:latin typeface="Verdana"/>
                <a:cs typeface="Verdana"/>
              </a:rPr>
              <a:t>ou </a:t>
            </a:r>
            <a:r>
              <a:rPr sz="2200" b="1" spc="-4" dirty="0">
                <a:solidFill>
                  <a:srgbClr val="333333"/>
                </a:solidFill>
                <a:latin typeface="Verdana"/>
                <a:cs typeface="Verdana"/>
              </a:rPr>
              <a:t>will learn</a:t>
            </a:r>
            <a:r>
              <a:rPr sz="2200" b="1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 dirty="0">
              <a:latin typeface="Verdana"/>
              <a:cs typeface="Verdana"/>
            </a:endParaRPr>
          </a:p>
          <a:p>
            <a:pPr>
              <a:spcBef>
                <a:spcPts val="25"/>
              </a:spcBef>
            </a:pPr>
            <a:endParaRPr sz="2900" dirty="0">
              <a:latin typeface="Verdana"/>
              <a:cs typeface="Verdana"/>
            </a:endParaRPr>
          </a:p>
          <a:p>
            <a:pPr marL="920534" indent="-329489">
              <a:buClr>
                <a:srgbClr val="FF3300"/>
              </a:buClr>
              <a:buFont typeface="Wingdings"/>
              <a:buChar char=""/>
              <a:tabLst>
                <a:tab pos="920534" algn="l"/>
                <a:tab pos="921169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algebra</a:t>
            </a:r>
            <a:endParaRPr sz="2000" dirty="0">
              <a:latin typeface="Verdana"/>
              <a:cs typeface="Verdana"/>
            </a:endParaRPr>
          </a:p>
          <a:p>
            <a:pPr marL="920534" marR="5080" indent="-329489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534" algn="l"/>
                <a:tab pos="921169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Fundamental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concepts </a:t>
            </a:r>
            <a:r>
              <a:rPr sz="2000" spc="4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basic laws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Boolean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algebra</a:t>
            </a:r>
            <a:endParaRPr sz="2000" dirty="0">
              <a:latin typeface="Verdana"/>
              <a:cs typeface="Verdana"/>
            </a:endParaRPr>
          </a:p>
          <a:p>
            <a:pPr marL="920534" indent="-330122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534" algn="l"/>
                <a:tab pos="921169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1785" y="676532"/>
            <a:ext cx="4569461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10" dirty="0" smtClean="0"/>
              <a:t>Learning </a:t>
            </a:r>
            <a:r>
              <a:rPr sz="3200" spc="-4" dirty="0" smtClean="0"/>
              <a:t>Objectives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2908" y="1619809"/>
            <a:ext cx="7891145" cy="3748472"/>
          </a:xfrm>
          <a:prstGeom prst="rect">
            <a:avLst/>
          </a:prstGeom>
        </p:spPr>
        <p:txBody>
          <a:bodyPr vert="horz" wrap="square" lIns="0" tIns="134589" rIns="0" bIns="0" rtlCol="0">
            <a:spAutoFit/>
          </a:bodyPr>
          <a:lstStyle/>
          <a:p>
            <a:pPr marL="359960" indent="-347898"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9960" algn="l"/>
                <a:tab pos="360596" algn="l"/>
              </a:tabLst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algebra that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deals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binary </a:t>
            </a:r>
            <a:r>
              <a:rPr sz="2000" spc="4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000" spc="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endParaRPr sz="2000" dirty="0">
              <a:latin typeface="Arial"/>
              <a:cs typeface="Arial"/>
            </a:endParaRPr>
          </a:p>
          <a:p>
            <a:pPr marL="359960" marR="129509" indent="-347898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9960" algn="l"/>
                <a:tab pos="360596" algn="l"/>
              </a:tabLst>
            </a:pP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George Boole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(1815-1864),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English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mathematician,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developed 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for:</a:t>
            </a:r>
            <a:endParaRPr sz="2000" dirty="0">
              <a:latin typeface="Arial"/>
              <a:cs typeface="Arial"/>
            </a:endParaRPr>
          </a:p>
          <a:p>
            <a:pPr marL="990368" lvl="1" indent="-399321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90368" algn="l"/>
                <a:tab pos="991003" algn="l"/>
              </a:tabLst>
            </a:pP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Simplifying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representation</a:t>
            </a:r>
            <a:endParaRPr sz="2000" dirty="0">
              <a:latin typeface="Arial"/>
              <a:cs typeface="Arial"/>
            </a:endParaRPr>
          </a:p>
          <a:p>
            <a:pPr marL="990368" lvl="1" indent="-399321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90368" algn="l"/>
                <a:tab pos="991003" algn="l"/>
              </a:tabLst>
            </a:pP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Manipulation of propositional</a:t>
            </a:r>
            <a:r>
              <a:rPr sz="20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logic</a:t>
            </a:r>
            <a:endParaRPr sz="2000" dirty="0">
              <a:latin typeface="Arial"/>
              <a:cs typeface="Arial"/>
            </a:endParaRPr>
          </a:p>
          <a:p>
            <a:pPr marL="359960" marR="327584" indent="-347898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9960" algn="l"/>
                <a:tab pos="360596" algn="l"/>
              </a:tabLst>
            </a:pP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In 1938,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Claude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E.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Shannon proposed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using Boolean algebra </a:t>
            </a:r>
            <a:r>
              <a:rPr sz="2000" spc="-14" dirty="0">
                <a:solidFill>
                  <a:srgbClr val="333333"/>
                </a:solidFill>
                <a:latin typeface="Arial"/>
                <a:cs typeface="Arial"/>
              </a:rPr>
              <a:t>in 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design of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relay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switching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circuits</a:t>
            </a:r>
            <a:endParaRPr sz="2000" dirty="0">
              <a:latin typeface="Arial"/>
              <a:cs typeface="Arial"/>
            </a:endParaRPr>
          </a:p>
          <a:p>
            <a:pPr marL="359960" indent="-347898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9960" algn="l"/>
                <a:tab pos="360596" algn="l"/>
              </a:tabLst>
            </a:pP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Provides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economical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and straightforward</a:t>
            </a:r>
            <a:r>
              <a:rPr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approach</a:t>
            </a:r>
            <a:endParaRPr sz="2000" dirty="0">
              <a:latin typeface="Arial"/>
              <a:cs typeface="Arial"/>
            </a:endParaRPr>
          </a:p>
          <a:p>
            <a:pPr marL="359960" indent="-347898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9960" algn="l"/>
                <a:tab pos="360596" algn="l"/>
              </a:tabLst>
            </a:pP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extensively </a:t>
            </a:r>
            <a:r>
              <a:rPr sz="2000" spc="-14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designing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electronic circuits used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Arial"/>
                <a:cs typeface="Arial"/>
              </a:rPr>
              <a:t>computers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6563" y="679198"/>
            <a:ext cx="3767454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10" dirty="0"/>
              <a:t>Boolean </a:t>
            </a:r>
            <a:r>
              <a:rPr sz="3200" spc="-4" dirty="0"/>
              <a:t>Algebra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2910" y="2438400"/>
            <a:ext cx="7317740" cy="448527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56786" indent="-344725"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sz="2000" dirty="0">
              <a:latin typeface="Verdana"/>
              <a:cs typeface="Verdana"/>
            </a:endParaRPr>
          </a:p>
          <a:p>
            <a:pPr marL="591681" marR="109194" lvl="1">
              <a:buClr>
                <a:srgbClr val="FF3300"/>
              </a:buClr>
              <a:buFont typeface="Wingdings"/>
              <a:buChar char=""/>
              <a:tabLst>
                <a:tab pos="796104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Boolean equations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have either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two possible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values,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1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Addition</a:t>
            </a:r>
            <a:endParaRPr sz="2000" dirty="0">
              <a:latin typeface="Verdana"/>
              <a:cs typeface="Verdana"/>
            </a:endParaRPr>
          </a:p>
          <a:p>
            <a:pPr marL="591681" marR="93323" lvl="1">
              <a:buClr>
                <a:srgbClr val="FF3300"/>
              </a:buClr>
              <a:buFont typeface="Wingdings"/>
              <a:buChar char=""/>
              <a:tabLst>
                <a:tab pos="796104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Symbol ‘</a:t>
            </a:r>
            <a:r>
              <a:rPr sz="2000" b="1" spc="-4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’,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known as ‘</a:t>
            </a:r>
            <a:r>
              <a:rPr sz="2000" b="1" spc="-4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’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operator, used for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logical addition.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Follows </a:t>
            </a:r>
            <a:r>
              <a:rPr sz="2000" spc="4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addition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 dirty="0">
              <a:latin typeface="Verdana"/>
              <a:cs typeface="Verdana"/>
            </a:endParaRPr>
          </a:p>
          <a:p>
            <a:pPr marL="591046" marR="13968" lvl="1">
              <a:buClr>
                <a:srgbClr val="FF3300"/>
              </a:buClr>
              <a:buFont typeface="Wingdings"/>
              <a:buChar char=""/>
              <a:tabLst>
                <a:tab pos="796104" algn="l"/>
                <a:tab pos="3470099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Symbol ‘</a:t>
            </a:r>
            <a:r>
              <a:rPr sz="2000" b="1" spc="-4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’,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’ operator,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multiplication.	Follows </a:t>
            </a:r>
            <a:r>
              <a:rPr sz="2000" spc="4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binary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Complementation</a:t>
            </a:r>
            <a:endParaRPr sz="2000" dirty="0">
              <a:latin typeface="Verdana"/>
              <a:cs typeface="Verdana"/>
            </a:endParaRPr>
          </a:p>
          <a:p>
            <a:pPr marL="591046" marR="5080" lvl="1">
              <a:buClr>
                <a:srgbClr val="FF3300"/>
              </a:buClr>
              <a:buFont typeface="Wingdings"/>
              <a:buChar char=""/>
              <a:tabLst>
                <a:tab pos="796104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Symbol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’,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as ‘</a:t>
            </a:r>
            <a:r>
              <a:rPr sz="2000" b="1" spc="-4" dirty="0">
                <a:solidFill>
                  <a:srgbClr val="333333"/>
                </a:solidFill>
                <a:latin typeface="Verdana"/>
                <a:cs typeface="Verdana"/>
              </a:rPr>
              <a:t>NOT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’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operator, used for 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complementation. Follows </a:t>
            </a:r>
            <a:r>
              <a:rPr sz="2000" spc="4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compliment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292975" cy="1443176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pc="-4" dirty="0" smtClean="0"/>
              <a:t>Fundamental </a:t>
            </a:r>
            <a:r>
              <a:rPr dirty="0" smtClean="0"/>
              <a:t>Concepts of </a:t>
            </a:r>
            <a:r>
              <a:rPr spc="-4" dirty="0" smtClean="0"/>
              <a:t>Boolean</a:t>
            </a:r>
            <a:r>
              <a:rPr spc="35" dirty="0" smtClean="0"/>
              <a:t> </a:t>
            </a:r>
            <a:r>
              <a:rPr dirty="0" smtClean="0"/>
              <a:t>Algebra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459980" cy="1813560"/>
          </a:xfrm>
        </p:spPr>
        <p:txBody>
          <a:bodyPr/>
          <a:lstStyle/>
          <a:p>
            <a:r>
              <a:rPr lang="en-US" dirty="0" smtClean="0"/>
              <a:t>AND				   OR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8839200" cy="2514600"/>
          </a:xfrm>
        </p:spPr>
      </p:pic>
    </p:spTree>
    <p:extLst>
      <p:ext uri="{BB962C8B-B14F-4D97-AF65-F5344CB8AC3E}">
        <p14:creationId xmlns:p14="http://schemas.microsoft.com/office/powerpoint/2010/main" val="12584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6190" y="1662482"/>
            <a:ext cx="8176259" cy="3106073"/>
          </a:xfrm>
          <a:prstGeom prst="rect">
            <a:avLst/>
          </a:prstGeom>
        </p:spPr>
        <p:txBody>
          <a:bodyPr vert="horz" wrap="square" lIns="0" tIns="134589" rIns="0" bIns="0" rtlCol="0">
            <a:spAutoFit/>
          </a:bodyPr>
          <a:lstStyle/>
          <a:p>
            <a:pPr marL="356786" indent="-344725"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14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operator has a precedence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level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Higher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operator’s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precedence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level,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earlier 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evaluated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Expression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scanned </a:t>
            </a:r>
            <a:r>
              <a:rPr sz="2000" spc="-14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left to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right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First, expressions </a:t>
            </a:r>
            <a:r>
              <a:rPr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enclosed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parentheses are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evaluated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Then, all complement (</a:t>
            </a:r>
            <a:r>
              <a:rPr sz="2000" b="1" spc="-4" dirty="0">
                <a:solidFill>
                  <a:srgbClr val="333333"/>
                </a:solidFill>
                <a:latin typeface="Verdana"/>
                <a:cs typeface="Verdana"/>
              </a:rPr>
              <a:t>NOT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) operations are</a:t>
            </a:r>
            <a:r>
              <a:rPr sz="2000" spc="-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35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Then, all ‘</a:t>
            </a:r>
            <a:r>
              <a:rPr sz="2000" b="1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’ (</a:t>
            </a:r>
            <a:r>
              <a:rPr sz="2000" b="1" spc="-4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 dirty="0">
              <a:latin typeface="Verdana"/>
              <a:cs typeface="Verdana"/>
            </a:endParaRPr>
          </a:p>
          <a:p>
            <a:pPr marL="356786" indent="-34472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786" algn="l"/>
                <a:tab pos="357421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Finally, all ‘</a:t>
            </a:r>
            <a:r>
              <a:rPr sz="2000" b="1" spc="-4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’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4852" y="667007"/>
            <a:ext cx="4838700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4" dirty="0"/>
              <a:t>Operator</a:t>
            </a:r>
            <a:r>
              <a:rPr sz="3200" spc="-14" dirty="0"/>
              <a:t> </a:t>
            </a:r>
            <a:r>
              <a:rPr sz="3200" spc="-4" dirty="0"/>
              <a:t>Precedence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2398777" y="2322578"/>
            <a:ext cx="3831339" cy="1905253"/>
            <a:chOff x="2398776" y="2322576"/>
            <a:chExt cx="3831336" cy="1905253"/>
          </a:xfrm>
        </p:grpSpPr>
        <p:sp>
          <p:nvSpPr>
            <p:cNvPr id="6" name="object 6"/>
            <p:cNvSpPr/>
            <p:nvPr/>
          </p:nvSpPr>
          <p:spPr>
            <a:xfrm>
              <a:off x="4209288" y="2682240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10">
                  <a:moveTo>
                    <a:pt x="0" y="0"/>
                  </a:moveTo>
                  <a:lnTo>
                    <a:pt x="371856" y="0"/>
                  </a:lnTo>
                </a:path>
              </a:pathLst>
            </a:custGeom>
            <a:ln w="36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8776" y="2322576"/>
              <a:ext cx="3810000" cy="1219200"/>
            </a:xfrm>
            <a:custGeom>
              <a:avLst/>
              <a:gdLst/>
              <a:ahLst/>
              <a:cxnLst/>
              <a:rect l="l" t="t" r="r" b="b"/>
              <a:pathLst>
                <a:path w="3810000" h="1219200">
                  <a:moveTo>
                    <a:pt x="0" y="1219200"/>
                  </a:moveTo>
                  <a:lnTo>
                    <a:pt x="3810000" y="12192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  <a:path w="3810000" h="1219200">
                  <a:moveTo>
                    <a:pt x="1520952" y="1088136"/>
                  </a:moveTo>
                  <a:lnTo>
                    <a:pt x="3438144" y="1088136"/>
                  </a:lnTo>
                  <a:lnTo>
                    <a:pt x="3438144" y="115824"/>
                  </a:lnTo>
                  <a:lnTo>
                    <a:pt x="1520952" y="115824"/>
                  </a:lnTo>
                  <a:lnTo>
                    <a:pt x="1520952" y="1088136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312" y="3276599"/>
              <a:ext cx="1828800" cy="951230"/>
            </a:xfrm>
            <a:custGeom>
              <a:avLst/>
              <a:gdLst/>
              <a:ahLst/>
              <a:cxnLst/>
              <a:rect l="l" t="t" r="r" b="b"/>
              <a:pathLst>
                <a:path w="1828800" h="951229">
                  <a:moveTo>
                    <a:pt x="76200" y="76200"/>
                  </a:moveTo>
                  <a:lnTo>
                    <a:pt x="69850" y="64008"/>
                  </a:lnTo>
                  <a:lnTo>
                    <a:pt x="36576" y="0"/>
                  </a:lnTo>
                  <a:lnTo>
                    <a:pt x="0" y="76200"/>
                  </a:lnTo>
                  <a:lnTo>
                    <a:pt x="27432" y="76200"/>
                  </a:lnTo>
                  <a:lnTo>
                    <a:pt x="27432" y="722376"/>
                  </a:lnTo>
                  <a:lnTo>
                    <a:pt x="45720" y="722376"/>
                  </a:lnTo>
                  <a:lnTo>
                    <a:pt x="45720" y="76200"/>
                  </a:lnTo>
                  <a:lnTo>
                    <a:pt x="76200" y="76200"/>
                  </a:lnTo>
                  <a:close/>
                </a:path>
                <a:path w="1828800" h="951229">
                  <a:moveTo>
                    <a:pt x="990600" y="188976"/>
                  </a:moveTo>
                  <a:lnTo>
                    <a:pt x="984250" y="176784"/>
                  </a:lnTo>
                  <a:lnTo>
                    <a:pt x="950976" y="112776"/>
                  </a:lnTo>
                  <a:lnTo>
                    <a:pt x="914400" y="188976"/>
                  </a:lnTo>
                  <a:lnTo>
                    <a:pt x="941832" y="188976"/>
                  </a:lnTo>
                  <a:lnTo>
                    <a:pt x="941832" y="835152"/>
                  </a:lnTo>
                  <a:lnTo>
                    <a:pt x="960120" y="835152"/>
                  </a:lnTo>
                  <a:lnTo>
                    <a:pt x="960120" y="188976"/>
                  </a:lnTo>
                  <a:lnTo>
                    <a:pt x="990600" y="188976"/>
                  </a:lnTo>
                  <a:close/>
                </a:path>
                <a:path w="1828800" h="951229">
                  <a:moveTo>
                    <a:pt x="1828800" y="304800"/>
                  </a:moveTo>
                  <a:lnTo>
                    <a:pt x="1822450" y="292608"/>
                  </a:lnTo>
                  <a:lnTo>
                    <a:pt x="1789176" y="228600"/>
                  </a:lnTo>
                  <a:lnTo>
                    <a:pt x="1752600" y="304800"/>
                  </a:lnTo>
                  <a:lnTo>
                    <a:pt x="1780032" y="304800"/>
                  </a:lnTo>
                  <a:lnTo>
                    <a:pt x="1780032" y="950976"/>
                  </a:lnTo>
                  <a:lnTo>
                    <a:pt x="1798320" y="950976"/>
                  </a:lnTo>
                  <a:lnTo>
                    <a:pt x="1798320" y="304800"/>
                  </a:lnTo>
                  <a:lnTo>
                    <a:pt x="18288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87013" y="3769867"/>
            <a:ext cx="508635" cy="57404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91">
              <a:spcBef>
                <a:spcPts val="100"/>
              </a:spcBef>
            </a:pPr>
            <a:r>
              <a:rPr sz="5300" spc="-7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2500" spc="-4" dirty="0">
                <a:solidFill>
                  <a:srgbClr val="333333"/>
                </a:solidFill>
                <a:latin typeface="Times New Roman"/>
                <a:cs typeface="Times New Roman"/>
              </a:rPr>
              <a:t>st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9700" y="3903979"/>
            <a:ext cx="609600" cy="57404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91">
              <a:spcBef>
                <a:spcPts val="100"/>
              </a:spcBef>
            </a:pPr>
            <a:r>
              <a:rPr sz="5300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nd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6190" y="3998467"/>
            <a:ext cx="556895" cy="57404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91">
              <a:spcBef>
                <a:spcPts val="100"/>
              </a:spcBef>
            </a:pPr>
            <a:r>
              <a:rPr sz="5300" spc="-14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r>
              <a:rPr sz="2500" spc="-10" dirty="0">
                <a:solidFill>
                  <a:srgbClr val="333333"/>
                </a:solidFill>
                <a:latin typeface="Times New Roman"/>
                <a:cs typeface="Times New Roman"/>
              </a:rPr>
              <a:t>rd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1733550"/>
            <a:ext cx="8862060" cy="1668600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sz="1400" dirty="0">
              <a:latin typeface="Verdana"/>
              <a:cs typeface="Verdana"/>
            </a:endParaRPr>
          </a:p>
          <a:p>
            <a:pPr marL="2142623">
              <a:tabLst>
                <a:tab pos="2894922" algn="l"/>
                <a:tab pos="3519617" algn="l"/>
                <a:tab pos="4238905" algn="l"/>
                <a:tab pos="4604579" algn="l"/>
              </a:tabLst>
            </a:pPr>
            <a:r>
              <a:rPr sz="4200" spc="-4" dirty="0">
                <a:latin typeface="Times New Roman"/>
                <a:cs typeface="Times New Roman"/>
              </a:rPr>
              <a:t>X	</a:t>
            </a:r>
            <a:r>
              <a:rPr sz="4200" dirty="0">
                <a:latin typeface="Symbol"/>
                <a:cs typeface="Symbol"/>
              </a:rPr>
              <a:t>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4" dirty="0">
                <a:latin typeface="Times New Roman"/>
                <a:cs typeface="Times New Roman"/>
              </a:rPr>
              <a:t>Y	</a:t>
            </a:r>
            <a:r>
              <a:rPr sz="4200" dirty="0">
                <a:latin typeface="Symbol"/>
                <a:cs typeface="Symbol"/>
              </a:rPr>
              <a:t></a:t>
            </a:r>
            <a:r>
              <a:rPr sz="4200" dirty="0">
                <a:latin typeface="Times New Roman"/>
                <a:cs typeface="Times New Roman"/>
              </a:rPr>
              <a:t>	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19860" y="1671624"/>
            <a:ext cx="6064885" cy="4120094"/>
          </a:xfrm>
          <a:prstGeom prst="rect">
            <a:avLst/>
          </a:prstGeom>
        </p:spPr>
        <p:txBody>
          <a:bodyPr vert="horz" wrap="square" lIns="0" tIns="88880" rIns="0" bIns="0" rtlCol="0">
            <a:spAutoFit/>
          </a:bodyPr>
          <a:lstStyle/>
          <a:p>
            <a:pPr marL="12697">
              <a:spcBef>
                <a:spcPts val="700"/>
              </a:spcBef>
            </a:pP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Postulate</a:t>
            </a:r>
            <a:r>
              <a:rPr sz="2000" b="1" i="1"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  <a:p>
            <a:pPr marL="1029728" indent="-560574">
              <a:spcBef>
                <a:spcPts val="599"/>
              </a:spcBef>
              <a:buAutoNum type="alphaLcParenBoth"/>
              <a:tabLst>
                <a:tab pos="1029728" algn="l"/>
                <a:tab pos="1030364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0,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if,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not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036077" indent="-566923">
              <a:spcBef>
                <a:spcPts val="599"/>
              </a:spcBef>
              <a:buAutoNum type="alphaLcParenBoth"/>
              <a:tabLst>
                <a:tab pos="1036077" algn="l"/>
                <a:tab pos="1036712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1,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if,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not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2500">
              <a:latin typeface="Verdana"/>
              <a:cs typeface="Verdana"/>
            </a:endParaRPr>
          </a:p>
          <a:p>
            <a:pPr marL="12697">
              <a:spcBef>
                <a:spcPts val="4"/>
              </a:spcBef>
            </a:pP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Postulate</a:t>
            </a:r>
            <a:r>
              <a:rPr sz="2000" b="1" i="1"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  <a:p>
            <a:pPr marL="1029728" indent="-560574">
              <a:spcBef>
                <a:spcPts val="575"/>
              </a:spcBef>
              <a:buAutoNum type="alphaLcParenBoth"/>
              <a:tabLst>
                <a:tab pos="1029728" algn="l"/>
                <a:tab pos="1030364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=</a:t>
            </a:r>
            <a:r>
              <a:rPr sz="2000" spc="-2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1036077" indent="-566923">
              <a:spcBef>
                <a:spcPts val="599"/>
              </a:spcBef>
              <a:buAutoNum type="alphaLcParenBoth"/>
              <a:tabLst>
                <a:tab pos="1036077" algn="l"/>
                <a:tab pos="1036712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</a:t>
            </a:r>
            <a:r>
              <a:rPr sz="2000" spc="-2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>
              <a:spcBef>
                <a:spcPts val="45"/>
              </a:spcBef>
            </a:pPr>
            <a:endParaRPr sz="2500">
              <a:latin typeface="Verdana"/>
              <a:cs typeface="Verdana"/>
            </a:endParaRPr>
          </a:p>
          <a:p>
            <a:pPr marL="12697"/>
            <a:r>
              <a:rPr sz="2000" b="1" i="1" spc="-4" dirty="0">
                <a:solidFill>
                  <a:srgbClr val="333333"/>
                </a:solidFill>
                <a:latin typeface="Verdana"/>
                <a:cs typeface="Verdana"/>
              </a:rPr>
              <a:t>Postulate 3: Commutative</a:t>
            </a:r>
            <a:r>
              <a:rPr sz="2000" b="1" i="1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2000">
              <a:latin typeface="Verdana"/>
              <a:cs typeface="Verdana"/>
            </a:endParaRPr>
          </a:p>
          <a:p>
            <a:pPr marL="1029728" indent="-560574">
              <a:spcBef>
                <a:spcPts val="575"/>
              </a:spcBef>
              <a:buAutoNum type="alphaLcParenBoth"/>
              <a:tabLst>
                <a:tab pos="1029728" algn="l"/>
                <a:tab pos="1030364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y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1036077" indent="-567558">
              <a:spcBef>
                <a:spcPts val="599"/>
              </a:spcBef>
              <a:buAutoNum type="alphaLcParenBoth"/>
              <a:tabLst>
                <a:tab pos="1036077" algn="l"/>
                <a:tab pos="1036712" algn="l"/>
              </a:tabLst>
            </a:pP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y </a:t>
            </a:r>
            <a:r>
              <a:rPr sz="2000" spc="-4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6563" y="679198"/>
            <a:ext cx="6899275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4" dirty="0"/>
              <a:t>Postulates </a:t>
            </a:r>
            <a:r>
              <a:rPr sz="3200" spc="-10" dirty="0"/>
              <a:t>of </a:t>
            </a:r>
            <a:r>
              <a:rPr sz="3200" spc="-4" dirty="0"/>
              <a:t>Boolean</a:t>
            </a:r>
            <a:r>
              <a:rPr sz="3200" spc="30" dirty="0"/>
              <a:t> </a:t>
            </a:r>
            <a:r>
              <a:rPr sz="3200" spc="-4" dirty="0"/>
              <a:t>Algebra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86784" y="557784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4386" y="61112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6563" y="679198"/>
            <a:ext cx="6899275" cy="51751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3200" spc="-4" dirty="0"/>
              <a:t>Postulates </a:t>
            </a:r>
            <a:r>
              <a:rPr sz="3200" spc="-10" dirty="0"/>
              <a:t>of </a:t>
            </a:r>
            <a:r>
              <a:rPr sz="3200" spc="-4" dirty="0"/>
              <a:t>Boolean</a:t>
            </a:r>
            <a:r>
              <a:rPr sz="3200" spc="30" dirty="0"/>
              <a:t> </a:t>
            </a:r>
            <a:r>
              <a:rPr sz="3200" spc="-4" dirty="0"/>
              <a:t>Algebra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3344" y="1459484"/>
            <a:ext cx="8855456" cy="5268748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810596">
              <a:lnSpc>
                <a:spcPts val="2770"/>
              </a:lnSpc>
            </a:pPr>
            <a:r>
              <a:rPr sz="2500" b="1" i="1" spc="-4" dirty="0">
                <a:solidFill>
                  <a:srgbClr val="333333"/>
                </a:solidFill>
                <a:latin typeface="Arial"/>
                <a:cs typeface="Arial"/>
              </a:rPr>
              <a:t>Postulate </a:t>
            </a:r>
            <a:r>
              <a:rPr sz="2500" b="1" i="1" dirty="0">
                <a:solidFill>
                  <a:srgbClr val="333333"/>
                </a:solidFill>
                <a:latin typeface="Arial"/>
                <a:cs typeface="Arial"/>
              </a:rPr>
              <a:t>4: </a:t>
            </a:r>
            <a:r>
              <a:rPr sz="2500" b="1" i="1" spc="-4" dirty="0">
                <a:solidFill>
                  <a:srgbClr val="333333"/>
                </a:solidFill>
                <a:latin typeface="Arial"/>
                <a:cs typeface="Arial"/>
              </a:rPr>
              <a:t>Associative</a:t>
            </a:r>
            <a:r>
              <a:rPr sz="2500" b="1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b="1" i="1" spc="-10" dirty="0">
                <a:solidFill>
                  <a:srgbClr val="333333"/>
                </a:solidFill>
                <a:latin typeface="Arial"/>
                <a:cs typeface="Arial"/>
              </a:rPr>
              <a:t>Law</a:t>
            </a:r>
            <a:endParaRPr sz="2500" dirty="0">
              <a:latin typeface="Arial"/>
              <a:cs typeface="Arial"/>
            </a:endParaRPr>
          </a:p>
          <a:p>
            <a:pPr marL="2267690">
              <a:spcBef>
                <a:spcPts val="650"/>
              </a:spcBef>
              <a:tabLst>
                <a:tab pos="2809218" algn="l"/>
              </a:tabLst>
            </a:pP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(a)	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(y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14" dirty="0">
                <a:solidFill>
                  <a:srgbClr val="333333"/>
                </a:solidFill>
                <a:latin typeface="Arial"/>
                <a:cs typeface="Arial"/>
              </a:rPr>
              <a:t>z)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500" spc="4" dirty="0">
                <a:solidFill>
                  <a:srgbClr val="333333"/>
                </a:solidFill>
                <a:latin typeface="Arial"/>
                <a:cs typeface="Arial"/>
              </a:rPr>
              <a:t>(x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14" dirty="0">
                <a:solidFill>
                  <a:srgbClr val="333333"/>
                </a:solidFill>
                <a:latin typeface="Arial"/>
                <a:cs typeface="Arial"/>
              </a:rPr>
              <a:t>y)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endParaRPr sz="2500" dirty="0">
              <a:latin typeface="Arial"/>
              <a:cs typeface="Arial"/>
            </a:endParaRPr>
          </a:p>
          <a:p>
            <a:pPr marL="2267690">
              <a:spcBef>
                <a:spcPts val="599"/>
              </a:spcBef>
              <a:tabLst>
                <a:tab pos="2809218" algn="l"/>
              </a:tabLst>
            </a:pP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(b)	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(y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z) = </a:t>
            </a:r>
            <a:r>
              <a:rPr sz="2500" spc="4" dirty="0">
                <a:solidFill>
                  <a:srgbClr val="333333"/>
                </a:solidFill>
                <a:latin typeface="Arial"/>
                <a:cs typeface="Arial"/>
              </a:rPr>
              <a:t>(x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14" dirty="0">
                <a:solidFill>
                  <a:srgbClr val="333333"/>
                </a:solidFill>
                <a:latin typeface="Arial"/>
                <a:cs typeface="Arial"/>
              </a:rPr>
              <a:t>y)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dirty="0" smtClean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endParaRPr sz="2500" dirty="0" smtClean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900" dirty="0" smtClean="0">
              <a:latin typeface="Arial"/>
              <a:cs typeface="Arial"/>
            </a:endParaRPr>
          </a:p>
          <a:p>
            <a:pPr marL="1810596"/>
            <a:r>
              <a:rPr sz="2500" b="1" i="1" spc="-4" dirty="0" smtClean="0">
                <a:solidFill>
                  <a:srgbClr val="333333"/>
                </a:solidFill>
                <a:latin typeface="Arial"/>
                <a:cs typeface="Arial"/>
              </a:rPr>
              <a:t>Postulate </a:t>
            </a:r>
            <a:r>
              <a:rPr sz="2500" b="1" i="1" dirty="0">
                <a:solidFill>
                  <a:srgbClr val="333333"/>
                </a:solidFill>
                <a:latin typeface="Arial"/>
                <a:cs typeface="Arial"/>
              </a:rPr>
              <a:t>5: </a:t>
            </a:r>
            <a:r>
              <a:rPr sz="2500" b="1" i="1" spc="-4" dirty="0">
                <a:solidFill>
                  <a:srgbClr val="333333"/>
                </a:solidFill>
                <a:latin typeface="Arial"/>
                <a:cs typeface="Arial"/>
              </a:rPr>
              <a:t>Distributive</a:t>
            </a:r>
            <a:r>
              <a:rPr sz="2500" b="1" i="1" spc="-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b="1" i="1" spc="-10" dirty="0">
                <a:solidFill>
                  <a:srgbClr val="333333"/>
                </a:solidFill>
                <a:latin typeface="Arial"/>
                <a:cs typeface="Arial"/>
              </a:rPr>
              <a:t>Law</a:t>
            </a:r>
            <a:endParaRPr sz="2500" dirty="0">
              <a:latin typeface="Arial"/>
              <a:cs typeface="Arial"/>
            </a:endParaRPr>
          </a:p>
          <a:p>
            <a:pPr marL="2267690">
              <a:spcBef>
                <a:spcPts val="625"/>
              </a:spcBef>
              <a:tabLst>
                <a:tab pos="2809218" algn="l"/>
              </a:tabLst>
            </a:pP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(a)	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(y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14" dirty="0">
                <a:solidFill>
                  <a:srgbClr val="333333"/>
                </a:solidFill>
                <a:latin typeface="Arial"/>
                <a:cs typeface="Arial"/>
              </a:rPr>
              <a:t>z)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500" spc="4" dirty="0">
                <a:solidFill>
                  <a:srgbClr val="333333"/>
                </a:solidFill>
                <a:latin typeface="Arial"/>
                <a:cs typeface="Arial"/>
              </a:rPr>
              <a:t>(x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y) 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(x </a:t>
            </a:r>
            <a:r>
              <a:rPr sz="2500" dirty="0" smtClean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spc="19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25" dirty="0" smtClean="0">
                <a:solidFill>
                  <a:srgbClr val="333333"/>
                </a:solidFill>
                <a:latin typeface="Arial"/>
                <a:cs typeface="Arial"/>
              </a:rPr>
              <a:t>z)</a:t>
            </a:r>
            <a:endParaRPr sz="2500" dirty="0" smtClean="0">
              <a:latin typeface="Arial"/>
              <a:cs typeface="Arial"/>
            </a:endParaRPr>
          </a:p>
          <a:p>
            <a:pPr marL="2267690">
              <a:spcBef>
                <a:spcPts val="979"/>
              </a:spcBef>
              <a:tabLst>
                <a:tab pos="2809218" algn="l"/>
              </a:tabLst>
            </a:pPr>
            <a:r>
              <a:rPr sz="2500" spc="-4" dirty="0" smtClean="0">
                <a:solidFill>
                  <a:srgbClr val="333333"/>
                </a:solidFill>
                <a:latin typeface="Arial"/>
                <a:cs typeface="Arial"/>
              </a:rPr>
              <a:t>(b)	</a:t>
            </a:r>
            <a:r>
              <a:rPr sz="2500" dirty="0" smtClean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500" dirty="0" smtClean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4" dirty="0" smtClean="0">
                <a:solidFill>
                  <a:srgbClr val="333333"/>
                </a:solidFill>
                <a:latin typeface="Arial"/>
                <a:cs typeface="Arial"/>
              </a:rPr>
              <a:t>(y </a:t>
            </a:r>
            <a:r>
              <a:rPr sz="2500" dirty="0" smtClean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14" dirty="0" smtClean="0">
                <a:solidFill>
                  <a:srgbClr val="333333"/>
                </a:solidFill>
                <a:latin typeface="Arial"/>
                <a:cs typeface="Arial"/>
              </a:rPr>
              <a:t>z) </a:t>
            </a:r>
            <a:r>
              <a:rPr sz="2500" dirty="0" smtClean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500" spc="4" dirty="0" smtClean="0">
                <a:solidFill>
                  <a:srgbClr val="333333"/>
                </a:solidFill>
                <a:latin typeface="Arial"/>
                <a:cs typeface="Arial"/>
              </a:rPr>
              <a:t>(x </a:t>
            </a:r>
            <a:r>
              <a:rPr sz="2500" dirty="0" smtClean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14" dirty="0" smtClean="0">
                <a:solidFill>
                  <a:srgbClr val="333333"/>
                </a:solidFill>
                <a:latin typeface="Arial"/>
                <a:cs typeface="Arial"/>
              </a:rPr>
              <a:t>y) </a:t>
            </a:r>
            <a:r>
              <a:rPr sz="2500" dirty="0" smtClean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4" dirty="0" smtClean="0">
                <a:solidFill>
                  <a:srgbClr val="333333"/>
                </a:solidFill>
                <a:latin typeface="Arial"/>
                <a:cs typeface="Arial"/>
              </a:rPr>
              <a:t>(x </a:t>
            </a:r>
            <a:r>
              <a:rPr sz="2500" dirty="0" smtClean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500" spc="24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500" spc="-25" dirty="0" smtClean="0">
                <a:solidFill>
                  <a:srgbClr val="333333"/>
                </a:solidFill>
                <a:latin typeface="Arial"/>
                <a:cs typeface="Arial"/>
              </a:rPr>
              <a:t>z)</a:t>
            </a:r>
            <a:endParaRPr lang="en-US" sz="2500" spc="-2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267690">
              <a:spcBef>
                <a:spcPts val="979"/>
              </a:spcBef>
              <a:tabLst>
                <a:tab pos="2809218" algn="l"/>
              </a:tabLst>
            </a:pPr>
            <a:r>
              <a:rPr sz="2500" b="1" i="1" spc="-4" dirty="0" smtClean="0">
                <a:solidFill>
                  <a:srgbClr val="333333"/>
                </a:solidFill>
                <a:latin typeface="Arial"/>
                <a:cs typeface="Arial"/>
              </a:rPr>
              <a:t>Postulate</a:t>
            </a:r>
            <a:r>
              <a:rPr sz="2500" b="1" i="1" spc="-14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b="1" i="1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sz="2500" b="1" i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sz="2500" b="1" i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267690">
              <a:spcBef>
                <a:spcPts val="979"/>
              </a:spcBef>
              <a:tabLst>
                <a:tab pos="2809218" algn="l"/>
              </a:tabLst>
            </a:pPr>
            <a:endParaRPr sz="2500" dirty="0">
              <a:latin typeface="Arial"/>
              <a:cs typeface="Arial"/>
            </a:endParaRPr>
          </a:p>
          <a:p>
            <a:pPr marL="2809218" indent="-542164">
              <a:spcBef>
                <a:spcPts val="1845"/>
              </a:spcBef>
              <a:buAutoNum type="alphaLcParenBoth"/>
              <a:tabLst>
                <a:tab pos="2809218" algn="l"/>
                <a:tab pos="2809853" algn="l"/>
                <a:tab pos="3130452" algn="l"/>
                <a:tab pos="3721499" algn="l"/>
              </a:tabLst>
            </a:pPr>
            <a:r>
              <a:rPr sz="2500" dirty="0" smtClean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lang="en-US" sz="2500" dirty="0" smtClean="0">
                <a:solidFill>
                  <a:srgbClr val="333333"/>
                </a:solidFill>
                <a:latin typeface="Arial"/>
                <a:cs typeface="Arial"/>
              </a:rPr>
              <a:t> +</a:t>
            </a:r>
            <a:r>
              <a:rPr sz="2500" spc="1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500" spc="145" dirty="0" smtClean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3600" spc="-142" baseline="9456" dirty="0">
                <a:latin typeface="Arial"/>
                <a:cs typeface="Arial"/>
              </a:rPr>
              <a:t>	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25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4" dirty="0" smtClean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2500" dirty="0">
              <a:latin typeface="Arial"/>
              <a:cs typeface="Arial"/>
            </a:endParaRPr>
          </a:p>
          <a:p>
            <a:pPr marL="2809218" indent="-542164">
              <a:spcBef>
                <a:spcPts val="985"/>
              </a:spcBef>
              <a:buAutoNum type="alphaLcParenBoth"/>
              <a:tabLst>
                <a:tab pos="2809218" algn="l"/>
                <a:tab pos="2809853" algn="l"/>
                <a:tab pos="3130452" algn="l"/>
                <a:tab pos="363008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x	</a:t>
            </a:r>
            <a:r>
              <a:rPr sz="250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500" spc="-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42" baseline="1182" dirty="0">
                <a:latin typeface="Arial"/>
                <a:cs typeface="Arial"/>
              </a:rPr>
              <a:t>x	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25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4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87</TotalTime>
  <Words>935</Words>
  <Application>Microsoft Office PowerPoint</Application>
  <PresentationFormat>Custom</PresentationFormat>
  <Paragraphs>212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NewsPrint</vt:lpstr>
      <vt:lpstr>PowerPoint Presentation</vt:lpstr>
      <vt:lpstr>Learning Objectives</vt:lpstr>
      <vt:lpstr>Boolean Algebra</vt:lpstr>
      <vt:lpstr>Fundamental Concepts of Boolean Algebra</vt:lpstr>
      <vt:lpstr>AND       OR</vt:lpstr>
      <vt:lpstr>Operator Precedence</vt:lpstr>
      <vt:lpstr>PowerPoint Presentation</vt:lpstr>
      <vt:lpstr>Postulates of Boolean Algebra</vt:lpstr>
      <vt:lpstr>Postulates of Boolean Algebra</vt:lpstr>
      <vt:lpstr>The Principle of Duality</vt:lpstr>
      <vt:lpstr>Some Important Theorems of Boolean Algebra</vt:lpstr>
      <vt:lpstr>Methods of Proving Theorems</vt:lpstr>
      <vt:lpstr>Proving a Theorem by Using Postulates  (Example)</vt:lpstr>
      <vt:lpstr>Proving a Theorem by Perfect Induction  (Example)</vt:lpstr>
      <vt:lpstr>Proving a Theorem by the  Principle of Duality (Example)</vt:lpstr>
      <vt:lpstr>Proving a Theorem by the  Principle of Duality (Example) </vt:lpstr>
      <vt:lpstr>Boolean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6-Boolean Algebra.ppt</dc:title>
  <dc:creator>Pradeep K. Sinha &amp; Priti Sinha</dc:creator>
  <cp:lastModifiedBy>Nitesh Kr</cp:lastModifiedBy>
  <cp:revision>32</cp:revision>
  <dcterms:created xsi:type="dcterms:W3CDTF">2021-01-30T09:31:05Z</dcterms:created>
  <dcterms:modified xsi:type="dcterms:W3CDTF">2021-02-01T03:37:44Z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2021-01-30T00:00:00Z</vt:filetime>
  </property>
</Properties>
</file>