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7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Markov and Chebyshev’s inequality</a:t>
            </a:r>
          </a:p>
        </p:txBody>
      </p:sp>
    </p:spTree>
    <p:extLst>
      <p:ext uri="{BB962C8B-B14F-4D97-AF65-F5344CB8AC3E}">
        <p14:creationId xmlns:p14="http://schemas.microsoft.com/office/powerpoint/2010/main" val="32874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636" y="152400"/>
                <a:ext cx="9033164" cy="6629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Lets take Y another variable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Now 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Replacing X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 we know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]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] is Variance(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rewriting the above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" y="152400"/>
                <a:ext cx="9033164" cy="6629400"/>
              </a:xfrm>
              <a:blipFill rotWithShape="1">
                <a:blip r:embed="rId2"/>
                <a:stretch>
                  <a:fillRect l="-1754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81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can be written as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Hence proved 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81000"/>
                <a:ext cx="8229600" cy="4525963"/>
              </a:xfrm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6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"/>
                <a:ext cx="8839200" cy="655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		EXAMPLE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Average height of a kid is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3.5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ft.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And </a:t>
                </a:r>
                <a:r>
                  <a:rPr lang="en-US" dirty="0">
                    <a:solidFill>
                      <a:srgbClr val="C00000"/>
                    </a:solidFill>
                  </a:rPr>
                  <a:t>we want to know probability of a kid to be </a:t>
                </a:r>
                <a:r>
                  <a:rPr lang="en-US" b="1" dirty="0">
                    <a:solidFill>
                      <a:srgbClr val="C00000"/>
                    </a:solidFill>
                  </a:rPr>
                  <a:t>9 </a:t>
                </a:r>
                <a:r>
                  <a:rPr lang="en-US" dirty="0">
                    <a:solidFill>
                      <a:srgbClr val="C00000"/>
                    </a:solidFill>
                  </a:rPr>
                  <a:t>ft.  tall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and standard deviation is 0.5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 :  </a:t>
                </a:r>
              </a:p>
              <a:p>
                <a:pPr marL="0" indent="0">
                  <a:buNone/>
                </a:pPr>
                <a:r>
                  <a:rPr lang="en-US" dirty="0"/>
                  <a:t>E[X] = 3.5   and a = 9 </a:t>
                </a:r>
              </a:p>
              <a:p>
                <a:pPr marL="0" indent="0">
                  <a:buNone/>
                </a:pPr>
                <a:r>
                  <a:rPr lang="en-US" dirty="0"/>
                  <a:t>Now,  applying </a:t>
                </a:r>
                <a:r>
                  <a:rPr lang="en-US" dirty="0">
                    <a:solidFill>
                      <a:srgbClr val="00B0F0"/>
                    </a:solidFill>
                  </a:rPr>
                  <a:t>Markov’s Inequality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" pitchFamily="18" charset="0"/>
                  </a:rPr>
                  <a:t>P ( X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>
                    <a:latin typeface="Cambria" pitchFamily="18" charset="0"/>
                  </a:rPr>
                  <a:t>  9)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ea typeface="Cambria Math"/>
                      </a:rPr>
                      <m:t>≈0.389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example let us apply </a:t>
                </a:r>
                <a:r>
                  <a:rPr lang="en-US" dirty="0">
                    <a:solidFill>
                      <a:srgbClr val="00B0F0"/>
                    </a:solidFill>
                  </a:rPr>
                  <a:t>Chebyshev’s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inequality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−3.5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5.5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5.5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0.008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were can see that this gives us better estimated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"/>
                <a:ext cx="8839200" cy="6553200"/>
              </a:xfrm>
              <a:blipFill rotWithShape="1">
                <a:blip r:embed="rId2"/>
                <a:stretch>
                  <a:fillRect l="-1586" t="-1860" r="-2759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"/>
                <a:ext cx="8763000" cy="6553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				</a:t>
                </a:r>
                <a:r>
                  <a:rPr lang="en-US" dirty="0" smtClean="0"/>
                  <a:t>EXAMPLE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A coin is weighted so that its probability of landing on heads is 20%. Suppose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 coin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flipped </a:t>
                </a:r>
                <a:r>
                  <a:rPr lang="en-US" dirty="0">
                    <a:solidFill>
                      <a:srgbClr val="C00000"/>
                    </a:solidFill>
                  </a:rPr>
                  <a:t>20 times. Find a bound for the probability it lands on heads at least 16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times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Solution :X : getting heads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we know that it’s a binomial distribution with n=20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p=</a:t>
                </a:r>
                <a14:m>
                  <m:oMath xmlns:m="http://schemas.openxmlformats.org/officeDocument/2006/math">
                    <m:r>
                      <a:rPr lang="en-US" sz="4100" b="0" i="0" smtClean="0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4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1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4100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sz="4100" dirty="0" smtClean="0"/>
              </a:p>
              <a:p>
                <a:pPr marL="0" indent="0">
                  <a:buNone/>
                </a:pPr>
                <a:r>
                  <a:rPr lang="en-US" dirty="0" smtClean="0"/>
                  <a:t>So we now that mean (E[X])=np=20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1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41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4100" dirty="0" smtClean="0"/>
                  <a:t> = 4</a:t>
                </a:r>
                <a:endParaRPr lang="en-US" sz="4100" dirty="0"/>
              </a:p>
              <a:p>
                <a:pPr marL="0" indent="0">
                  <a:buNone/>
                </a:pPr>
                <a:r>
                  <a:rPr lang="en-US" dirty="0" smtClean="0"/>
                  <a:t>Now</a:t>
                </a:r>
                <a:r>
                  <a:rPr lang="en-US" dirty="0"/>
                  <a:t>,  applying </a:t>
                </a:r>
                <a:r>
                  <a:rPr lang="en-US" dirty="0">
                    <a:solidFill>
                      <a:srgbClr val="00B0F0"/>
                    </a:solidFill>
                  </a:rPr>
                  <a:t>Markov’s Inequality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" pitchFamily="18" charset="0"/>
                  </a:rPr>
                  <a:t>P ( X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>
                    <a:latin typeface="Cambria" pitchFamily="18" charset="0"/>
                  </a:rPr>
                  <a:t>  </a:t>
                </a:r>
                <a:r>
                  <a:rPr lang="en-US" sz="2400" dirty="0" smtClean="0">
                    <a:latin typeface="Cambria" pitchFamily="18" charset="0"/>
                  </a:rPr>
                  <a:t>16)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0.25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What if we calculate its actual probability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"/>
                <a:ext cx="8763000" cy="6553200"/>
              </a:xfrm>
              <a:blipFill rotWithShape="1">
                <a:blip r:embed="rId2"/>
                <a:stretch>
                  <a:fillRect l="-1252" t="-186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6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"/>
                <a:ext cx="8763000" cy="6553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			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P(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16 )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=16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0.2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0.</m:t>
                        </m:r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P(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16 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m:rPr>
                        <m:nor/>
                      </m:rPr>
                      <a:rPr lang="en-US"/>
                      <m:t>1</m:t>
                    </m:r>
                    <m:r>
                      <m:rPr>
                        <m:nor/>
                      </m:rPr>
                      <a:rPr lang="en-US" b="0" i="0" smtClean="0"/>
                      <m:t>.</m:t>
                    </m:r>
                    <m:r>
                      <m:rPr>
                        <m:nor/>
                      </m:rPr>
                      <a:rPr lang="en-US"/>
                      <m:t>38 </m:t>
                    </m:r>
                    <m:r>
                      <m:rPr>
                        <m:nor/>
                      </m:rPr>
                      <a:rPr lang="en-US" b="0" i="0" smtClean="0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 here we can see that Markov’s Inequality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Doesn’t gives us good estimate 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We'll </a:t>
                </a:r>
                <a:r>
                  <a:rPr lang="en-US" dirty="0"/>
                  <a:t>see </a:t>
                </a:r>
                <a:r>
                  <a:rPr lang="en-US" dirty="0" smtClean="0"/>
                  <a:t> </a:t>
                </a:r>
                <a:r>
                  <a:rPr lang="en-US" dirty="0"/>
                  <a:t>that this distribution (at</a:t>
                </a:r>
              </a:p>
              <a:p>
                <a:pPr marL="0" indent="0">
                  <a:buNone/>
                </a:pPr>
                <a:r>
                  <a:rPr lang="en-US" dirty="0"/>
                  <a:t>least, for large n) is close to normal, and Markov's inequality </a:t>
                </a:r>
                <a:r>
                  <a:rPr lang="en-US" dirty="0" smtClean="0"/>
                  <a:t>doesn't </a:t>
                </a:r>
                <a:r>
                  <a:rPr lang="en-US" dirty="0"/>
                  <a:t>get close to the true</a:t>
                </a:r>
              </a:p>
              <a:p>
                <a:pPr marL="0" indent="0">
                  <a:buNone/>
                </a:pPr>
                <a:r>
                  <a:rPr lang="en-US" dirty="0"/>
                  <a:t>value for such </a:t>
                </a:r>
                <a:r>
                  <a:rPr lang="en-US" dirty="0" smtClean="0"/>
                  <a:t>compact </a:t>
                </a:r>
                <a:r>
                  <a:rPr lang="en-US" dirty="0"/>
                  <a:t>distributions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here comes Chebyshev’s Inequality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"/>
                <a:ext cx="8763000" cy="6553200"/>
              </a:xfrm>
              <a:blipFill rotWithShape="1">
                <a:blip r:embed="rId2"/>
                <a:stretch>
                  <a:fillRect l="-1739" b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0"/>
                <a:ext cx="8763000" cy="655320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Using Chebyshev’s Inequality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So here we know mean =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now here a will be 12 that is how much the X is away from mean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(variance) = npq = 20</a:t>
                </a:r>
                <a:r>
                  <a:rPr lang="en-US" dirty="0"/>
                  <a:t> </a:t>
                </a:r>
                <a:r>
                  <a:rPr lang="en-US" sz="3600" dirty="0"/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600" dirty="0" smtClean="0"/>
                  <a:t>3.2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12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3.2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0.23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is much better that Markov’s inequality.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0"/>
                <a:ext cx="8763000" cy="6553200"/>
              </a:xfrm>
              <a:blipFill rotWithShape="1">
                <a:blip r:embed="rId2"/>
                <a:stretch>
                  <a:fillRect l="-1809" t="-1209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a random variable(say X) that takes only positive values . Then for any value </a:t>
                </a:r>
                <a:r>
                  <a:rPr lang="en-US" b="1" dirty="0" smtClean="0"/>
                  <a:t>a &gt;0 </a:t>
                </a:r>
                <a:r>
                  <a:rPr lang="en-US" b="1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ambria" pitchFamily="18" charset="0"/>
                  </a:rPr>
                  <a:t>		</a:t>
                </a:r>
                <a:r>
                  <a:rPr lang="en-US" b="1" dirty="0" smtClean="0">
                    <a:solidFill>
                      <a:srgbClr val="00B050"/>
                    </a:solidFill>
                    <a:latin typeface="Cambria" pitchFamily="18" charset="0"/>
                  </a:rPr>
                  <a:t>P ( X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latin typeface="Cambria" pitchFamily="18" charset="0"/>
                  </a:rPr>
                  <a:t>  </a:t>
                </a:r>
                <a:r>
                  <a:rPr lang="en-US" b="1" dirty="0" smtClean="0">
                    <a:solidFill>
                      <a:srgbClr val="00B050"/>
                    </a:solidFill>
                    <a:latin typeface="Cambria" pitchFamily="18" charset="0"/>
                  </a:rPr>
                  <a:t>a  )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𝐚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4525963"/>
              </a:xfrm>
              <a:blipFill rotWithShape="1"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Markov’s Inequality </a:t>
            </a:r>
          </a:p>
        </p:txBody>
      </p:sp>
    </p:spTree>
    <p:extLst>
      <p:ext uri="{BB962C8B-B14F-4D97-AF65-F5344CB8AC3E}">
        <p14:creationId xmlns:p14="http://schemas.microsoft.com/office/powerpoint/2010/main" val="30167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Proof of Markov’s Inequality 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prove: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:r>
                  <a:rPr lang="en-US" sz="2400" b="1" i="1" dirty="0">
                    <a:solidFill>
                      <a:srgbClr val="00B050"/>
                    </a:solidFill>
                    <a:latin typeface="Cambria" pitchFamily="18" charset="0"/>
                  </a:rPr>
                  <a:t>P ( X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i="1" dirty="0">
                    <a:solidFill>
                      <a:srgbClr val="00B050"/>
                    </a:solidFill>
                    <a:latin typeface="Cambria" pitchFamily="18" charset="0"/>
                  </a:rPr>
                  <a:t>  </a:t>
                </a:r>
                <a:r>
                  <a:rPr lang="en-US" sz="2400" b="1" i="1" dirty="0">
                    <a:solidFill>
                      <a:srgbClr val="00B050"/>
                    </a:solidFill>
                    <a:latin typeface="Cambria" pitchFamily="18" charset="0"/>
                  </a:rPr>
                  <a:t>a  )</a:t>
                </a:r>
                <a:r>
                  <a:rPr lang="en-US" b="1" i="1" dirty="0">
                    <a:solidFill>
                      <a:srgbClr val="00B050"/>
                    </a:solidFill>
                    <a:latin typeface="Cambria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i="1" dirty="0">
                    <a:solidFill>
                      <a:srgbClr val="00B050"/>
                    </a:solidFill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Lets suppose X is a random variable that takes values from set {1,2,3,4,5}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here 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E[X]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+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953000"/>
              </a:xfrm>
              <a:blipFill rotWithShape="1">
                <a:blip r:embed="rId2"/>
                <a:stretch>
                  <a:fillRect l="-1786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457200"/>
                <a:ext cx="8763000" cy="6172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 lets suppose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i="1" dirty="0" smtClean="0"/>
                  <a:t>=</a:t>
                </a:r>
                <a:r>
                  <a:rPr lang="en-US" dirty="0" smtClean="0"/>
                  <a:t>1 and a =3</a:t>
                </a:r>
              </a:p>
              <a:p>
                <a:pPr marL="0" indent="0">
                  <a:buNone/>
                </a:pPr>
                <a:r>
                  <a:rPr lang="en-US" dirty="0" smtClean="0"/>
                  <a:t>Taking a case where </a:t>
                </a:r>
              </a:p>
              <a:p>
                <a:pPr marL="0" indent="0">
                  <a:buNone/>
                </a:pPr>
                <a:r>
                  <a:rPr lang="en-US" dirty="0"/>
                  <a:t>E[X]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Becomes as </a:t>
                </a:r>
              </a:p>
              <a:p>
                <a:pPr marL="0" indent="0">
                  <a:buNone/>
                </a:pPr>
                <a:r>
                  <a:rPr lang="en-US" dirty="0"/>
                  <a:t>E[X]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 applying Markov’s Inequality we get :</a:t>
                </a:r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</a:t>
                </a:r>
                <a:r>
                  <a:rPr lang="en-US" sz="2600" b="1" dirty="0" smtClean="0">
                    <a:solidFill>
                      <a:srgbClr val="00B050"/>
                    </a:solidFill>
                    <a:latin typeface="Cambria" pitchFamily="18" charset="0"/>
                  </a:rPr>
                  <a:t>P </a:t>
                </a:r>
                <a:r>
                  <a:rPr lang="en-US" sz="2600" b="1" dirty="0">
                    <a:solidFill>
                      <a:srgbClr val="00B050"/>
                    </a:solidFill>
                    <a:latin typeface="Cambria" pitchFamily="18" charset="0"/>
                  </a:rPr>
                  <a:t>( X  </a:t>
                </a:r>
                <a14:m>
                  <m:oMath xmlns:m="http://schemas.openxmlformats.org/officeDocument/2006/math">
                    <m:r>
                      <a:rPr lang="en-US" sz="2600" i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600" dirty="0">
                    <a:solidFill>
                      <a:srgbClr val="00B050"/>
                    </a:solidFill>
                    <a:latin typeface="Cambria" pitchFamily="18" charset="0"/>
                  </a:rPr>
                  <a:t>  </a:t>
                </a:r>
                <a:r>
                  <a:rPr lang="en-US" sz="2600" b="1" dirty="0">
                    <a:solidFill>
                      <a:srgbClr val="00B050"/>
                    </a:solidFill>
                    <a:latin typeface="Cambria" pitchFamily="18" charset="0"/>
                  </a:rPr>
                  <a:t>3</a:t>
                </a:r>
                <a:r>
                  <a:rPr lang="en-US" sz="2600" b="1" dirty="0" smtClean="0">
                    <a:solidFill>
                      <a:srgbClr val="00B050"/>
                    </a:solidFill>
                    <a:latin typeface="Cambria" pitchFamily="18" charset="0"/>
                  </a:rPr>
                  <a:t> </a:t>
                </a:r>
                <a:r>
                  <a:rPr lang="en-US" sz="2600" b="1" dirty="0">
                    <a:solidFill>
                      <a:srgbClr val="00B050"/>
                    </a:solidFill>
                    <a:latin typeface="Cambria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600" b="1" i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600" dirty="0">
                    <a:solidFill>
                      <a:srgbClr val="00B050"/>
                    </a:solidFill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600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It can be written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4  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457200"/>
                <a:ext cx="8763000" cy="6172200"/>
              </a:xfrm>
              <a:blipFill rotWithShape="1">
                <a:blip r:embed="rId2"/>
                <a:stretch>
                  <a:fillRect l="-1739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8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04800"/>
                <a:ext cx="8915400" cy="655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We have :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And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We also know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i="1" dirty="0" smtClean="0"/>
                  <a:t> =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+</m:t>
                    </m:r>
                  </m:oMath>
                </a14:m>
                <a:r>
                  <a:rPr lang="en-US" dirty="0"/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=1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 all p 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lets assume  </a:t>
                </a:r>
                <a:r>
                  <a:rPr lang="en-US" dirty="0"/>
                  <a:t>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its not possible so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4  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   Hence proved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04800"/>
                <a:ext cx="8915400" cy="6553200"/>
              </a:xfrm>
              <a:blipFill rotWithShape="1">
                <a:blip r:embed="rId2"/>
                <a:stretch>
                  <a:fillRect l="-1709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04800"/>
                <a:ext cx="8534400" cy="6172200"/>
              </a:xfr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		EXAMPLE 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Average height of a kid is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3.5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ft.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And we want to know probability of a kid to be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9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ft.  tall 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Solution :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E[X] = 3.5   and a = 9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Now,  applying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Markov’s Inequality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itchFamily="18" charset="0"/>
                  </a:rPr>
                  <a:t>P ( X  </a:t>
                </a:r>
                <a14:m>
                  <m:oMath xmlns:m="http://schemas.openxmlformats.org/officeDocument/2006/math">
                    <m:r>
                      <a:rPr lang="en-US" sz="2400" b="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itchFamily="18" charset="0"/>
                  </a:rPr>
                  <a:t>  9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b="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0.389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04800"/>
                <a:ext cx="8534400" cy="6172200"/>
              </a:xfrm>
              <a:blipFill rotWithShape="1">
                <a:blip r:embed="rId2"/>
                <a:stretch>
                  <a:fillRect l="-1712" t="-11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04800"/>
                <a:ext cx="8534400" cy="6172200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		EXAMPLE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Router crashes when packets are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𝟏𝟎𝟎𝟎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Average packets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50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Find the probability when router crashes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Solution : X: router crashes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E[X] = 50   and a = 1000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Now,  applying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Markov’s Inequality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itchFamily="18" charset="0"/>
                  </a:rPr>
                  <a:t>P ( Crash ( 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mbria" pitchFamily="18" charset="0"/>
                  </a:rPr>
                  <a:t>1000 )  </a:t>
                </a:r>
                <a14:m>
                  <m:oMath xmlns:m="http://schemas.openxmlformats.org/officeDocument/2006/math">
                    <m:r>
                      <a:rPr lang="en-US" b="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0.05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04800"/>
                <a:ext cx="8534400" cy="6172200"/>
              </a:xfrm>
              <a:blipFill rotWithShape="1">
                <a:blip r:embed="rId2"/>
                <a:stretch>
                  <a:fillRect l="-1712" t="-11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518160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What is the probability that X is  k away from its expectation 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Let X be a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 = µ,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5181600"/>
              </a:xfrm>
              <a:blipFill rotWithShape="1">
                <a:blip r:embed="rId2"/>
                <a:stretch>
                  <a:fillRect l="-1857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Proof of </a:t>
            </a:r>
            <a:r>
              <a:rPr lang="en-US" dirty="0">
                <a:solidFill>
                  <a:srgbClr val="00B0F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prove 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Markov’s Inequality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            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5334000"/>
              </a:xfrm>
              <a:blipFill rotWithShape="1">
                <a:blip r:embed="rId2"/>
                <a:stretch>
                  <a:fillRect l="-1809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751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Markov and Chebyshev’s inequality</vt:lpstr>
      <vt:lpstr>PowerPoint Presentation</vt:lpstr>
      <vt:lpstr>Proof of Markov’s Inequality </vt:lpstr>
      <vt:lpstr>PowerPoint Presentation</vt:lpstr>
      <vt:lpstr>PowerPoint Presentation</vt:lpstr>
      <vt:lpstr>PowerPoint Presentation</vt:lpstr>
      <vt:lpstr>PowerPoint Presentation</vt:lpstr>
      <vt:lpstr>Chebyshev’s inequality</vt:lpstr>
      <vt:lpstr>Proof of Chebyshev’s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and Chebyshev’s inequality</dc:title>
  <dc:creator>Nitesh Kumar</dc:creator>
  <cp:lastModifiedBy>Nitesh Kr</cp:lastModifiedBy>
  <cp:revision>51</cp:revision>
  <dcterms:created xsi:type="dcterms:W3CDTF">2006-08-16T00:00:00Z</dcterms:created>
  <dcterms:modified xsi:type="dcterms:W3CDTF">2021-03-15T18:41:51Z</dcterms:modified>
</cp:coreProperties>
</file>