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6">
          <p15:clr>
            <a:srgbClr val="000000"/>
          </p15:clr>
        </p15:guide>
        <p15:guide id="2" pos="3845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iLQMF7+r+jIIyZbYLG1bEBLPbJ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6" orient="horz"/>
        <p:guide pos="384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21c8b3aa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21c8b3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21c8b3aa9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21c8b3aa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22cfb9b55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22cfb9b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22cfb9b55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22cfb9b5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23862b2fb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23862b2f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23862b2fb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23862b2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22cfb9b55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22cfb9b5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2af0ef1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2af0ef1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2af0ef1d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42af0ef1d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2af0ef1d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2af0ef1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2af0ef1d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2af0ef1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23a26922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23a2692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2af0ef1d9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42af0ef1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2af0ef1d9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42af0ef1d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2af0ef1d9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42af0ef1d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2af0ef1d9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42af0ef1d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2af0ef1d9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42af0ef1d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2af0ef1d9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42af0ef1d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2c22c6689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42c22c668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21c8b3aa9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21c8b3aa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21c8b3aa9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21c8b3aa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21c8b3aa9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21c8b3aa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21c8b3aa9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21c8b3aa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ly-arranged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titl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nd titl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4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Relationship Id="rId4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21c8b3aa9_0_0"/>
          <p:cNvSpPr txBox="1"/>
          <p:nvPr/>
        </p:nvSpPr>
        <p:spPr>
          <a:xfrm>
            <a:off x="0" y="562575"/>
            <a:ext cx="12068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C59A00"/>
                </a:solidFill>
              </a:rPr>
              <a:t>Project-139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200">
                <a:solidFill>
                  <a:srgbClr val="C96F06"/>
                </a:solidFill>
              </a:rPr>
              <a:t>NATURAL LANGUAGE PROCESSING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</a:rPr>
              <a:t>Hotel Rating Classification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C96F06"/>
                </a:solidFill>
              </a:rPr>
              <a:t>M</a:t>
            </a:r>
            <a:r>
              <a:rPr b="1" lang="zh-CN" sz="2400">
                <a:solidFill>
                  <a:srgbClr val="C96F06"/>
                </a:solidFill>
              </a:rPr>
              <a:t>entor-</a:t>
            </a:r>
            <a:r>
              <a:rPr b="1" lang="zh-CN" sz="2400">
                <a:solidFill>
                  <a:srgbClr val="C96F06"/>
                </a:solidFill>
              </a:rPr>
              <a:t> M</a:t>
            </a:r>
            <a:r>
              <a:rPr b="1" lang="zh-CN" sz="2400">
                <a:solidFill>
                  <a:srgbClr val="C96F06"/>
                </a:solidFill>
              </a:rPr>
              <a:t>r.Karthik and Miss Dhanyapriya</a:t>
            </a:r>
            <a:endParaRPr b="1" sz="2400">
              <a:solidFill>
                <a:srgbClr val="C96F06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FBBE75"/>
                </a:solidFill>
              </a:rPr>
              <a:t> </a:t>
            </a:r>
            <a:r>
              <a:rPr b="1" lang="zh-CN" sz="2400">
                <a:solidFill>
                  <a:srgbClr val="C96F06"/>
                </a:solidFill>
              </a:rPr>
              <a:t>Starting date- </a:t>
            </a:r>
            <a:r>
              <a:rPr b="1" lang="zh-CN" sz="2400">
                <a:solidFill>
                  <a:schemeClr val="dk1"/>
                </a:solidFill>
              </a:rPr>
              <a:t>1/08/2022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5" name="Google Shape;85;g1421c8b3aa9_0_0"/>
          <p:cNvSpPr txBox="1"/>
          <p:nvPr/>
        </p:nvSpPr>
        <p:spPr>
          <a:xfrm>
            <a:off x="806400" y="3825675"/>
            <a:ext cx="10578900" cy="30324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zh-C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 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Aditi Mishra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Aishwarya Kodoth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Dimple Klair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Varun Thapa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Khamkar Dipak Vishwanath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Vaishnvi 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Nitesh Kumbhare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21c8b3aa9_0_54"/>
          <p:cNvSpPr txBox="1"/>
          <p:nvPr/>
        </p:nvSpPr>
        <p:spPr>
          <a:xfrm>
            <a:off x="4942575" y="120550"/>
            <a:ext cx="3000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1950" u="sng">
                <a:solidFill>
                  <a:schemeClr val="dk1"/>
                </a:solidFill>
                <a:highlight>
                  <a:srgbClr val="FFFFFF"/>
                </a:highlight>
              </a:rPr>
              <a:t>Sentiment </a:t>
            </a:r>
            <a:r>
              <a:rPr b="1" lang="zh-CN" sz="1950" u="sng">
                <a:solidFill>
                  <a:schemeClr val="dk1"/>
                </a:solidFill>
                <a:highlight>
                  <a:srgbClr val="FFFFFF"/>
                </a:highlight>
              </a:rPr>
              <a:t>Analysis</a:t>
            </a:r>
            <a:endParaRPr b="1" sz="1950" u="sng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57" name="Google Shape;157;g1421c8b3aa9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50" y="1132800"/>
            <a:ext cx="48006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421c8b3aa9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75" y="3189900"/>
            <a:ext cx="6291250" cy="344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421c8b3aa9_0_54"/>
          <p:cNvSpPr txBox="1"/>
          <p:nvPr/>
        </p:nvSpPr>
        <p:spPr>
          <a:xfrm>
            <a:off x="6924975" y="2411000"/>
            <a:ext cx="4915800" cy="32415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highlight>
                  <a:srgbClr val="FFFFFF"/>
                </a:highlight>
              </a:rPr>
              <a:t> This can mainly help to understand the hatred/negative speech in text content in the dataset.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highlight>
                  <a:srgbClr val="FFFFFF"/>
                </a:highlight>
              </a:rPr>
              <a:t>Here in our project we are detecting the polarity of the text and classifying then as positive, negative and neutral.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highlight>
                  <a:srgbClr val="FFFFFF"/>
                </a:highlight>
              </a:rPr>
              <a:t>As we can see mostly the polarity is between 0.23 to 0.27, which indicates the positive reviews.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highlight>
                  <a:srgbClr val="FFFFFF"/>
                </a:highlight>
              </a:rPr>
              <a:t>This project can be useful for such a way that it reduces the time for reading each and every reviews.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22cfb9b55_0_20"/>
          <p:cNvSpPr txBox="1"/>
          <p:nvPr/>
        </p:nvSpPr>
        <p:spPr>
          <a:xfrm>
            <a:off x="3040550" y="254525"/>
            <a:ext cx="5665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50" u="sng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lexicons for sentiment analysis - </a:t>
            </a:r>
            <a:r>
              <a:rPr b="1" lang="zh-CN" sz="2050" u="sng">
                <a:solidFill>
                  <a:schemeClr val="dk1"/>
                </a:solidFill>
                <a:highlight>
                  <a:srgbClr val="FFFFFF"/>
                </a:highlight>
              </a:rPr>
              <a:t>using Afinn</a:t>
            </a:r>
            <a:endParaRPr b="1" sz="2050" u="sng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g1422cfb9b55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900380"/>
            <a:ext cx="5223876" cy="369847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422cfb9b55_0_20"/>
          <p:cNvSpPr/>
          <p:nvPr/>
        </p:nvSpPr>
        <p:spPr>
          <a:xfrm>
            <a:off x="6603500" y="3603125"/>
            <a:ext cx="5223900" cy="1473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As we can see -20 showing the negative feedback from the client.</a:t>
            </a:r>
            <a:endParaRPr/>
          </a:p>
        </p:txBody>
      </p:sp>
      <p:cxnSp>
        <p:nvCxnSpPr>
          <p:cNvPr id="167" name="Google Shape;167;g1422cfb9b55_0_20"/>
          <p:cNvCxnSpPr>
            <a:endCxn id="166" idx="0"/>
          </p:cNvCxnSpPr>
          <p:nvPr/>
        </p:nvCxnSpPr>
        <p:spPr>
          <a:xfrm>
            <a:off x="5223804" y="3803975"/>
            <a:ext cx="1395900" cy="535800"/>
          </a:xfrm>
          <a:prstGeom prst="bentConnector3">
            <a:avLst>
              <a:gd fmla="val 492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g1422cfb9b55_0_20"/>
          <p:cNvSpPr/>
          <p:nvPr/>
        </p:nvSpPr>
        <p:spPr>
          <a:xfrm>
            <a:off x="5317700" y="1259075"/>
            <a:ext cx="334800" cy="22770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g1422cfb9b55_0_20"/>
          <p:cNvCxnSpPr>
            <a:stCxn id="168" idx="2"/>
          </p:cNvCxnSpPr>
          <p:nvPr/>
        </p:nvCxnSpPr>
        <p:spPr>
          <a:xfrm>
            <a:off x="5652500" y="2397575"/>
            <a:ext cx="8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g1422cfb9b55_0_20"/>
          <p:cNvSpPr/>
          <p:nvPr/>
        </p:nvSpPr>
        <p:spPr>
          <a:xfrm>
            <a:off x="6777625" y="1366250"/>
            <a:ext cx="3951300" cy="1676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From sentiment analysis we got that all these reviews have positive reviews.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22cfb9b55_0_23"/>
          <p:cNvSpPr txBox="1"/>
          <p:nvPr/>
        </p:nvSpPr>
        <p:spPr>
          <a:xfrm>
            <a:off x="281275" y="299750"/>
            <a:ext cx="5558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1950" u="sng">
                <a:solidFill>
                  <a:schemeClr val="dk1"/>
                </a:solidFill>
                <a:highlight>
                  <a:srgbClr val="FFFFFF"/>
                </a:highlight>
              </a:rPr>
              <a:t>Feature Extraction for positive reviews</a:t>
            </a:r>
            <a:endParaRPr b="1" sz="1950" u="sng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76" name="Google Shape;176;g1422cfb9b5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75" y="784550"/>
            <a:ext cx="4045150" cy="27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422cfb9b55_0_23"/>
          <p:cNvSpPr txBox="1"/>
          <p:nvPr/>
        </p:nvSpPr>
        <p:spPr>
          <a:xfrm>
            <a:off x="334875" y="3589750"/>
            <a:ext cx="5063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1950" u="sng">
                <a:solidFill>
                  <a:schemeClr val="dk1"/>
                </a:solidFill>
                <a:highlight>
                  <a:srgbClr val="FFFFFF"/>
                </a:highlight>
              </a:rPr>
              <a:t>Count Vectorization on Positive reviews</a:t>
            </a:r>
            <a:endParaRPr b="1" sz="1950" u="sng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78" name="Google Shape;178;g1422cfb9b55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00" y="4074550"/>
            <a:ext cx="2790825" cy="27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422cfb9b55_0_23"/>
          <p:cNvSpPr txBox="1"/>
          <p:nvPr/>
        </p:nvSpPr>
        <p:spPr>
          <a:xfrm>
            <a:off x="6027550" y="3187900"/>
            <a:ext cx="5907000" cy="35628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zh-C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odel doesn’t accept textual data it only understands the numbers. So, here we vectorized the text data.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 we can see the term with their number of occurrences in positive reviews.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Here we have vectors like- </a:t>
            </a:r>
            <a:r>
              <a:rPr b="1" lang="zh-C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room,stay,great</a:t>
            </a:r>
            <a:r>
              <a:rPr lang="zh-C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etc……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simply discards all the information and order of the text and just considers the occurrences of the word.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1423862b2fb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4475"/>
            <a:ext cx="7958949" cy="23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423862b2fb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10051"/>
            <a:ext cx="7958949" cy="249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423862b2fb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3750" y="152400"/>
            <a:ext cx="2358125" cy="30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423862b2fb_0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63750" y="3367100"/>
            <a:ext cx="2692975" cy="33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423862b2fb_0_18"/>
          <p:cNvSpPr txBox="1"/>
          <p:nvPr/>
        </p:nvSpPr>
        <p:spPr>
          <a:xfrm>
            <a:off x="455425" y="241100"/>
            <a:ext cx="7594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900" u="sng">
                <a:latin typeface="Calibri"/>
                <a:ea typeface="Calibri"/>
                <a:cs typeface="Calibri"/>
                <a:sym typeface="Calibri"/>
              </a:rPr>
              <a:t>Bi gram of postive reviews with their frequency after Tfidf vectorization</a:t>
            </a:r>
            <a:endParaRPr b="1" sz="19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423862b2fb_0_18"/>
          <p:cNvSpPr txBox="1"/>
          <p:nvPr/>
        </p:nvSpPr>
        <p:spPr>
          <a:xfrm>
            <a:off x="428625" y="3603125"/>
            <a:ext cx="661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 u="sng">
                <a:latin typeface="Calibri"/>
                <a:ea typeface="Calibri"/>
                <a:cs typeface="Calibri"/>
                <a:sym typeface="Calibri"/>
              </a:rPr>
              <a:t>Bi gram of negative reviews</a:t>
            </a:r>
            <a:endParaRPr b="1" sz="21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1423862b2fb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1000"/>
            <a:ext cx="8554050" cy="2966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423862b2fb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1425" y="599325"/>
            <a:ext cx="2314575" cy="28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423862b2fb_0_25"/>
          <p:cNvSpPr txBox="1"/>
          <p:nvPr/>
        </p:nvSpPr>
        <p:spPr>
          <a:xfrm>
            <a:off x="696525" y="321475"/>
            <a:ext cx="827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 u="sng">
                <a:latin typeface="Calibri"/>
                <a:ea typeface="Calibri"/>
                <a:cs typeface="Calibri"/>
                <a:sym typeface="Calibri"/>
              </a:rPr>
              <a:t>Tri gram of </a:t>
            </a:r>
            <a:r>
              <a:rPr b="1" lang="zh-CN" sz="2000" u="sng">
                <a:latin typeface="Calibri"/>
                <a:ea typeface="Calibri"/>
                <a:cs typeface="Calibri"/>
                <a:sym typeface="Calibri"/>
              </a:rPr>
              <a:t>positive and negative</a:t>
            </a:r>
            <a:r>
              <a:rPr b="1" lang="zh-CN" sz="2000" u="sng">
                <a:latin typeface="Calibri"/>
                <a:ea typeface="Calibri"/>
                <a:cs typeface="Calibri"/>
                <a:sym typeface="Calibri"/>
              </a:rPr>
              <a:t> reviews with their frequencies after tfidf vectorization</a:t>
            </a:r>
            <a:endParaRPr b="1" sz="20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1423862b2fb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8050" y="3796900"/>
            <a:ext cx="2343150" cy="25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423862b2fb_0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171950"/>
            <a:ext cx="85540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1422cfb9b55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5" y="3343275"/>
            <a:ext cx="11887201" cy="33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422cfb9b55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75917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422cfb9b55_0_26"/>
          <p:cNvSpPr txBox="1"/>
          <p:nvPr/>
        </p:nvSpPr>
        <p:spPr>
          <a:xfrm>
            <a:off x="7367000" y="388450"/>
            <a:ext cx="4578900" cy="28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CN" sz="1865">
                <a:latin typeface="Calibri"/>
                <a:ea typeface="Calibri"/>
                <a:cs typeface="Calibri"/>
                <a:sym typeface="Calibri"/>
              </a:rPr>
              <a:t>This is the final data we get in our hand after all the EDA process done by the team.</a:t>
            </a:r>
            <a:endParaRPr sz="186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CN" sz="1865">
                <a:latin typeface="Calibri"/>
                <a:ea typeface="Calibri"/>
                <a:cs typeface="Calibri"/>
                <a:sym typeface="Calibri"/>
              </a:rPr>
              <a:t>*Location of the hotel,</a:t>
            </a:r>
            <a:endParaRPr sz="186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CN" sz="1865">
                <a:latin typeface="Calibri"/>
                <a:ea typeface="Calibri"/>
                <a:cs typeface="Calibri"/>
                <a:sym typeface="Calibri"/>
              </a:rPr>
              <a:t>*friendly behaviour of staff members,</a:t>
            </a:r>
            <a:endParaRPr sz="186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CN" sz="1865">
                <a:latin typeface="Calibri"/>
                <a:ea typeface="Calibri"/>
                <a:cs typeface="Calibri"/>
                <a:sym typeface="Calibri"/>
              </a:rPr>
              <a:t>*room size, etc…</a:t>
            </a:r>
            <a:endParaRPr sz="186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CN" sz="1865">
                <a:latin typeface="Calibri"/>
                <a:ea typeface="Calibri"/>
                <a:cs typeface="Calibri"/>
                <a:sym typeface="Calibri"/>
              </a:rPr>
              <a:t> these are mainly responsible for the hotel     reviews and rating.</a:t>
            </a:r>
            <a:endParaRPr sz="186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CN" sz="1865">
                <a:latin typeface="Calibri"/>
                <a:ea typeface="Calibri"/>
                <a:cs typeface="Calibri"/>
                <a:sym typeface="Calibri"/>
              </a:rPr>
              <a:t> Now we will apply some algorithms here to get accuracy score to build model.</a:t>
            </a:r>
            <a:endParaRPr sz="1865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2af0ef1d9_0_0"/>
          <p:cNvSpPr txBox="1"/>
          <p:nvPr/>
        </p:nvSpPr>
        <p:spPr>
          <a:xfrm>
            <a:off x="0" y="1143025"/>
            <a:ext cx="11906400" cy="4985700"/>
          </a:xfrm>
          <a:prstGeom prst="rect">
            <a:avLst/>
          </a:prstGeom>
          <a:solidFill>
            <a:srgbClr val="B9ECE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CN" sz="1418">
                <a:solidFill>
                  <a:schemeClr val="dk1"/>
                </a:solidFill>
              </a:rPr>
              <a:t>After performing EDA and Feature Extraction on our dataset we have stared model building.We have divided the data into Train and Test with 33% as Test . We used SMOTE method for balancing the minority class in our dataset.</a:t>
            </a:r>
            <a:endParaRPr sz="1186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CN" sz="1418">
                <a:solidFill>
                  <a:schemeClr val="dk1"/>
                </a:solidFill>
              </a:rPr>
              <a:t>The models we have build are:-</a:t>
            </a:r>
            <a:endParaRPr sz="1186">
              <a:solidFill>
                <a:schemeClr val="dk1"/>
              </a:solidFill>
            </a:endParaRPr>
          </a:p>
          <a:p>
            <a:pPr indent="-200025" lvl="1" marL="7429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636"/>
              <a:buNone/>
            </a:pPr>
            <a:r>
              <a:rPr lang="zh-CN" sz="1418">
                <a:solidFill>
                  <a:schemeClr val="dk1"/>
                </a:solidFill>
              </a:rPr>
              <a:t>'LinearSVC(BOW)',</a:t>
            </a:r>
            <a:endParaRPr sz="1418">
              <a:solidFill>
                <a:schemeClr val="dk1"/>
              </a:solidFill>
            </a:endParaRPr>
          </a:p>
          <a:p>
            <a:pPr indent="-200025" lvl="1" marL="7429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636"/>
              <a:buNone/>
            </a:pPr>
            <a:r>
              <a:rPr lang="zh-CN" sz="1418">
                <a:solidFill>
                  <a:schemeClr val="dk1"/>
                </a:solidFill>
              </a:rPr>
              <a:t>'LinearSVC(TFIDF)',</a:t>
            </a:r>
            <a:endParaRPr sz="1418">
              <a:solidFill>
                <a:schemeClr val="dk1"/>
              </a:solidFill>
            </a:endParaRPr>
          </a:p>
          <a:p>
            <a:pPr indent="-200025" lvl="1" marL="7429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636"/>
              <a:buNone/>
            </a:pPr>
            <a:r>
              <a:rPr lang="zh-CN" sz="1418">
                <a:solidFill>
                  <a:schemeClr val="dk1"/>
                </a:solidFill>
              </a:rPr>
              <a:t>'Random Forest(BOW)',</a:t>
            </a:r>
            <a:endParaRPr sz="1418">
              <a:solidFill>
                <a:schemeClr val="dk1"/>
              </a:solidFill>
            </a:endParaRPr>
          </a:p>
          <a:p>
            <a:pPr indent="-200025" lvl="1" marL="7429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636"/>
              <a:buNone/>
            </a:pPr>
            <a:r>
              <a:rPr lang="zh-CN" sz="1418">
                <a:solidFill>
                  <a:schemeClr val="dk1"/>
                </a:solidFill>
              </a:rPr>
              <a:t> 'Random Forest(TFIDF)',</a:t>
            </a:r>
            <a:endParaRPr sz="1140">
              <a:solidFill>
                <a:schemeClr val="dk1"/>
              </a:solidFill>
            </a:endParaRPr>
          </a:p>
          <a:p>
            <a:pPr indent="-200025" lvl="1" marL="7429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636"/>
              <a:buNone/>
            </a:pPr>
            <a:r>
              <a:rPr lang="zh-CN" sz="1418">
                <a:solidFill>
                  <a:schemeClr val="dk1"/>
                </a:solidFill>
              </a:rPr>
              <a:t>'Multinomial Naive Bayes(BOW)', </a:t>
            </a:r>
            <a:endParaRPr sz="1418">
              <a:solidFill>
                <a:schemeClr val="dk1"/>
              </a:solidFill>
            </a:endParaRPr>
          </a:p>
          <a:p>
            <a:pPr indent="-200025" lvl="1" marL="7429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636"/>
              <a:buNone/>
            </a:pPr>
            <a:r>
              <a:rPr lang="zh-CN" sz="1418">
                <a:solidFill>
                  <a:schemeClr val="dk1"/>
                </a:solidFill>
              </a:rPr>
              <a:t>'Multinomial Naive Bayes(TFIDF)',</a:t>
            </a:r>
            <a:endParaRPr sz="1418">
              <a:solidFill>
                <a:schemeClr val="dk1"/>
              </a:solidFill>
            </a:endParaRPr>
          </a:p>
          <a:p>
            <a:pPr indent="-200025" lvl="1" marL="7429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636"/>
              <a:buNone/>
            </a:pPr>
            <a:r>
              <a:rPr lang="zh-CN" sz="1418">
                <a:solidFill>
                  <a:schemeClr val="dk1"/>
                </a:solidFill>
              </a:rPr>
              <a:t>'LGBMClassifier(BOW)'</a:t>
            </a:r>
            <a:endParaRPr sz="1418">
              <a:solidFill>
                <a:schemeClr val="dk1"/>
              </a:solidFill>
            </a:endParaRPr>
          </a:p>
          <a:p>
            <a:pPr indent="-200025" lvl="1" marL="7429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636"/>
              <a:buNone/>
            </a:pPr>
            <a:r>
              <a:rPr lang="zh-CN" sz="1418">
                <a:solidFill>
                  <a:schemeClr val="dk1"/>
                </a:solidFill>
              </a:rPr>
              <a:t>,'LGBMClassifier(TFIDF)'</a:t>
            </a:r>
            <a:endParaRPr sz="1418">
              <a:solidFill>
                <a:schemeClr val="dk1"/>
              </a:solidFill>
            </a:endParaRPr>
          </a:p>
          <a:p>
            <a:pPr indent="-200025" lvl="1" marL="74295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636"/>
              <a:buNone/>
            </a:pPr>
            <a:r>
              <a:rPr lang="zh-CN" sz="1418">
                <a:solidFill>
                  <a:schemeClr val="dk1"/>
                </a:solidFill>
              </a:rPr>
              <a:t>‘Adaboost’</a:t>
            </a:r>
            <a:endParaRPr sz="141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518">
              <a:solidFill>
                <a:schemeClr val="dk1"/>
              </a:solidFill>
            </a:endParaRPr>
          </a:p>
        </p:txBody>
      </p:sp>
      <p:sp>
        <p:nvSpPr>
          <p:cNvPr id="211" name="Google Shape;211;g142af0ef1d9_0_0"/>
          <p:cNvSpPr txBox="1"/>
          <p:nvPr/>
        </p:nvSpPr>
        <p:spPr>
          <a:xfrm>
            <a:off x="272150" y="340175"/>
            <a:ext cx="11416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zh-CN" sz="3100" u="sng">
                <a:solidFill>
                  <a:srgbClr val="F8931D"/>
                </a:solidFill>
              </a:rPr>
              <a:t>MODEL</a:t>
            </a:r>
            <a:r>
              <a:rPr b="1" lang="zh-CN" sz="1700" u="sng">
                <a:solidFill>
                  <a:schemeClr val="dk1"/>
                </a:solidFill>
              </a:rPr>
              <a:t> </a:t>
            </a:r>
            <a:r>
              <a:rPr b="1" lang="zh-CN" sz="3100" u="sng">
                <a:solidFill>
                  <a:srgbClr val="F8931D"/>
                </a:solidFill>
              </a:rPr>
              <a:t>BUILDING</a:t>
            </a:r>
            <a:endParaRPr b="1" sz="13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2af0ef1d9_0_3"/>
          <p:cNvSpPr txBox="1"/>
          <p:nvPr/>
        </p:nvSpPr>
        <p:spPr>
          <a:xfrm>
            <a:off x="0" y="108850"/>
            <a:ext cx="9674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zh-CN" sz="2480" u="sng">
                <a:solidFill>
                  <a:srgbClr val="F8931D"/>
                </a:solidFill>
              </a:rPr>
              <a:t>Random Forest classification</a:t>
            </a:r>
            <a:endParaRPr b="1" sz="1779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620" u="sng">
              <a:solidFill>
                <a:srgbClr val="F8931D"/>
              </a:solidFill>
            </a:endParaRPr>
          </a:p>
        </p:txBody>
      </p:sp>
      <p:sp>
        <p:nvSpPr>
          <p:cNvPr id="217" name="Google Shape;217;g142af0ef1d9_0_3"/>
          <p:cNvSpPr txBox="1"/>
          <p:nvPr/>
        </p:nvSpPr>
        <p:spPr>
          <a:xfrm>
            <a:off x="190500" y="898075"/>
            <a:ext cx="11919900" cy="21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zh-CN" sz="1800">
                <a:solidFill>
                  <a:srgbClr val="262626"/>
                </a:solidFill>
              </a:rPr>
              <a:t>Logistic regression on BOW CountVectorizer balanced data  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zh-CN" sz="1800">
                <a:solidFill>
                  <a:srgbClr val="262626"/>
                </a:solidFill>
              </a:rPr>
              <a:t>Accuracy of Training data = 98% 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zh-CN" sz="1800">
                <a:solidFill>
                  <a:srgbClr val="262626"/>
                </a:solidFill>
              </a:rPr>
              <a:t>Accuracy of Test data = 94%</a:t>
            </a:r>
            <a:endParaRPr sz="1800">
              <a:solidFill>
                <a:srgbClr val="262626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</p:txBody>
      </p:sp>
      <p:sp>
        <p:nvSpPr>
          <p:cNvPr id="218" name="Google Shape;218;g142af0ef1d9_0_3"/>
          <p:cNvSpPr txBox="1"/>
          <p:nvPr/>
        </p:nvSpPr>
        <p:spPr>
          <a:xfrm>
            <a:off x="190500" y="3633100"/>
            <a:ext cx="12001800" cy="31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h-CN" sz="1800">
                <a:solidFill>
                  <a:srgbClr val="262626"/>
                </a:solidFill>
              </a:rPr>
              <a:t>Random Forest classification on TFIDF on balanced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800">
                <a:solidFill>
                  <a:srgbClr val="262626"/>
                </a:solidFill>
              </a:rPr>
              <a:t>Accuracy of Training data = 100%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800">
                <a:solidFill>
                  <a:srgbClr val="262626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800">
                <a:solidFill>
                  <a:srgbClr val="262626"/>
                </a:solidFill>
              </a:rPr>
              <a:t>Accuracy of Test data = 93%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9" name="Google Shape;219;g142af0ef1d9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8125" y="4115463"/>
            <a:ext cx="51816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142af0ef1d9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3925" y="1223276"/>
            <a:ext cx="52578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2af0ef1d9_0_6"/>
          <p:cNvSpPr txBox="1"/>
          <p:nvPr/>
        </p:nvSpPr>
        <p:spPr>
          <a:xfrm>
            <a:off x="2884725" y="476275"/>
            <a:ext cx="53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h-CN" sz="2400" u="sng">
                <a:solidFill>
                  <a:schemeClr val="dk1"/>
                </a:solidFill>
              </a:rPr>
              <a:t>The Confusion matrix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2af0ef1d9_0_6"/>
          <p:cNvSpPr txBox="1"/>
          <p:nvPr/>
        </p:nvSpPr>
        <p:spPr>
          <a:xfrm>
            <a:off x="149675" y="1224650"/>
            <a:ext cx="39732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Random Forest classification on BOW</a:t>
            </a:r>
            <a:r>
              <a:rPr lang="zh-CN">
                <a:solidFill>
                  <a:schemeClr val="dk1"/>
                </a:solidFill>
              </a:rPr>
              <a:t> </a:t>
            </a:r>
            <a:r>
              <a:rPr b="1" lang="zh-CN" sz="1800">
                <a:solidFill>
                  <a:schemeClr val="dk1"/>
                </a:solidFill>
              </a:rPr>
              <a:t>CountVectorizer balanced data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42af0ef1d9_0_6"/>
          <p:cNvSpPr txBox="1"/>
          <p:nvPr/>
        </p:nvSpPr>
        <p:spPr>
          <a:xfrm>
            <a:off x="7388700" y="1306300"/>
            <a:ext cx="4378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Random Forest classification on</a:t>
            </a:r>
            <a:r>
              <a:rPr lang="zh-CN">
                <a:solidFill>
                  <a:schemeClr val="dk1"/>
                </a:solidFill>
              </a:rPr>
              <a:t> </a:t>
            </a:r>
            <a:r>
              <a:rPr b="1" lang="zh-CN" sz="1800">
                <a:solidFill>
                  <a:schemeClr val="dk1"/>
                </a:solidFill>
              </a:rPr>
              <a:t>TFIDF o</a:t>
            </a:r>
            <a:r>
              <a:rPr b="1" lang="zh-CN" sz="1800">
                <a:solidFill>
                  <a:schemeClr val="dk1"/>
                </a:solidFill>
              </a:rPr>
              <a:t>n </a:t>
            </a:r>
            <a:r>
              <a:rPr b="1" lang="zh-CN" sz="1800">
                <a:solidFill>
                  <a:schemeClr val="dk1"/>
                </a:solidFill>
              </a:rPr>
              <a:t>balanced 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8" name="Google Shape;228;g142af0ef1d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75" y="2784175"/>
            <a:ext cx="5076825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42af0ef1d9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5000" y="2683325"/>
            <a:ext cx="47625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2af0ef1d9_0_9"/>
          <p:cNvSpPr txBox="1"/>
          <p:nvPr/>
        </p:nvSpPr>
        <p:spPr>
          <a:xfrm>
            <a:off x="2803075" y="394600"/>
            <a:ext cx="5565300" cy="755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rPr b="1" lang="zh-CN" sz="2850" u="sng">
                <a:solidFill>
                  <a:schemeClr val="accent2"/>
                </a:solidFill>
                <a:highlight>
                  <a:srgbClr val="B9ECEC"/>
                </a:highlight>
              </a:rPr>
              <a:t>SVM(SUPPOT VECTOR)</a:t>
            </a:r>
            <a:endParaRPr b="1" sz="2300" u="sng">
              <a:solidFill>
                <a:schemeClr val="accent2"/>
              </a:solidFill>
              <a:highlight>
                <a:srgbClr val="B9ECE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42af0ef1d9_0_9"/>
          <p:cNvSpPr txBox="1"/>
          <p:nvPr/>
        </p:nvSpPr>
        <p:spPr>
          <a:xfrm>
            <a:off x="299350" y="1251850"/>
            <a:ext cx="4435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950" u="sng">
                <a:solidFill>
                  <a:schemeClr val="dk1"/>
                </a:solidFill>
                <a:highlight>
                  <a:srgbClr val="FFFFFF"/>
                </a:highlight>
              </a:rPr>
              <a:t>SVM classification on BOW features on balanced data</a:t>
            </a:r>
            <a:endParaRPr b="1" sz="195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42af0ef1d9_0_9"/>
          <p:cNvSpPr txBox="1"/>
          <p:nvPr/>
        </p:nvSpPr>
        <p:spPr>
          <a:xfrm>
            <a:off x="6504225" y="1251850"/>
            <a:ext cx="5347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950" u="sng">
                <a:solidFill>
                  <a:schemeClr val="dk1"/>
                </a:solidFill>
                <a:highlight>
                  <a:srgbClr val="FFFFFF"/>
                </a:highlight>
              </a:rPr>
              <a:t>SVM classification on TFIDF features on balanced data</a:t>
            </a:r>
            <a:endParaRPr b="1" sz="195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42af0ef1d9_0_9"/>
          <p:cNvSpPr txBox="1"/>
          <p:nvPr/>
        </p:nvSpPr>
        <p:spPr>
          <a:xfrm>
            <a:off x="95250" y="2354025"/>
            <a:ext cx="6150300" cy="4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</a:rPr>
              <a:t>SVM classification </a:t>
            </a:r>
            <a:r>
              <a:rPr b="1" lang="zh-CN" sz="1800">
                <a:solidFill>
                  <a:srgbClr val="262626"/>
                </a:solidFill>
              </a:rPr>
              <a:t>on BOW CountVectorizer</a:t>
            </a:r>
            <a:endParaRPr b="1" sz="18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262626"/>
                </a:solidFill>
              </a:rPr>
              <a:t> balanced data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262626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62626"/>
                </a:solidFill>
              </a:rPr>
              <a:t>Accuracy of Training data = 95%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62626"/>
                </a:solidFill>
              </a:rPr>
              <a:t>Accuracy of Test data = 93%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8" name="Google Shape;238;g142af0ef1d9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00" y="4323350"/>
            <a:ext cx="507682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42af0ef1d9_0_9"/>
          <p:cNvSpPr txBox="1"/>
          <p:nvPr/>
        </p:nvSpPr>
        <p:spPr>
          <a:xfrm>
            <a:off x="6103950" y="2177150"/>
            <a:ext cx="59982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</a:rPr>
              <a:t>SVM classification </a:t>
            </a:r>
            <a:r>
              <a:rPr b="1" lang="zh-CN" sz="1800">
                <a:solidFill>
                  <a:srgbClr val="262626"/>
                </a:solidFill>
              </a:rPr>
              <a:t>on TFIDF on balanced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62626"/>
                </a:solidFill>
              </a:rPr>
              <a:t>Accuracy of Training data = 99%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62626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62626"/>
                </a:solidFill>
              </a:rPr>
              <a:t>Accuracy of Test data = 95%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62626"/>
              </a:solidFill>
            </a:endParaRPr>
          </a:p>
        </p:txBody>
      </p:sp>
      <p:pic>
        <p:nvPicPr>
          <p:cNvPr id="240" name="Google Shape;240;g142af0ef1d9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9400" y="4323350"/>
            <a:ext cx="50673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1423a26922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75" y="535775"/>
            <a:ext cx="10581673" cy="554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2af0ef1d9_0_12"/>
          <p:cNvSpPr txBox="1"/>
          <p:nvPr/>
        </p:nvSpPr>
        <p:spPr>
          <a:xfrm>
            <a:off x="0" y="0"/>
            <a:ext cx="1023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 u="sng">
                <a:solidFill>
                  <a:schemeClr val="dk1"/>
                </a:solidFill>
              </a:rPr>
              <a:t>The Confusion matrix</a:t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g142af0ef1d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30875"/>
            <a:ext cx="5059125" cy="33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42af0ef1d9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0" y="3343275"/>
            <a:ext cx="495165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42af0ef1d9_0_12"/>
          <p:cNvSpPr txBox="1"/>
          <p:nvPr/>
        </p:nvSpPr>
        <p:spPr>
          <a:xfrm>
            <a:off x="416375" y="1572975"/>
            <a:ext cx="489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</a:rPr>
              <a:t>SVM classification on BOW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</a:rPr>
              <a:t> CountVectorizer balanced data</a:t>
            </a:r>
            <a:endParaRPr/>
          </a:p>
        </p:txBody>
      </p:sp>
      <p:sp>
        <p:nvSpPr>
          <p:cNvPr id="249" name="Google Shape;249;g142af0ef1d9_0_12"/>
          <p:cNvSpPr txBox="1"/>
          <p:nvPr/>
        </p:nvSpPr>
        <p:spPr>
          <a:xfrm>
            <a:off x="6776350" y="1453250"/>
            <a:ext cx="420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</a:rPr>
              <a:t>SVM classification 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</a:rPr>
              <a:t> TFIDF on balanced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2af0ef1d9_0_56"/>
          <p:cNvSpPr txBox="1"/>
          <p:nvPr/>
        </p:nvSpPr>
        <p:spPr>
          <a:xfrm>
            <a:off x="2462875" y="176875"/>
            <a:ext cx="70620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350" u="sng">
                <a:solidFill>
                  <a:schemeClr val="accent2"/>
                </a:solidFill>
                <a:highlight>
                  <a:srgbClr val="B9ECEC"/>
                </a:highlight>
              </a:rPr>
              <a:t>Naive Bayes classifier for multinomial models</a:t>
            </a:r>
            <a:endParaRPr b="1" sz="2350" u="sng">
              <a:solidFill>
                <a:schemeClr val="accent2"/>
              </a:solidFill>
              <a:highlight>
                <a:srgbClr val="B9ECEC"/>
              </a:highlight>
            </a:endParaRPr>
          </a:p>
        </p:txBody>
      </p:sp>
      <p:sp>
        <p:nvSpPr>
          <p:cNvPr id="255" name="Google Shape;255;g142af0ef1d9_0_56"/>
          <p:cNvSpPr txBox="1"/>
          <p:nvPr/>
        </p:nvSpPr>
        <p:spPr>
          <a:xfrm>
            <a:off x="152400" y="805550"/>
            <a:ext cx="4773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</a:rPr>
              <a:t>Multinomial</a:t>
            </a:r>
            <a:r>
              <a:rPr lang="zh-CN" sz="1800">
                <a:solidFill>
                  <a:srgbClr val="F8931D"/>
                </a:solidFill>
              </a:rPr>
              <a:t> </a:t>
            </a:r>
            <a:r>
              <a:rPr b="1" lang="zh-CN" sz="1800">
                <a:solidFill>
                  <a:schemeClr val="dk1"/>
                </a:solidFill>
              </a:rPr>
              <a:t>classification </a:t>
            </a:r>
            <a:r>
              <a:rPr b="1" lang="zh-CN" sz="1800">
                <a:solidFill>
                  <a:srgbClr val="262626"/>
                </a:solidFill>
              </a:rPr>
              <a:t>on BOW CountVectorizer balanced data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262626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62626"/>
                </a:solidFill>
              </a:rPr>
              <a:t>Accuracy of Training data = 84%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62626"/>
                </a:solidFill>
              </a:rPr>
              <a:t>Accuracy of Test data = 93%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6" name="Google Shape;256;g142af0ef1d9_0_56"/>
          <p:cNvSpPr txBox="1"/>
          <p:nvPr/>
        </p:nvSpPr>
        <p:spPr>
          <a:xfrm>
            <a:off x="6381750" y="898075"/>
            <a:ext cx="4871400" cy="19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Multinomial classification </a:t>
            </a:r>
            <a:r>
              <a:rPr b="1" lang="zh-CN" sz="1800">
                <a:solidFill>
                  <a:srgbClr val="262626"/>
                </a:solidFill>
              </a:rPr>
              <a:t>on TFIDF on balanced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800">
                <a:solidFill>
                  <a:srgbClr val="262626"/>
                </a:solidFill>
              </a:rPr>
              <a:t>Accuracy of Training data = 94%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800">
                <a:solidFill>
                  <a:srgbClr val="262626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800">
                <a:solidFill>
                  <a:srgbClr val="262626"/>
                </a:solidFill>
              </a:rPr>
              <a:t>Accuracy of Test data = 87%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262626"/>
              </a:solidFill>
            </a:endParaRPr>
          </a:p>
        </p:txBody>
      </p:sp>
      <p:pic>
        <p:nvPicPr>
          <p:cNvPr id="257" name="Google Shape;257;g142af0ef1d9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550" y="3048000"/>
            <a:ext cx="5162550" cy="30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42af0ef1d9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29650"/>
            <a:ext cx="5480950" cy="31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142af0ef1d9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25" y="3118750"/>
            <a:ext cx="5153025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142af0ef1d9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5275" y="3204463"/>
            <a:ext cx="50387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42af0ef1d9_0_59"/>
          <p:cNvSpPr txBox="1"/>
          <p:nvPr/>
        </p:nvSpPr>
        <p:spPr>
          <a:xfrm>
            <a:off x="601425" y="1937650"/>
            <a:ext cx="488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</a:rPr>
              <a:t>Multinomial on BOW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</a:rPr>
              <a:t> CountVectorizer balanced data</a:t>
            </a:r>
            <a:endParaRPr/>
          </a:p>
        </p:txBody>
      </p:sp>
      <p:sp>
        <p:nvSpPr>
          <p:cNvPr id="266" name="Google Shape;266;g142af0ef1d9_0_59"/>
          <p:cNvSpPr txBox="1"/>
          <p:nvPr/>
        </p:nvSpPr>
        <p:spPr>
          <a:xfrm>
            <a:off x="6811725" y="1937650"/>
            <a:ext cx="450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</a:rPr>
              <a:t>Multinomial on</a:t>
            </a:r>
            <a:r>
              <a:rPr lang="zh-CN">
                <a:solidFill>
                  <a:schemeClr val="dk1"/>
                </a:solidFill>
              </a:rPr>
              <a:t> </a:t>
            </a:r>
            <a:r>
              <a:rPr b="1" lang="zh-CN" sz="1800">
                <a:solidFill>
                  <a:schemeClr val="dk1"/>
                </a:solidFill>
              </a:rPr>
              <a:t>TFIDF on balanced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7" name="Google Shape;267;g142af0ef1d9_0_59"/>
          <p:cNvSpPr txBox="1"/>
          <p:nvPr/>
        </p:nvSpPr>
        <p:spPr>
          <a:xfrm>
            <a:off x="1793400" y="677650"/>
            <a:ext cx="7459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700" u="sng">
                <a:solidFill>
                  <a:schemeClr val="dk1"/>
                </a:solidFill>
              </a:rPr>
              <a:t>T</a:t>
            </a:r>
            <a:r>
              <a:rPr b="1" lang="zh-CN" sz="2700" u="sng">
                <a:solidFill>
                  <a:schemeClr val="dk1"/>
                </a:solidFill>
              </a:rPr>
              <a:t>he Confusion matrix</a:t>
            </a:r>
            <a:endParaRPr b="1" sz="1700" u="sng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2af0ef1d9_0_62"/>
          <p:cNvSpPr txBox="1"/>
          <p:nvPr/>
        </p:nvSpPr>
        <p:spPr>
          <a:xfrm>
            <a:off x="3489850" y="381000"/>
            <a:ext cx="4565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350" u="sng">
                <a:solidFill>
                  <a:schemeClr val="accent2"/>
                </a:solidFill>
                <a:highlight>
                  <a:srgbClr val="B9ECEC"/>
                </a:highlight>
              </a:rPr>
              <a:t>LGBMClassifier(Light Gradient Boosting Machine)</a:t>
            </a:r>
            <a:endParaRPr b="1" sz="2350" u="sng">
              <a:solidFill>
                <a:schemeClr val="accent2"/>
              </a:solidFill>
              <a:highlight>
                <a:srgbClr val="B9ECEC"/>
              </a:highlight>
            </a:endParaRPr>
          </a:p>
        </p:txBody>
      </p:sp>
      <p:sp>
        <p:nvSpPr>
          <p:cNvPr id="273" name="Google Shape;273;g142af0ef1d9_0_62"/>
          <p:cNvSpPr txBox="1"/>
          <p:nvPr/>
        </p:nvSpPr>
        <p:spPr>
          <a:xfrm>
            <a:off x="190500" y="190500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1950">
                <a:solidFill>
                  <a:schemeClr val="dk1"/>
                </a:solidFill>
                <a:highlight>
                  <a:srgbClr val="FFFFFF"/>
                </a:highlight>
              </a:rPr>
              <a:t>LGBMClassifier on BOW on balanced data</a:t>
            </a:r>
            <a:endParaRPr b="1" sz="19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74" name="Google Shape;274;g142af0ef1d9_0_62"/>
          <p:cNvSpPr txBox="1"/>
          <p:nvPr/>
        </p:nvSpPr>
        <p:spPr>
          <a:xfrm>
            <a:off x="8425550" y="209550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1950">
                <a:solidFill>
                  <a:schemeClr val="dk1"/>
                </a:solidFill>
                <a:highlight>
                  <a:srgbClr val="FFFFFF"/>
                </a:highlight>
              </a:rPr>
              <a:t>LGBMClassifier on TFIDF on balanced data</a:t>
            </a:r>
            <a:endParaRPr b="1" sz="19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75" name="Google Shape;275;g142af0ef1d9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75" y="3705175"/>
            <a:ext cx="508635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142af0ef1d9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1025" y="3686125"/>
            <a:ext cx="51339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g142af0ef1d9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00" y="2928250"/>
            <a:ext cx="497205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142af0ef1d9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275" y="3023525"/>
            <a:ext cx="501015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42af0ef1d9_0_65"/>
          <p:cNvSpPr txBox="1"/>
          <p:nvPr/>
        </p:nvSpPr>
        <p:spPr>
          <a:xfrm>
            <a:off x="7479350" y="1608375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1950">
                <a:solidFill>
                  <a:schemeClr val="dk1"/>
                </a:solidFill>
                <a:highlight>
                  <a:srgbClr val="FFFFFF"/>
                </a:highlight>
              </a:rPr>
              <a:t>LGBMClassifier on TFIDF on balanced data</a:t>
            </a:r>
            <a:endParaRPr b="1" sz="19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84" name="Google Shape;284;g142af0ef1d9_0_65"/>
          <p:cNvSpPr txBox="1"/>
          <p:nvPr/>
        </p:nvSpPr>
        <p:spPr>
          <a:xfrm>
            <a:off x="751125" y="1608375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1950">
                <a:solidFill>
                  <a:schemeClr val="dk1"/>
                </a:solidFill>
                <a:highlight>
                  <a:srgbClr val="FFFFFF"/>
                </a:highlight>
              </a:rPr>
              <a:t>LGBMClassifier on BOW on balanced data</a:t>
            </a:r>
            <a:endParaRPr b="1" sz="19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85" name="Google Shape;285;g142af0ef1d9_0_65"/>
          <p:cNvSpPr txBox="1"/>
          <p:nvPr/>
        </p:nvSpPr>
        <p:spPr>
          <a:xfrm>
            <a:off x="3374550" y="517075"/>
            <a:ext cx="420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700" u="sng">
                <a:solidFill>
                  <a:schemeClr val="dk1"/>
                </a:solidFill>
              </a:rPr>
              <a:t>The Confusion matrix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2af0ef1d9_0_71"/>
          <p:cNvSpPr txBox="1"/>
          <p:nvPr/>
        </p:nvSpPr>
        <p:spPr>
          <a:xfrm>
            <a:off x="3905250" y="0"/>
            <a:ext cx="4857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 u="sng"/>
              <a:t> Summary of all the models's</a:t>
            </a:r>
            <a:endParaRPr b="1" sz="2400" u="sng"/>
          </a:p>
        </p:txBody>
      </p:sp>
      <p:pic>
        <p:nvPicPr>
          <p:cNvPr id="291" name="Google Shape;291;g142af0ef1d9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1200"/>
            <a:ext cx="11400075" cy="43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142af0ef1d9_0_71"/>
          <p:cNvSpPr txBox="1"/>
          <p:nvPr/>
        </p:nvSpPr>
        <p:spPr>
          <a:xfrm>
            <a:off x="272150" y="5429250"/>
            <a:ext cx="114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As we can see using LinearSVC onTFIDF we got more accuracy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g142c22c6689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00" y="1115800"/>
            <a:ext cx="10830299" cy="473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142c22c6689_0_50"/>
          <p:cNvSpPr txBox="1"/>
          <p:nvPr/>
        </p:nvSpPr>
        <p:spPr>
          <a:xfrm>
            <a:off x="879800" y="6082400"/>
            <a:ext cx="942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latin typeface="Calibri"/>
                <a:ea typeface="Calibri"/>
                <a:cs typeface="Calibri"/>
                <a:sym typeface="Calibri"/>
              </a:rPr>
              <a:t>LinearSVC is giving us higher accuracy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42c22c6689_0_50"/>
          <p:cNvSpPr txBox="1"/>
          <p:nvPr/>
        </p:nvSpPr>
        <p:spPr>
          <a:xfrm>
            <a:off x="2544525" y="408225"/>
            <a:ext cx="620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 u="sng">
                <a:latin typeface="Calibri"/>
                <a:ea typeface="Calibri"/>
                <a:cs typeface="Calibri"/>
                <a:sym typeface="Calibri"/>
              </a:rPr>
              <a:t>Model’s Accuracy</a:t>
            </a:r>
            <a:endParaRPr b="1" sz="26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1848972" y="1143335"/>
            <a:ext cx="9457677" cy="4734029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2635885" y="1744345"/>
            <a:ext cx="5113655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Objectives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2635250" y="1722125"/>
            <a:ext cx="50832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291425" y="2428926"/>
            <a:ext cx="5802600" cy="29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zh-CN" sz="1850">
                <a:solidFill>
                  <a:srgbClr val="3B3835"/>
                </a:solidFill>
                <a:highlight>
                  <a:srgbClr val="FFFFFF"/>
                </a:highlight>
              </a:rPr>
              <a:t>To know how services are being perceived and the Prospective consumers want to know what existing users think about the services thay experienced.</a:t>
            </a:r>
            <a:endParaRPr sz="1850">
              <a:solidFill>
                <a:srgbClr val="3B3835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3B3835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zh-C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Understanding of </a:t>
            </a: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zh-C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 online reviews </a:t>
            </a: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b="0" i="0" lang="zh-C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enormous power to ef</a:t>
            </a: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fect hotel industries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-Also what are the amenities that</a:t>
            </a:r>
            <a:r>
              <a:rPr b="0" i="0" lang="zh-C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travelers </a:t>
            </a: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considered</a:t>
            </a:r>
            <a:r>
              <a:rPr b="0" i="0" lang="zh-C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while selecting a hote</a:t>
            </a: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</a:t>
            </a: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Machine Learning.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237625" y="2022575"/>
            <a:ext cx="29871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7625" y="2314450"/>
            <a:ext cx="2987099" cy="346917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452775" y="495599"/>
            <a:ext cx="11304300" cy="777000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100">
                <a:solidFill>
                  <a:srgbClr val="1155CC"/>
                </a:solidFill>
              </a:rPr>
              <a:t>EXPLORATORY DATA ANALYSIS</a:t>
            </a:r>
            <a:endParaRPr b="0" i="0" sz="1100" u="none" cap="none" strike="noStrike">
              <a:solidFill>
                <a:schemeClr val="lt1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5076825" y="3328670"/>
            <a:ext cx="539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2303850" y="1926125"/>
            <a:ext cx="6881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522400" y="1634125"/>
            <a:ext cx="11465700" cy="5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Font typeface="Arial"/>
              <a:buNone/>
            </a:pPr>
            <a:r>
              <a:t/>
            </a:r>
            <a:endParaRPr sz="1800">
              <a:solidFill>
                <a:srgbClr val="1155CC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62626"/>
                </a:solidFill>
              </a:rPr>
              <a:t>We had gone through some EDA  to get better insights from the dataset through an intuitive </a:t>
            </a:r>
            <a:r>
              <a:rPr b="1" lang="zh-CN" sz="2400">
                <a:solidFill>
                  <a:srgbClr val="262626"/>
                </a:solidFill>
              </a:rPr>
              <a:t>ana</a:t>
            </a:r>
            <a:r>
              <a:rPr b="1" lang="zh-CN" sz="2400">
                <a:solidFill>
                  <a:srgbClr val="262626"/>
                </a:solidFill>
              </a:rPr>
              <a:t>lysis,to decide which analysis are expected to be performed, based on the dataset we have in our hand.</a:t>
            </a:r>
            <a:endParaRPr b="1" sz="2400">
              <a:solidFill>
                <a:srgbClr val="262626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62626"/>
                </a:solidFill>
              </a:rPr>
              <a:t>We have enough observations for training and testing.</a:t>
            </a:r>
            <a:endParaRPr b="1" sz="2400" u="sng">
              <a:solidFill>
                <a:srgbClr val="262626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262626"/>
              </a:solidFill>
            </a:endParaRPr>
          </a:p>
          <a:p>
            <a:pPr indent="-301620" lvl="0" marL="457200" rtl="0" algn="l">
              <a:spcBef>
                <a:spcPts val="1000"/>
              </a:spcBef>
              <a:spcAft>
                <a:spcPts val="0"/>
              </a:spcAft>
              <a:buClr>
                <a:srgbClr val="F8931D"/>
              </a:buClr>
              <a:buSzPct val="79510"/>
              <a:buChar char="•"/>
            </a:pPr>
            <a:r>
              <a:rPr lang="zh-CN" sz="1866">
                <a:solidFill>
                  <a:srgbClr val="262626"/>
                </a:solidFill>
              </a:rPr>
              <a:t>Remove special characters using library re</a:t>
            </a:r>
            <a:endParaRPr sz="1166">
              <a:solidFill>
                <a:srgbClr val="262626"/>
              </a:solidFill>
            </a:endParaRPr>
          </a:p>
          <a:p>
            <a:pPr indent="-301620" lvl="0" marL="457200" rtl="0" algn="l">
              <a:spcBef>
                <a:spcPts val="1000"/>
              </a:spcBef>
              <a:spcAft>
                <a:spcPts val="0"/>
              </a:spcAft>
              <a:buClr>
                <a:srgbClr val="F8931D"/>
              </a:buClr>
              <a:buSzPct val="79510"/>
              <a:buChar char="•"/>
            </a:pPr>
            <a:r>
              <a:rPr lang="zh-CN" sz="1866">
                <a:solidFill>
                  <a:srgbClr val="262626"/>
                </a:solidFill>
              </a:rPr>
              <a:t>Spell Check using library autocorrect </a:t>
            </a:r>
            <a:endParaRPr sz="1166">
              <a:solidFill>
                <a:srgbClr val="262626"/>
              </a:solidFill>
            </a:endParaRPr>
          </a:p>
          <a:p>
            <a:pPr indent="-301620" lvl="0" marL="457200" rtl="0" algn="l">
              <a:spcBef>
                <a:spcPts val="1000"/>
              </a:spcBef>
              <a:spcAft>
                <a:spcPts val="0"/>
              </a:spcAft>
              <a:buClr>
                <a:srgbClr val="F8931D"/>
              </a:buClr>
              <a:buSzPct val="79510"/>
              <a:buChar char="•"/>
            </a:pPr>
            <a:r>
              <a:rPr lang="zh-CN" sz="1866">
                <a:solidFill>
                  <a:srgbClr val="262626"/>
                </a:solidFill>
              </a:rPr>
              <a:t>Expanding Contractions using library contractions</a:t>
            </a:r>
            <a:endParaRPr sz="1166">
              <a:solidFill>
                <a:srgbClr val="262626"/>
              </a:solidFill>
            </a:endParaRPr>
          </a:p>
          <a:p>
            <a:pPr indent="-301620" lvl="0" marL="457200" rtl="0" algn="l">
              <a:spcBef>
                <a:spcPts val="1000"/>
              </a:spcBef>
              <a:spcAft>
                <a:spcPts val="0"/>
              </a:spcAft>
              <a:buClr>
                <a:srgbClr val="F8931D"/>
              </a:buClr>
              <a:buSzPct val="79510"/>
              <a:buChar char="•"/>
            </a:pPr>
            <a:r>
              <a:rPr lang="zh-CN" sz="1866">
                <a:solidFill>
                  <a:srgbClr val="262626"/>
                </a:solidFill>
              </a:rPr>
              <a:t>Removing Punctuations</a:t>
            </a:r>
            <a:endParaRPr sz="1166">
              <a:solidFill>
                <a:srgbClr val="262626"/>
              </a:solidFill>
            </a:endParaRPr>
          </a:p>
          <a:p>
            <a:pPr indent="-301620" lvl="0" marL="457200" rtl="0" algn="l">
              <a:spcBef>
                <a:spcPts val="1000"/>
              </a:spcBef>
              <a:spcAft>
                <a:spcPts val="0"/>
              </a:spcAft>
              <a:buClr>
                <a:srgbClr val="F8931D"/>
              </a:buClr>
              <a:buSzPct val="79510"/>
              <a:buChar char="•"/>
            </a:pPr>
            <a:r>
              <a:rPr lang="zh-CN" sz="1866">
                <a:solidFill>
                  <a:srgbClr val="262626"/>
                </a:solidFill>
              </a:rPr>
              <a:t>Tokenization using library nltk</a:t>
            </a:r>
            <a:endParaRPr sz="1866">
              <a:solidFill>
                <a:srgbClr val="262626"/>
              </a:solidFill>
            </a:endParaRPr>
          </a:p>
          <a:p>
            <a:pPr indent="-301620" lvl="0" marL="457200" rtl="0" algn="l">
              <a:spcBef>
                <a:spcPts val="1000"/>
              </a:spcBef>
              <a:spcAft>
                <a:spcPts val="0"/>
              </a:spcAft>
              <a:buClr>
                <a:srgbClr val="F8931D"/>
              </a:buClr>
              <a:buSzPct val="79510"/>
              <a:buChar char="•"/>
            </a:pPr>
            <a:r>
              <a:rPr lang="zh-CN" sz="1866">
                <a:solidFill>
                  <a:srgbClr val="262626"/>
                </a:solidFill>
              </a:rPr>
              <a:t>Converting Uppercase letters to Lowercase</a:t>
            </a:r>
            <a:endParaRPr sz="1166">
              <a:solidFill>
                <a:srgbClr val="262626"/>
              </a:solidFill>
            </a:endParaRPr>
          </a:p>
          <a:p>
            <a:pPr indent="-301620" lvl="0" marL="457200" rtl="0" algn="l">
              <a:spcBef>
                <a:spcPts val="1000"/>
              </a:spcBef>
              <a:spcAft>
                <a:spcPts val="0"/>
              </a:spcAft>
              <a:buClr>
                <a:srgbClr val="F8931D"/>
              </a:buClr>
              <a:buSzPct val="79510"/>
              <a:buChar char="•"/>
            </a:pPr>
            <a:r>
              <a:rPr lang="zh-CN" sz="1866">
                <a:solidFill>
                  <a:srgbClr val="262626"/>
                </a:solidFill>
              </a:rPr>
              <a:t>Removing Stopwords using library nltk</a:t>
            </a:r>
            <a:endParaRPr sz="1866">
              <a:solidFill>
                <a:srgbClr val="262626"/>
              </a:solidFill>
            </a:endParaRPr>
          </a:p>
          <a:p>
            <a:pPr indent="-301620" lvl="0" marL="457200" rtl="0" algn="l">
              <a:spcBef>
                <a:spcPts val="1000"/>
              </a:spcBef>
              <a:spcAft>
                <a:spcPts val="0"/>
              </a:spcAft>
              <a:buClr>
                <a:srgbClr val="F8931D"/>
              </a:buClr>
              <a:buSzPct val="79510"/>
              <a:buChar char="•"/>
            </a:pPr>
            <a:r>
              <a:rPr lang="zh-CN" sz="1866">
                <a:solidFill>
                  <a:srgbClr val="262626"/>
                </a:solidFill>
              </a:rPr>
              <a:t>Count Number of Words in single review</a:t>
            </a:r>
            <a:endParaRPr sz="1166">
              <a:solidFill>
                <a:srgbClr val="262626"/>
              </a:solidFill>
            </a:endParaRPr>
          </a:p>
          <a:p>
            <a:pPr indent="-301620" lvl="0" marL="457200" rtl="0" algn="l">
              <a:spcBef>
                <a:spcPts val="1000"/>
              </a:spcBef>
              <a:spcAft>
                <a:spcPts val="0"/>
              </a:spcAft>
              <a:buClr>
                <a:srgbClr val="F8931D"/>
              </a:buClr>
              <a:buSzPct val="79510"/>
              <a:buChar char="•"/>
            </a:pPr>
            <a:r>
              <a:rPr lang="zh-CN" sz="1866">
                <a:solidFill>
                  <a:srgbClr val="262626"/>
                </a:solidFill>
              </a:rPr>
              <a:t>Number of characters in single review </a:t>
            </a:r>
            <a:endParaRPr sz="1166">
              <a:solidFill>
                <a:srgbClr val="262626"/>
              </a:solidFill>
            </a:endParaRPr>
          </a:p>
          <a:p>
            <a:pPr indent="-301620" lvl="0" marL="457200" rtl="0" algn="l">
              <a:spcBef>
                <a:spcPts val="1000"/>
              </a:spcBef>
              <a:spcAft>
                <a:spcPts val="0"/>
              </a:spcAft>
              <a:buClr>
                <a:srgbClr val="F8931D"/>
              </a:buClr>
              <a:buSzPct val="79510"/>
              <a:buChar char="•"/>
            </a:pPr>
            <a:r>
              <a:rPr lang="zh-CN" sz="1866">
                <a:solidFill>
                  <a:srgbClr val="262626"/>
                </a:solidFill>
              </a:rPr>
              <a:t>Stemming</a:t>
            </a:r>
            <a:endParaRPr sz="1166">
              <a:solidFill>
                <a:srgbClr val="262626"/>
              </a:solidFill>
            </a:endParaRPr>
          </a:p>
          <a:p>
            <a:pPr indent="-301620" lvl="0" marL="457200" rtl="0" algn="l">
              <a:spcBef>
                <a:spcPts val="1000"/>
              </a:spcBef>
              <a:spcAft>
                <a:spcPts val="0"/>
              </a:spcAft>
              <a:buClr>
                <a:srgbClr val="F8931D"/>
              </a:buClr>
              <a:buSzPct val="79510"/>
              <a:buChar char="•"/>
            </a:pPr>
            <a:r>
              <a:rPr lang="zh-CN" sz="1866">
                <a:solidFill>
                  <a:srgbClr val="262626"/>
                </a:solidFill>
              </a:rPr>
              <a:t>Lemmatization</a:t>
            </a:r>
            <a:endParaRPr sz="1166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21c8b3aa9_0_13"/>
          <p:cNvSpPr txBox="1"/>
          <p:nvPr/>
        </p:nvSpPr>
        <p:spPr>
          <a:xfrm>
            <a:off x="0" y="0"/>
            <a:ext cx="1202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290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3200">
                <a:solidFill>
                  <a:schemeClr val="accent4"/>
                </a:solidFill>
              </a:rPr>
              <a:t>Wordcloud</a:t>
            </a:r>
            <a:endParaRPr b="1" sz="32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8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g1421c8b3aa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200" y="1620750"/>
            <a:ext cx="5166650" cy="309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421c8b3aa9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9550" y="1553775"/>
            <a:ext cx="4641225" cy="309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421c8b3aa9_0_13"/>
          <p:cNvSpPr txBox="1"/>
          <p:nvPr/>
        </p:nvSpPr>
        <p:spPr>
          <a:xfrm>
            <a:off x="509000" y="5049750"/>
            <a:ext cx="11197800" cy="13803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zh-CN" sz="18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best way to understand the words in our dataset is wordcloud. Here we pull out the most pertinent parts of our database.</a:t>
            </a:r>
            <a:r>
              <a:rPr lang="zh-CN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Each word differs in size based on the frequency.</a:t>
            </a:r>
            <a:r>
              <a:rPr lang="zh-CN" sz="18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The size of each word dictates its relative importance.</a:t>
            </a:r>
            <a:r>
              <a:rPr lang="zh-C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can see the word- </a:t>
            </a:r>
            <a:r>
              <a:rPr b="1" lang="zh-C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hotel,room,resort,day </a:t>
            </a:r>
            <a:r>
              <a:rPr lang="zh-C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most frequently used words, which actually plays a vital role for business growth.  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1421c8b3aa9_0_13"/>
          <p:cNvSpPr txBox="1"/>
          <p:nvPr/>
        </p:nvSpPr>
        <p:spPr>
          <a:xfrm>
            <a:off x="1649275" y="1038975"/>
            <a:ext cx="401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latin typeface="Calibri"/>
                <a:ea typeface="Calibri"/>
                <a:cs typeface="Calibri"/>
                <a:sym typeface="Calibri"/>
              </a:rPr>
              <a:t>Before EDA 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21c8b3aa9_0_13"/>
          <p:cNvSpPr txBox="1"/>
          <p:nvPr/>
        </p:nvSpPr>
        <p:spPr>
          <a:xfrm>
            <a:off x="6590125" y="944000"/>
            <a:ext cx="423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latin typeface="Calibri"/>
                <a:ea typeface="Calibri"/>
                <a:cs typeface="Calibri"/>
                <a:sym typeface="Calibri"/>
              </a:rPr>
              <a:t>After cleaning data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/>
        </p:nvSpPr>
        <p:spPr>
          <a:xfrm>
            <a:off x="147350" y="1299275"/>
            <a:ext cx="4085400" cy="21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300" y="803675"/>
            <a:ext cx="11468702" cy="32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2"/>
          <p:cNvSpPr txBox="1"/>
          <p:nvPr/>
        </p:nvSpPr>
        <p:spPr>
          <a:xfrm>
            <a:off x="2960200" y="334875"/>
            <a:ext cx="672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 u="sng">
                <a:latin typeface="Calibri"/>
                <a:ea typeface="Calibri"/>
                <a:cs typeface="Calibri"/>
                <a:sym typeface="Calibri"/>
              </a:rPr>
              <a:t>TOKENIZATION</a:t>
            </a:r>
            <a:endParaRPr b="1" sz="22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1227100" y="5451550"/>
            <a:ext cx="109701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Calibri"/>
                <a:ea typeface="Calibri"/>
                <a:cs typeface="Calibri"/>
                <a:sym typeface="Calibri"/>
              </a:rPr>
              <a:t>Now it’s very easy to understand what is being said in reviews by the customers in dataset as everything is breaked into chunks.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013" y="4433588"/>
            <a:ext cx="9684274" cy="10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21c8b3aa9_0_35"/>
          <p:cNvSpPr txBox="1"/>
          <p:nvPr/>
        </p:nvSpPr>
        <p:spPr>
          <a:xfrm>
            <a:off x="1125150" y="509000"/>
            <a:ext cx="945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 u="sng">
                <a:latin typeface="Calibri"/>
                <a:ea typeface="Calibri"/>
                <a:cs typeface="Calibri"/>
                <a:sym typeface="Calibri"/>
              </a:rPr>
              <a:t>LEMMATIZATION</a:t>
            </a:r>
            <a:endParaRPr b="1" sz="21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1421c8b3aa9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850" y="1017975"/>
            <a:ext cx="6442750" cy="16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421c8b3aa9_0_35"/>
          <p:cNvSpPr txBox="1"/>
          <p:nvPr/>
        </p:nvSpPr>
        <p:spPr>
          <a:xfrm>
            <a:off x="549175" y="4756125"/>
            <a:ext cx="11238000" cy="18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latin typeface="Calibri"/>
                <a:ea typeface="Calibri"/>
                <a:cs typeface="Calibri"/>
                <a:sym typeface="Calibri"/>
              </a:rPr>
              <a:t>As we can see that the word </a:t>
            </a:r>
            <a:r>
              <a:rPr lang="zh-CN" sz="2200">
                <a:latin typeface="Calibri"/>
                <a:ea typeface="Calibri"/>
                <a:cs typeface="Calibri"/>
                <a:sym typeface="Calibri"/>
              </a:rPr>
              <a:t>changed</a:t>
            </a:r>
            <a:r>
              <a:rPr lang="zh-CN" sz="2200">
                <a:latin typeface="Calibri"/>
                <a:ea typeface="Calibri"/>
                <a:cs typeface="Calibri"/>
                <a:sym typeface="Calibri"/>
              </a:rPr>
              <a:t> into its root form like:-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zh-CN" sz="2200">
                <a:latin typeface="Calibri"/>
                <a:ea typeface="Calibri"/>
                <a:cs typeface="Calibri"/>
                <a:sym typeface="Calibri"/>
              </a:rPr>
              <a:t>unique- uniqu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latin typeface="Calibri"/>
                <a:ea typeface="Calibri"/>
                <a:cs typeface="Calibri"/>
                <a:sym typeface="Calibri"/>
              </a:rPr>
              <a:t>wonderful- wonder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latin typeface="Calibri"/>
                <a:ea typeface="Calibri"/>
                <a:cs typeface="Calibri"/>
                <a:sym typeface="Calibri"/>
              </a:rPr>
              <a:t>expensive-expens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latin typeface="Calibri"/>
                <a:ea typeface="Calibri"/>
                <a:cs typeface="Calibri"/>
                <a:sym typeface="Calibri"/>
              </a:rPr>
              <a:t>parking-park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1421c8b3aa9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7375" y="2921075"/>
            <a:ext cx="5679225" cy="15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21c8b3aa9_0_44"/>
          <p:cNvSpPr txBox="1"/>
          <p:nvPr/>
        </p:nvSpPr>
        <p:spPr>
          <a:xfrm>
            <a:off x="857250" y="361650"/>
            <a:ext cx="102201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zh-CN" sz="2750" u="sng">
                <a:solidFill>
                  <a:schemeClr val="dk1"/>
                </a:solidFill>
                <a:highlight>
                  <a:srgbClr val="FFFFFF"/>
                </a:highlight>
              </a:rPr>
              <a:t>Top 20 most used words</a:t>
            </a:r>
            <a:endParaRPr b="1" sz="275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1421c8b3aa9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018050"/>
            <a:ext cx="10220099" cy="39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421c8b3aa9_0_44"/>
          <p:cNvSpPr txBox="1"/>
          <p:nvPr/>
        </p:nvSpPr>
        <p:spPr>
          <a:xfrm>
            <a:off x="846600" y="5130100"/>
            <a:ext cx="105147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Calibri"/>
                <a:ea typeface="Calibri"/>
                <a:cs typeface="Calibri"/>
                <a:sym typeface="Calibri"/>
              </a:rPr>
              <a:t>According to the </a:t>
            </a:r>
            <a:r>
              <a:rPr lang="zh-CN" sz="1900"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zh-CN" sz="1900">
                <a:latin typeface="Calibri"/>
                <a:ea typeface="Calibri"/>
                <a:cs typeface="Calibri"/>
                <a:sym typeface="Calibri"/>
              </a:rPr>
              <a:t> we have some of the most commonly used words in reviews which directly indicated how they are important for a hotel business while providing </a:t>
            </a:r>
            <a:r>
              <a:rPr lang="zh-CN" sz="1900">
                <a:latin typeface="Calibri"/>
                <a:ea typeface="Calibri"/>
                <a:cs typeface="Calibri"/>
                <a:sym typeface="Calibri"/>
              </a:rPr>
              <a:t>amenities to their customers</a:t>
            </a:r>
            <a:r>
              <a:rPr lang="zh-C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like - </a:t>
            </a:r>
            <a:r>
              <a:rPr b="1" lang="zh-C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Hotel,room,stay,nice,day,safe</a:t>
            </a:r>
            <a:r>
              <a:rPr lang="zh-C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etc…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ECEC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21c8b3aa9_0_51"/>
          <p:cNvSpPr txBox="1"/>
          <p:nvPr/>
        </p:nvSpPr>
        <p:spPr>
          <a:xfrm>
            <a:off x="747425" y="0"/>
            <a:ext cx="440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 u="sng">
                <a:latin typeface="Calibri"/>
                <a:ea typeface="Calibri"/>
                <a:cs typeface="Calibri"/>
                <a:sym typeface="Calibri"/>
              </a:rPr>
              <a:t>Bi gram 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1421c8b3aa9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75" y="585950"/>
            <a:ext cx="9041901" cy="28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421c8b3aa9_0_51"/>
          <p:cNvSpPr txBox="1"/>
          <p:nvPr/>
        </p:nvSpPr>
        <p:spPr>
          <a:xfrm>
            <a:off x="817075" y="3343275"/>
            <a:ext cx="250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 u="sng">
                <a:latin typeface="Calibri"/>
                <a:ea typeface="Calibri"/>
                <a:cs typeface="Calibri"/>
                <a:sym typeface="Calibri"/>
              </a:rPr>
              <a:t>Tri-gram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1421c8b3aa9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75" y="3822500"/>
            <a:ext cx="9041899" cy="29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421c8b3aa9_0_51"/>
          <p:cNvSpPr txBox="1"/>
          <p:nvPr/>
        </p:nvSpPr>
        <p:spPr>
          <a:xfrm>
            <a:off x="9456525" y="554100"/>
            <a:ext cx="2504700" cy="54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/>
              <a:t>Here we have cut out the noise of all the rows from our data set. As now we got some meaningful information from the sentences.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/>
              <a:t>BI GRAM</a:t>
            </a:r>
            <a:r>
              <a:rPr lang="zh-CN" sz="1500"/>
              <a:t>-stay hotel,great location,room clean etc.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/>
              <a:t>TRI GRAM</a:t>
            </a:r>
            <a:r>
              <a:rPr lang="zh-CN" sz="1500"/>
              <a:t>-staff friendly help, hotel great location etc</a:t>
            </a:r>
            <a:r>
              <a:rPr lang="zh-CN" sz="1500"/>
              <a:t>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50">
                <a:solidFill>
                  <a:srgbClr val="232629"/>
                </a:solidFill>
                <a:highlight>
                  <a:srgbClr val="FFFFFF"/>
                </a:highlight>
              </a:rPr>
              <a:t> </a:t>
            </a:r>
            <a:r>
              <a:rPr lang="zh-CN" sz="1550">
                <a:solidFill>
                  <a:srgbClr val="232629"/>
                </a:solidFill>
                <a:highlight>
                  <a:srgbClr val="FFFFFF"/>
                </a:highlight>
              </a:rPr>
              <a:t>Too short  n-grams may fail to capture important differences. On the other hand, if they are too long, it may fail to capture the “general knowledge” and only stick to particular cases.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2019-08-08T09:10:00Z</dcterms:created>
  <dc:creator>刘丹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40A3BB9A422541F0850DBEEAF21FB844</vt:lpwstr>
  </property>
  <property fmtid="{D5CDD505-2E9C-101B-9397-08002B2CF9AE}" pid="3" name="KSOProductBuildVer">
    <vt:lpwstr>1033-11.2.0.11191</vt:lpwstr>
  </property>
</Properties>
</file>