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3963ae1d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3963ae1d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3963ae1d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3963ae1d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3963ae1d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3963ae1d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1a4afe01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1a4afe01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1a4afe0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1a4afe0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1a4afe01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1a4afe01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1a4afe01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1a4afe01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1a4afe0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1a4afe0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1a4afe01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1a4afe01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1a4afe01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1a4afe01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1a4afe0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1a4afe0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3963ae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3963ae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aaff007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aaff007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aaff007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aaff007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57cde2de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57cde2de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8f3c438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58f3c438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1a4afe0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1a4afe0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1a4afe01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1a4afe0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1a4afe01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1a4afe01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1a4afe0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1a4afe0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1a4afe01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1a4afe01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3963ae1d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3963ae1d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3963ae1d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3963ae1d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9.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52525" y="387850"/>
            <a:ext cx="8520600" cy="2928900"/>
          </a:xfrm>
          <a:prstGeom prst="rect">
            <a:avLst/>
          </a:prstGeom>
          <a:solidFill>
            <a:srgbClr val="FFF2CC"/>
          </a:solidFill>
        </p:spPr>
        <p:txBody>
          <a:bodyPr anchorCtr="0" anchor="b" bIns="91425" lIns="91425" spcFirstLastPara="1" rIns="91425" wrap="square" tIns="91425">
            <a:normAutofit/>
          </a:bodyPr>
          <a:lstStyle/>
          <a:p>
            <a:pPr indent="0" lvl="0" marL="0" rtl="0" algn="ctr">
              <a:lnSpc>
                <a:spcPct val="150000"/>
              </a:lnSpc>
              <a:spcBef>
                <a:spcPts val="0"/>
              </a:spcBef>
              <a:spcAft>
                <a:spcPts val="0"/>
              </a:spcAft>
              <a:buClr>
                <a:schemeClr val="dk1"/>
              </a:buClr>
              <a:buSzPts val="1100"/>
              <a:buFont typeface="Arial"/>
              <a:buNone/>
            </a:pPr>
            <a:r>
              <a:rPr b="1" lang="en" sz="2500">
                <a:solidFill>
                  <a:srgbClr val="C59A00"/>
                </a:solidFill>
              </a:rPr>
              <a:t>Project-149</a:t>
            </a:r>
            <a:endParaRPr b="1" sz="2500">
              <a:solidFill>
                <a:srgbClr val="C59A00"/>
              </a:solidFill>
            </a:endParaRPr>
          </a:p>
          <a:p>
            <a:pPr indent="0" lvl="0" marL="0" rtl="0" algn="ctr">
              <a:lnSpc>
                <a:spcPct val="150000"/>
              </a:lnSpc>
              <a:spcBef>
                <a:spcPts val="0"/>
              </a:spcBef>
              <a:spcAft>
                <a:spcPts val="0"/>
              </a:spcAft>
              <a:buClr>
                <a:schemeClr val="dk1"/>
              </a:buClr>
              <a:buSzPts val="1100"/>
              <a:buFont typeface="Arial"/>
              <a:buNone/>
            </a:pPr>
            <a:r>
              <a:rPr b="1" lang="en" sz="2500">
                <a:solidFill>
                  <a:srgbClr val="C59A00"/>
                </a:solidFill>
              </a:rPr>
              <a:t> Telecommunication Customer Churn Prediction</a:t>
            </a:r>
            <a:endParaRPr b="1" sz="2500">
              <a:solidFill>
                <a:srgbClr val="C59A00"/>
              </a:solidFill>
            </a:endParaRPr>
          </a:p>
          <a:p>
            <a:pPr indent="0" lvl="0" marL="0" rtl="0" algn="ctr">
              <a:lnSpc>
                <a:spcPct val="115000"/>
              </a:lnSpc>
              <a:spcBef>
                <a:spcPts val="0"/>
              </a:spcBef>
              <a:spcAft>
                <a:spcPts val="0"/>
              </a:spcAft>
              <a:buClr>
                <a:schemeClr val="dk1"/>
              </a:buClr>
              <a:buSzPts val="1100"/>
              <a:buFont typeface="Arial"/>
              <a:buNone/>
            </a:pPr>
            <a:r>
              <a:rPr lang="en" sz="2200"/>
              <a:t>On the base of attributes we are going to predict whether customer will churn or not.</a:t>
            </a:r>
            <a:endParaRPr sz="2200"/>
          </a:p>
          <a:p>
            <a:pPr indent="0" lvl="0" marL="0" rtl="0" algn="ctr">
              <a:lnSpc>
                <a:spcPct val="115000"/>
              </a:lnSpc>
              <a:spcBef>
                <a:spcPts val="0"/>
              </a:spcBef>
              <a:spcAft>
                <a:spcPts val="0"/>
              </a:spcAft>
              <a:buClr>
                <a:schemeClr val="dk1"/>
              </a:buClr>
              <a:buSzPts val="1100"/>
              <a:buFont typeface="Arial"/>
              <a:buNone/>
            </a:pPr>
            <a:r>
              <a:rPr b="1" lang="en" sz="2300">
                <a:solidFill>
                  <a:srgbClr val="C96F06"/>
                </a:solidFill>
              </a:rPr>
              <a:t>Mentor-</a:t>
            </a:r>
            <a:r>
              <a:rPr b="1" lang="en" sz="2300">
                <a:solidFill>
                  <a:srgbClr val="C59A00"/>
                </a:solidFill>
              </a:rPr>
              <a:t> Mr. Varun &amp; Miss Munnagi Ramya</a:t>
            </a:r>
            <a:endParaRPr b="1" sz="2300">
              <a:solidFill>
                <a:srgbClr val="C59A00"/>
              </a:solidFill>
            </a:endParaRPr>
          </a:p>
          <a:p>
            <a:pPr indent="0" lvl="0" marL="0" rtl="0" algn="ctr">
              <a:spcBef>
                <a:spcPts val="0"/>
              </a:spcBef>
              <a:spcAft>
                <a:spcPts val="0"/>
              </a:spcAft>
              <a:buNone/>
            </a:pPr>
            <a:r>
              <a:rPr b="1" lang="en" sz="1900">
                <a:solidFill>
                  <a:srgbClr val="C96F06"/>
                </a:solidFill>
              </a:rPr>
              <a:t>Starting date- </a:t>
            </a:r>
            <a:r>
              <a:rPr b="1" lang="en" sz="1900"/>
              <a:t>28/08/2022</a:t>
            </a:r>
            <a:endParaRPr b="1" sz="2800">
              <a:solidFill>
                <a:srgbClr val="C59A00"/>
              </a:solidFill>
            </a:endParaRPr>
          </a:p>
        </p:txBody>
      </p:sp>
      <p:sp>
        <p:nvSpPr>
          <p:cNvPr id="55" name="Google Shape;55;p13"/>
          <p:cNvSpPr txBox="1"/>
          <p:nvPr>
            <p:ph idx="1" type="subTitle"/>
          </p:nvPr>
        </p:nvSpPr>
        <p:spPr>
          <a:xfrm>
            <a:off x="352525" y="3316750"/>
            <a:ext cx="8520600" cy="1667700"/>
          </a:xfrm>
          <a:prstGeom prst="rect">
            <a:avLst/>
          </a:prstGeom>
          <a:solidFill>
            <a:srgbClr val="FFF2CC"/>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150" u="sng">
                <a:solidFill>
                  <a:srgbClr val="000000"/>
                </a:solidFill>
              </a:rPr>
              <a:t>MEMBERS</a:t>
            </a:r>
            <a:endParaRPr b="1" sz="1150" u="sng">
              <a:solidFill>
                <a:srgbClr val="000000"/>
              </a:solidFill>
            </a:endParaRPr>
          </a:p>
          <a:p>
            <a:pPr indent="0" lvl="0" marL="0" rtl="0" algn="l">
              <a:lnSpc>
                <a:spcPct val="95000"/>
              </a:lnSpc>
              <a:spcBef>
                <a:spcPts val="0"/>
              </a:spcBef>
              <a:spcAft>
                <a:spcPts val="0"/>
              </a:spcAft>
              <a:buSzPts val="688"/>
              <a:buNone/>
            </a:pPr>
            <a:r>
              <a:t/>
            </a:r>
            <a:endParaRPr b="1" sz="1150" u="sng">
              <a:solidFill>
                <a:srgbClr val="000000"/>
              </a:solidFill>
            </a:endParaRPr>
          </a:p>
          <a:p>
            <a:pPr indent="-301625" lvl="0" marL="457200" rtl="0" algn="l">
              <a:lnSpc>
                <a:spcPct val="95000"/>
              </a:lnSpc>
              <a:spcBef>
                <a:spcPts val="0"/>
              </a:spcBef>
              <a:spcAft>
                <a:spcPts val="0"/>
              </a:spcAft>
              <a:buClr>
                <a:srgbClr val="000000"/>
              </a:buClr>
              <a:buSzPts val="1150"/>
              <a:buChar char="★"/>
            </a:pPr>
            <a:r>
              <a:rPr lang="en" sz="1150">
                <a:solidFill>
                  <a:srgbClr val="000000"/>
                </a:solidFill>
              </a:rPr>
              <a:t>Malay jana</a:t>
            </a:r>
            <a:endParaRPr sz="1150">
              <a:solidFill>
                <a:srgbClr val="000000"/>
              </a:solidFill>
            </a:endParaRPr>
          </a:p>
          <a:p>
            <a:pPr indent="-301625" lvl="0" marL="457200" rtl="0" algn="l">
              <a:lnSpc>
                <a:spcPct val="95000"/>
              </a:lnSpc>
              <a:spcBef>
                <a:spcPts val="0"/>
              </a:spcBef>
              <a:spcAft>
                <a:spcPts val="0"/>
              </a:spcAft>
              <a:buClr>
                <a:srgbClr val="000000"/>
              </a:buClr>
              <a:buSzPts val="1150"/>
              <a:buChar char="★"/>
            </a:pPr>
            <a:r>
              <a:rPr lang="en" sz="1150">
                <a:solidFill>
                  <a:srgbClr val="000000"/>
                </a:solidFill>
              </a:rPr>
              <a:t>Mrs.Madhusmita Pany</a:t>
            </a:r>
            <a:endParaRPr sz="1150">
              <a:solidFill>
                <a:srgbClr val="000000"/>
              </a:solidFill>
            </a:endParaRPr>
          </a:p>
          <a:p>
            <a:pPr indent="-301625" lvl="0" marL="457200" rtl="0" algn="l">
              <a:lnSpc>
                <a:spcPct val="95000"/>
              </a:lnSpc>
              <a:spcBef>
                <a:spcPts val="0"/>
              </a:spcBef>
              <a:spcAft>
                <a:spcPts val="0"/>
              </a:spcAft>
              <a:buClr>
                <a:srgbClr val="000000"/>
              </a:buClr>
              <a:buSzPts val="1150"/>
              <a:buChar char="★"/>
            </a:pPr>
            <a:r>
              <a:rPr lang="en" sz="1150">
                <a:solidFill>
                  <a:srgbClr val="000000"/>
                </a:solidFill>
              </a:rPr>
              <a:t>Mr. Onkar Kandar</a:t>
            </a:r>
            <a:endParaRPr sz="1150">
              <a:solidFill>
                <a:srgbClr val="000000"/>
              </a:solidFill>
            </a:endParaRPr>
          </a:p>
          <a:p>
            <a:pPr indent="-301625" lvl="0" marL="457200" rtl="0" algn="l">
              <a:lnSpc>
                <a:spcPct val="95000"/>
              </a:lnSpc>
              <a:spcBef>
                <a:spcPts val="0"/>
              </a:spcBef>
              <a:spcAft>
                <a:spcPts val="0"/>
              </a:spcAft>
              <a:buClr>
                <a:srgbClr val="000000"/>
              </a:buClr>
              <a:buSzPts val="1150"/>
              <a:buChar char="★"/>
            </a:pPr>
            <a:r>
              <a:rPr lang="en" sz="1150">
                <a:solidFill>
                  <a:srgbClr val="000000"/>
                </a:solidFill>
              </a:rPr>
              <a:t>Dimple Klair</a:t>
            </a:r>
            <a:endParaRPr sz="1150">
              <a:solidFill>
                <a:srgbClr val="000000"/>
              </a:solidFill>
            </a:endParaRPr>
          </a:p>
          <a:p>
            <a:pPr indent="-301625" lvl="0" marL="457200" rtl="0" algn="l">
              <a:lnSpc>
                <a:spcPct val="95000"/>
              </a:lnSpc>
              <a:spcBef>
                <a:spcPts val="0"/>
              </a:spcBef>
              <a:spcAft>
                <a:spcPts val="0"/>
              </a:spcAft>
              <a:buClr>
                <a:srgbClr val="000000"/>
              </a:buClr>
              <a:buSzPts val="1150"/>
              <a:buChar char="★"/>
            </a:pPr>
            <a:r>
              <a:rPr lang="en" sz="1150">
                <a:solidFill>
                  <a:srgbClr val="000000"/>
                </a:solidFill>
              </a:rPr>
              <a:t>Mr.Nitesh W Kumbhare</a:t>
            </a:r>
            <a:endParaRPr sz="1150">
              <a:solidFill>
                <a:srgbClr val="000000"/>
              </a:solidFill>
            </a:endParaRPr>
          </a:p>
          <a:p>
            <a:pPr indent="-301625" lvl="0" marL="457200" rtl="0" algn="l">
              <a:lnSpc>
                <a:spcPct val="95000"/>
              </a:lnSpc>
              <a:spcBef>
                <a:spcPts val="0"/>
              </a:spcBef>
              <a:spcAft>
                <a:spcPts val="0"/>
              </a:spcAft>
              <a:buClr>
                <a:srgbClr val="000000"/>
              </a:buClr>
              <a:buSzPts val="1150"/>
              <a:buChar char="★"/>
            </a:pPr>
            <a:r>
              <a:rPr lang="en" sz="1150">
                <a:solidFill>
                  <a:srgbClr val="000000"/>
                </a:solidFill>
              </a:rPr>
              <a:t>Mr. Khamkar Dipak Vishvanath</a:t>
            </a:r>
            <a:endParaRPr sz="1150">
              <a:solidFill>
                <a:srgbClr val="000000"/>
              </a:solidFill>
            </a:endParaRPr>
          </a:p>
          <a:p>
            <a:pPr indent="0" lvl="0" marL="0" rtl="0" algn="l">
              <a:lnSpc>
                <a:spcPct val="80000"/>
              </a:lnSpc>
              <a:spcBef>
                <a:spcPts val="0"/>
              </a:spcBef>
              <a:spcAft>
                <a:spcPts val="0"/>
              </a:spcAft>
              <a:buSzPts val="688"/>
              <a:buNone/>
            </a:pPr>
            <a:r>
              <a:t/>
            </a:r>
            <a:endParaRPr sz="215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2"/>
          <p:cNvPicPr preferRelativeResize="0"/>
          <p:nvPr/>
        </p:nvPicPr>
        <p:blipFill>
          <a:blip r:embed="rId3">
            <a:alphaModFix/>
          </a:blip>
          <a:stretch>
            <a:fillRect/>
          </a:stretch>
        </p:blipFill>
        <p:spPr>
          <a:xfrm>
            <a:off x="311700" y="1228000"/>
            <a:ext cx="4260300" cy="3340875"/>
          </a:xfrm>
          <a:prstGeom prst="rect">
            <a:avLst/>
          </a:prstGeom>
          <a:noFill/>
          <a:ln>
            <a:noFill/>
          </a:ln>
        </p:spPr>
      </p:pic>
      <p:pic>
        <p:nvPicPr>
          <p:cNvPr id="139" name="Google Shape;139;p22"/>
          <p:cNvPicPr preferRelativeResize="0"/>
          <p:nvPr/>
        </p:nvPicPr>
        <p:blipFill>
          <a:blip r:embed="rId4">
            <a:alphaModFix/>
          </a:blip>
          <a:stretch>
            <a:fillRect/>
          </a:stretch>
        </p:blipFill>
        <p:spPr>
          <a:xfrm>
            <a:off x="4640225" y="1278325"/>
            <a:ext cx="4192074" cy="3340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3"/>
          <p:cNvPicPr preferRelativeResize="0"/>
          <p:nvPr/>
        </p:nvPicPr>
        <p:blipFill>
          <a:blip r:embed="rId3">
            <a:alphaModFix/>
          </a:blip>
          <a:stretch>
            <a:fillRect/>
          </a:stretch>
        </p:blipFill>
        <p:spPr>
          <a:xfrm>
            <a:off x="311700" y="445025"/>
            <a:ext cx="8520599" cy="4123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4"/>
          <p:cNvPicPr preferRelativeResize="0"/>
          <p:nvPr/>
        </p:nvPicPr>
        <p:blipFill>
          <a:blip r:embed="rId3">
            <a:alphaModFix/>
          </a:blip>
          <a:stretch>
            <a:fillRect/>
          </a:stretch>
        </p:blipFill>
        <p:spPr>
          <a:xfrm>
            <a:off x="311700" y="0"/>
            <a:ext cx="8520599" cy="4720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rgbClr val="C96F06"/>
                </a:solidFill>
              </a:rPr>
              <a:t>FEATURE SCALING—standardizing the data</a:t>
            </a:r>
            <a:endParaRPr b="1" u="sng">
              <a:solidFill>
                <a:srgbClr val="C96F06"/>
              </a:solidFill>
            </a:endParaRPr>
          </a:p>
        </p:txBody>
      </p:sp>
      <p:sp>
        <p:nvSpPr>
          <p:cNvPr id="159" name="Google Shape;15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5"/>
          <p:cNvPicPr preferRelativeResize="0"/>
          <p:nvPr/>
        </p:nvPicPr>
        <p:blipFill>
          <a:blip r:embed="rId3">
            <a:alphaModFix/>
          </a:blip>
          <a:stretch>
            <a:fillRect/>
          </a:stretch>
        </p:blipFill>
        <p:spPr>
          <a:xfrm>
            <a:off x="367400" y="1152475"/>
            <a:ext cx="8520600" cy="3416399"/>
          </a:xfrm>
          <a:prstGeom prst="rect">
            <a:avLst/>
          </a:prstGeom>
          <a:noFill/>
          <a:ln>
            <a:noFill/>
          </a:ln>
        </p:spPr>
      </p:pic>
      <p:sp>
        <p:nvSpPr>
          <p:cNvPr id="161" name="Google Shape;161;p25"/>
          <p:cNvSpPr txBox="1"/>
          <p:nvPr/>
        </p:nvSpPr>
        <p:spPr>
          <a:xfrm>
            <a:off x="4174000" y="1357325"/>
            <a:ext cx="4408800" cy="3265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1000"/>
              </a:spcBef>
              <a:spcAft>
                <a:spcPts val="0"/>
              </a:spcAft>
              <a:buClr>
                <a:schemeClr val="dk1"/>
              </a:buClr>
              <a:buSzPct val="48175"/>
              <a:buFont typeface="Arial"/>
              <a:buNone/>
            </a:pPr>
            <a:r>
              <a:rPr b="1" lang="en" sz="2283" u="sng">
                <a:solidFill>
                  <a:srgbClr val="C96F06"/>
                </a:solidFill>
                <a:highlight>
                  <a:srgbClr val="FFFFFF"/>
                </a:highlight>
              </a:rPr>
              <a:t>FEATURE SELECTION- using different methods</a:t>
            </a:r>
            <a:endParaRPr b="1" sz="2283" u="sng">
              <a:solidFill>
                <a:srgbClr val="C96F06"/>
              </a:solidFill>
              <a:highlight>
                <a:srgbClr val="FFFFFF"/>
              </a:highlight>
            </a:endParaRPr>
          </a:p>
          <a:p>
            <a:pPr indent="0" lvl="0" marL="0" rtl="0" algn="l">
              <a:spcBef>
                <a:spcPts val="0"/>
              </a:spcBef>
              <a:spcAft>
                <a:spcPts val="0"/>
              </a:spcAft>
              <a:buNone/>
            </a:pPr>
            <a:r>
              <a:t/>
            </a:r>
            <a:endParaRPr/>
          </a:p>
        </p:txBody>
      </p:sp>
      <p:sp>
        <p:nvSpPr>
          <p:cNvPr id="167" name="Google Shape;167;p26"/>
          <p:cNvSpPr txBox="1"/>
          <p:nvPr>
            <p:ph idx="1" type="body"/>
          </p:nvPr>
        </p:nvSpPr>
        <p:spPr>
          <a:xfrm>
            <a:off x="311700" y="1142275"/>
            <a:ext cx="8520600" cy="3416400"/>
          </a:xfrm>
          <a:prstGeom prst="rect">
            <a:avLst/>
          </a:prstGeom>
        </p:spPr>
        <p:txBody>
          <a:bodyPr anchorCtr="0" anchor="t" bIns="91425" lIns="91425" spcFirstLastPara="1" rIns="91425" wrap="square" tIns="91425">
            <a:normAutofit/>
          </a:bodyPr>
          <a:lstStyle/>
          <a:p>
            <a:pPr indent="0" lvl="0" marL="190500" marR="190500" rtl="0" algn="ctr">
              <a:lnSpc>
                <a:spcPct val="100000"/>
              </a:lnSpc>
              <a:spcBef>
                <a:spcPts val="1000"/>
              </a:spcBef>
              <a:spcAft>
                <a:spcPts val="0"/>
              </a:spcAft>
              <a:buNone/>
            </a:pPr>
            <a:r>
              <a:rPr b="1" lang="en" sz="1650" u="sng">
                <a:solidFill>
                  <a:schemeClr val="dk1"/>
                </a:solidFill>
                <a:highlight>
                  <a:srgbClr val="FFFFFF"/>
                </a:highlight>
              </a:rPr>
              <a:t>1.Univariate analysis—</a:t>
            </a:r>
            <a:r>
              <a:rPr b="1" lang="en" sz="1350" u="sng">
                <a:solidFill>
                  <a:schemeClr val="dk1"/>
                </a:solidFill>
                <a:highlight>
                  <a:srgbClr val="FFFFFF"/>
                </a:highlight>
              </a:rPr>
              <a:t>applying SelectKBest</a:t>
            </a:r>
            <a:endParaRPr b="1" sz="1350" u="sng">
              <a:solidFill>
                <a:schemeClr val="dk1"/>
              </a:solidFill>
              <a:highlight>
                <a:srgbClr val="FFFFFF"/>
              </a:highlight>
            </a:endParaRPr>
          </a:p>
          <a:p>
            <a:pPr indent="0" lvl="0" marL="190500" marR="190500" rtl="0" algn="ctr">
              <a:lnSpc>
                <a:spcPct val="100000"/>
              </a:lnSpc>
              <a:spcBef>
                <a:spcPts val="1000"/>
              </a:spcBef>
              <a:spcAft>
                <a:spcPts val="0"/>
              </a:spcAft>
              <a:buNone/>
            </a:pPr>
            <a:r>
              <a:t/>
            </a:r>
            <a:endParaRPr b="1" sz="1350" u="sng">
              <a:solidFill>
                <a:schemeClr val="dk1"/>
              </a:solidFill>
              <a:highlight>
                <a:srgbClr val="FFFFFF"/>
              </a:highlight>
            </a:endParaRPr>
          </a:p>
          <a:p>
            <a:pPr indent="0" lvl="0" marL="0" rtl="0" algn="ctr">
              <a:spcBef>
                <a:spcPts val="0"/>
              </a:spcBef>
              <a:spcAft>
                <a:spcPts val="0"/>
              </a:spcAft>
              <a:buNone/>
            </a:pPr>
            <a:r>
              <a:t/>
            </a:r>
            <a:endParaRPr sz="2100" u="sng"/>
          </a:p>
          <a:p>
            <a:pPr indent="0" lvl="0" marL="190500" marR="190500" rtl="0" algn="ctr">
              <a:lnSpc>
                <a:spcPct val="100000"/>
              </a:lnSpc>
              <a:spcBef>
                <a:spcPts val="1200"/>
              </a:spcBef>
              <a:spcAft>
                <a:spcPts val="0"/>
              </a:spcAft>
              <a:buClr>
                <a:schemeClr val="dk1"/>
              </a:buClr>
              <a:buSzPts val="1100"/>
              <a:buFont typeface="Arial"/>
              <a:buNone/>
            </a:pPr>
            <a:r>
              <a:t/>
            </a:r>
            <a:endParaRPr b="1" sz="1650" u="sng">
              <a:solidFill>
                <a:schemeClr val="dk1"/>
              </a:solidFill>
              <a:highlight>
                <a:srgbClr val="FFFFFF"/>
              </a:highlight>
            </a:endParaRPr>
          </a:p>
          <a:p>
            <a:pPr indent="0" lvl="0" marL="0" rtl="0" algn="ctr">
              <a:spcBef>
                <a:spcPts val="0"/>
              </a:spcBef>
              <a:spcAft>
                <a:spcPts val="1200"/>
              </a:spcAft>
              <a:buNone/>
            </a:pPr>
            <a:r>
              <a:t/>
            </a:r>
            <a:endParaRPr u="sng"/>
          </a:p>
        </p:txBody>
      </p:sp>
      <p:pic>
        <p:nvPicPr>
          <p:cNvPr id="168" name="Google Shape;168;p26"/>
          <p:cNvPicPr preferRelativeResize="0"/>
          <p:nvPr/>
        </p:nvPicPr>
        <p:blipFill>
          <a:blip r:embed="rId3">
            <a:alphaModFix/>
          </a:blip>
          <a:stretch>
            <a:fillRect/>
          </a:stretch>
        </p:blipFill>
        <p:spPr>
          <a:xfrm>
            <a:off x="1255250" y="1581825"/>
            <a:ext cx="6858000" cy="330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118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1000"/>
              </a:spcBef>
              <a:spcAft>
                <a:spcPts val="0"/>
              </a:spcAft>
              <a:buClr>
                <a:schemeClr val="dk1"/>
              </a:buClr>
              <a:buSzPct val="45939"/>
              <a:buFont typeface="Arial"/>
              <a:buNone/>
            </a:pPr>
            <a:r>
              <a:rPr b="1" lang="en" sz="2394" u="sng">
                <a:solidFill>
                  <a:srgbClr val="C96F06"/>
                </a:solidFill>
                <a:highlight>
                  <a:srgbClr val="FFFFFF"/>
                </a:highlight>
              </a:rPr>
              <a:t>2. Correlation techniques</a:t>
            </a:r>
            <a:endParaRPr b="1" sz="2394" u="sng">
              <a:solidFill>
                <a:srgbClr val="C96F06"/>
              </a:solidFill>
              <a:highlight>
                <a:srgbClr val="FFFFFF"/>
              </a:highlight>
            </a:endParaRPr>
          </a:p>
          <a:p>
            <a:pPr indent="0" lvl="0" marL="0" rtl="0" algn="l">
              <a:spcBef>
                <a:spcPts val="0"/>
              </a:spcBef>
              <a:spcAft>
                <a:spcPts val="0"/>
              </a:spcAft>
              <a:buNone/>
            </a:pPr>
            <a:r>
              <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7"/>
          <p:cNvPicPr preferRelativeResize="0"/>
          <p:nvPr/>
        </p:nvPicPr>
        <p:blipFill>
          <a:blip r:embed="rId3">
            <a:alphaModFix/>
          </a:blip>
          <a:stretch>
            <a:fillRect/>
          </a:stretch>
        </p:blipFill>
        <p:spPr>
          <a:xfrm>
            <a:off x="311700" y="612325"/>
            <a:ext cx="8158751" cy="4418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rgbClr val="C96F06"/>
                </a:solidFill>
              </a:rPr>
              <a:t>Removing one of the highly </a:t>
            </a:r>
            <a:r>
              <a:rPr b="1" lang="en" u="sng">
                <a:solidFill>
                  <a:srgbClr val="C96F06"/>
                </a:solidFill>
              </a:rPr>
              <a:t>correlated</a:t>
            </a:r>
            <a:r>
              <a:rPr b="1" lang="en" u="sng">
                <a:solidFill>
                  <a:srgbClr val="C96F06"/>
                </a:solidFill>
              </a:rPr>
              <a:t> features </a:t>
            </a:r>
            <a:endParaRPr b="1" u="sng">
              <a:solidFill>
                <a:srgbClr val="C96F06"/>
              </a:solidFill>
            </a:endParaRPr>
          </a:p>
        </p:txBody>
      </p:sp>
      <p:sp>
        <p:nvSpPr>
          <p:cNvPr id="181" name="Google Shape;18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28"/>
          <p:cNvPicPr preferRelativeResize="0"/>
          <p:nvPr/>
        </p:nvPicPr>
        <p:blipFill>
          <a:blip r:embed="rId3">
            <a:alphaModFix/>
          </a:blip>
          <a:stretch>
            <a:fillRect/>
          </a:stretch>
        </p:blipFill>
        <p:spPr>
          <a:xfrm>
            <a:off x="252800" y="1152475"/>
            <a:ext cx="8638401" cy="3416400"/>
          </a:xfrm>
          <a:prstGeom prst="rect">
            <a:avLst/>
          </a:prstGeom>
          <a:noFill/>
          <a:ln>
            <a:noFill/>
          </a:ln>
        </p:spPr>
      </p:pic>
      <p:sp>
        <p:nvSpPr>
          <p:cNvPr id="183" name="Google Shape;183;p28"/>
          <p:cNvSpPr txBox="1"/>
          <p:nvPr/>
        </p:nvSpPr>
        <p:spPr>
          <a:xfrm>
            <a:off x="7235600" y="2592150"/>
            <a:ext cx="19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29"/>
          <p:cNvSpPr txBox="1"/>
          <p:nvPr>
            <p:ph idx="1" type="body"/>
          </p:nvPr>
        </p:nvSpPr>
        <p:spPr>
          <a:xfrm>
            <a:off x="311700" y="224525"/>
            <a:ext cx="8520600" cy="469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9"/>
          <p:cNvPicPr preferRelativeResize="0"/>
          <p:nvPr/>
        </p:nvPicPr>
        <p:blipFill>
          <a:blip r:embed="rId3">
            <a:alphaModFix/>
          </a:blip>
          <a:stretch>
            <a:fillRect/>
          </a:stretch>
        </p:blipFill>
        <p:spPr>
          <a:xfrm>
            <a:off x="311700" y="367400"/>
            <a:ext cx="8520599" cy="2541125"/>
          </a:xfrm>
          <a:prstGeom prst="rect">
            <a:avLst/>
          </a:prstGeom>
          <a:noFill/>
          <a:ln>
            <a:noFill/>
          </a:ln>
        </p:spPr>
      </p:pic>
      <p:pic>
        <p:nvPicPr>
          <p:cNvPr id="191" name="Google Shape;191;p29"/>
          <p:cNvPicPr preferRelativeResize="0"/>
          <p:nvPr/>
        </p:nvPicPr>
        <p:blipFill>
          <a:blip r:embed="rId4">
            <a:alphaModFix/>
          </a:blip>
          <a:stretch>
            <a:fillRect/>
          </a:stretch>
        </p:blipFill>
        <p:spPr>
          <a:xfrm>
            <a:off x="311700" y="3051400"/>
            <a:ext cx="4668525" cy="1796025"/>
          </a:xfrm>
          <a:prstGeom prst="rect">
            <a:avLst/>
          </a:prstGeom>
          <a:noFill/>
          <a:ln>
            <a:noFill/>
          </a:ln>
        </p:spPr>
      </p:pic>
      <p:sp>
        <p:nvSpPr>
          <p:cNvPr id="192" name="Google Shape;192;p29"/>
          <p:cNvSpPr txBox="1"/>
          <p:nvPr/>
        </p:nvSpPr>
        <p:spPr>
          <a:xfrm>
            <a:off x="5123100" y="3041200"/>
            <a:ext cx="3500400" cy="1796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p>
        </p:txBody>
      </p:sp>
      <p:pic>
        <p:nvPicPr>
          <p:cNvPr id="193" name="Google Shape;193;p29"/>
          <p:cNvPicPr preferRelativeResize="0"/>
          <p:nvPr/>
        </p:nvPicPr>
        <p:blipFill>
          <a:blip r:embed="rId5">
            <a:alphaModFix/>
          </a:blip>
          <a:stretch>
            <a:fillRect/>
          </a:stretch>
        </p:blipFill>
        <p:spPr>
          <a:xfrm>
            <a:off x="5693250" y="3041232"/>
            <a:ext cx="2552700" cy="179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Balancing dataset</a:t>
            </a:r>
            <a:endParaRPr b="1" u="sng"/>
          </a:p>
        </p:txBody>
      </p:sp>
      <p:sp>
        <p:nvSpPr>
          <p:cNvPr id="199" name="Google Shape;199;p30"/>
          <p:cNvSpPr txBox="1"/>
          <p:nvPr>
            <p:ph idx="1" type="body"/>
          </p:nvPr>
        </p:nvSpPr>
        <p:spPr>
          <a:xfrm>
            <a:off x="311700" y="1152475"/>
            <a:ext cx="8520600" cy="360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chemeClr val="dk1"/>
                </a:solidFill>
              </a:rPr>
              <a:t>By using:- 1.</a:t>
            </a:r>
            <a:r>
              <a:rPr lang="en" sz="1500" u="sng">
                <a:solidFill>
                  <a:schemeClr val="dk1"/>
                </a:solidFill>
              </a:rPr>
              <a:t>oversampling</a:t>
            </a:r>
            <a:r>
              <a:rPr lang="en" u="sng">
                <a:solidFill>
                  <a:schemeClr val="dk1"/>
                </a:solidFill>
              </a:rPr>
              <a:t>- </a:t>
            </a:r>
            <a:r>
              <a:rPr lang="en" sz="1100">
                <a:solidFill>
                  <a:schemeClr val="dk1"/>
                </a:solidFill>
              </a:rPr>
              <a:t>we used RandomOverSample</a:t>
            </a:r>
            <a:r>
              <a:rPr lang="en" sz="1200">
                <a:solidFill>
                  <a:schemeClr val="dk1"/>
                </a:solidFill>
              </a:rPr>
              <a:t>r on</a:t>
            </a:r>
            <a:endParaRPr sz="1200">
              <a:solidFill>
                <a:schemeClr val="dk1"/>
              </a:solidFill>
            </a:endParaRPr>
          </a:p>
          <a:p>
            <a:pPr indent="0" lvl="0" marL="0" rtl="0" algn="l">
              <a:spcBef>
                <a:spcPts val="1200"/>
              </a:spcBef>
              <a:spcAft>
                <a:spcPts val="0"/>
              </a:spcAft>
              <a:buNone/>
            </a:pPr>
            <a:r>
              <a:rPr lang="en" sz="1100">
                <a:solidFill>
                  <a:schemeClr val="dk1"/>
                </a:solidFill>
              </a:rPr>
              <a:t>RandomForestClassifier and got 97% accuracy.</a:t>
            </a:r>
            <a:endParaRPr sz="1100">
              <a:solidFill>
                <a:schemeClr val="dk1"/>
              </a:solidFill>
            </a:endParaRPr>
          </a:p>
          <a:p>
            <a:pPr indent="0" lvl="0" marL="0" rtl="0" algn="l">
              <a:spcBef>
                <a:spcPts val="1200"/>
              </a:spcBef>
              <a:spcAft>
                <a:spcPts val="0"/>
              </a:spcAft>
              <a:buNone/>
            </a:pPr>
            <a:r>
              <a:rPr lang="en" sz="1050">
                <a:solidFill>
                  <a:schemeClr val="dk1"/>
                </a:solidFill>
                <a:highlight>
                  <a:srgbClr val="FFFFFF"/>
                </a:highlight>
              </a:rPr>
              <a:t>the number of classes before fitCounter({0: 1988, 1: 345})</a:t>
            </a:r>
            <a:endParaRPr sz="105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050">
                <a:solidFill>
                  <a:schemeClr val="dk1"/>
                </a:solidFill>
                <a:highlight>
                  <a:srgbClr val="FFFFFF"/>
                </a:highlight>
              </a:rPr>
              <a:t>the number of classes after fitCounter({0: 1988, 1: 994})</a:t>
            </a:r>
            <a:endParaRPr sz="1050">
              <a:solidFill>
                <a:schemeClr val="dk1"/>
              </a:solidFill>
              <a:highlight>
                <a:srgbClr val="FFFFFF"/>
              </a:highlight>
            </a:endParaRPr>
          </a:p>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sz="1500">
                <a:solidFill>
                  <a:schemeClr val="dk1"/>
                </a:solidFill>
              </a:rPr>
              <a:t>By using:- </a:t>
            </a:r>
            <a:r>
              <a:rPr lang="en" sz="1500" u="sng">
                <a:solidFill>
                  <a:schemeClr val="dk1"/>
                </a:solidFill>
              </a:rPr>
              <a:t>SMOTETomek-</a:t>
            </a:r>
            <a:r>
              <a:rPr lang="en" sz="1264">
                <a:solidFill>
                  <a:schemeClr val="dk1"/>
                </a:solidFill>
              </a:rPr>
              <a:t> used this tech on same algo</a:t>
            </a:r>
            <a:endParaRPr sz="1264">
              <a:solidFill>
                <a:schemeClr val="dk1"/>
              </a:solidFill>
            </a:endParaRPr>
          </a:p>
          <a:p>
            <a:pPr indent="0" lvl="0" marL="0" rtl="0" algn="l">
              <a:spcBef>
                <a:spcPts val="1200"/>
              </a:spcBef>
              <a:spcAft>
                <a:spcPts val="0"/>
              </a:spcAft>
              <a:buNone/>
            </a:pPr>
            <a:r>
              <a:rPr lang="en" sz="1264">
                <a:solidFill>
                  <a:schemeClr val="dk1"/>
                </a:solidFill>
              </a:rPr>
              <a:t>RandomForestClassifier and got less acc. than oversampling.</a:t>
            </a:r>
            <a:endParaRPr sz="1264">
              <a:solidFill>
                <a:schemeClr val="dk1"/>
              </a:solidFill>
            </a:endParaRPr>
          </a:p>
          <a:p>
            <a:pPr indent="0" lvl="0" marL="0" rtl="0" algn="l">
              <a:spcBef>
                <a:spcPts val="1200"/>
              </a:spcBef>
              <a:spcAft>
                <a:spcPts val="0"/>
              </a:spcAft>
              <a:buNone/>
            </a:pPr>
            <a:r>
              <a:rPr lang="en" sz="1050">
                <a:solidFill>
                  <a:schemeClr val="dk1"/>
                </a:solidFill>
                <a:highlight>
                  <a:srgbClr val="FFFFFF"/>
                </a:highlight>
              </a:rPr>
              <a:t>the number of classes before fitCounter({0: 1988, 1: 345})</a:t>
            </a:r>
            <a:endParaRPr sz="105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050">
                <a:solidFill>
                  <a:schemeClr val="dk1"/>
                </a:solidFill>
                <a:highlight>
                  <a:srgbClr val="FFFFFF"/>
                </a:highlight>
              </a:rPr>
              <a:t>the number of classes after fitCounter({0: 1981, 1: 987})</a:t>
            </a:r>
            <a:endParaRPr sz="1050">
              <a:solidFill>
                <a:schemeClr val="dk1"/>
              </a:solidFill>
              <a:highlight>
                <a:srgbClr val="FFFFFF"/>
              </a:highlight>
            </a:endParaRPr>
          </a:p>
          <a:p>
            <a:pPr indent="0" lvl="0" marL="0" rtl="0" algn="l">
              <a:spcBef>
                <a:spcPts val="0"/>
              </a:spcBef>
              <a:spcAft>
                <a:spcPts val="1200"/>
              </a:spcAft>
              <a:buNone/>
            </a:pPr>
            <a:r>
              <a:t/>
            </a:r>
            <a:endParaRPr sz="1500">
              <a:solidFill>
                <a:schemeClr val="dk1"/>
              </a:solidFill>
            </a:endParaRPr>
          </a:p>
        </p:txBody>
      </p:sp>
      <p:pic>
        <p:nvPicPr>
          <p:cNvPr id="200" name="Google Shape;200;p30"/>
          <p:cNvPicPr preferRelativeResize="0"/>
          <p:nvPr/>
        </p:nvPicPr>
        <p:blipFill>
          <a:blip r:embed="rId3">
            <a:alphaModFix/>
          </a:blip>
          <a:stretch>
            <a:fillRect/>
          </a:stretch>
        </p:blipFill>
        <p:spPr>
          <a:xfrm>
            <a:off x="5524400" y="1017725"/>
            <a:ext cx="3185426" cy="1748250"/>
          </a:xfrm>
          <a:prstGeom prst="rect">
            <a:avLst/>
          </a:prstGeom>
          <a:noFill/>
          <a:ln>
            <a:noFill/>
          </a:ln>
        </p:spPr>
      </p:pic>
      <p:pic>
        <p:nvPicPr>
          <p:cNvPr id="201" name="Google Shape;201;p30"/>
          <p:cNvPicPr preferRelativeResize="0"/>
          <p:nvPr/>
        </p:nvPicPr>
        <p:blipFill>
          <a:blip r:embed="rId4">
            <a:alphaModFix/>
          </a:blip>
          <a:stretch>
            <a:fillRect/>
          </a:stretch>
        </p:blipFill>
        <p:spPr>
          <a:xfrm>
            <a:off x="5585625" y="3007450"/>
            <a:ext cx="3185424" cy="1748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Model Building</a:t>
            </a:r>
            <a:endParaRPr b="1" u="sng"/>
          </a:p>
        </p:txBody>
      </p:sp>
      <p:sp>
        <p:nvSpPr>
          <p:cNvPr id="207" name="Google Shape;20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1"/>
          <p:cNvPicPr preferRelativeResize="0"/>
          <p:nvPr/>
        </p:nvPicPr>
        <p:blipFill>
          <a:blip r:embed="rId3">
            <a:alphaModFix/>
          </a:blip>
          <a:stretch>
            <a:fillRect/>
          </a:stretch>
        </p:blipFill>
        <p:spPr>
          <a:xfrm>
            <a:off x="449025" y="1203525"/>
            <a:ext cx="8001000" cy="322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100000"/>
              <a:buFont typeface="Arial"/>
              <a:buNone/>
            </a:pPr>
            <a:r>
              <a:rPr b="1" lang="en" u="sng">
                <a:solidFill>
                  <a:srgbClr val="C96F06"/>
                </a:solidFill>
              </a:rPr>
              <a:t>Business objective and Problem:</a:t>
            </a:r>
            <a:endParaRPr u="sng">
              <a:solidFill>
                <a:srgbClr val="C96F06"/>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solidFill>
                  <a:schemeClr val="dk1"/>
                </a:solidFill>
              </a:rPr>
              <a:t>The telecommunications industry experiences an average of 15-25% annual churn rate, and it costs 5-10 times more to acquire a new customer than to retain an existing one, that's why customer retention has now become even more important than customer acquisition.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Finding those factors that increase customer churn is important to take necessary actions to reduce this churn.</a:t>
            </a:r>
            <a:endParaRPr>
              <a:solidFill>
                <a:schemeClr val="dk1"/>
              </a:solidFill>
            </a:endParaRPr>
          </a:p>
          <a:p>
            <a:pPr indent="0" lvl="0" marL="0" rtl="0" algn="l">
              <a:spcBef>
                <a:spcPts val="1200"/>
              </a:spcBef>
              <a:spcAft>
                <a:spcPts val="0"/>
              </a:spcAft>
              <a:buNone/>
            </a:pPr>
            <a:r>
              <a:rPr lang="en">
                <a:solidFill>
                  <a:schemeClr val="dk1"/>
                </a:solidFill>
              </a:rPr>
              <a:t> So, The main goal of our project is to develop an understanding of the cause of customer churn which assists telecom operators to predict customers who are most likely subject to churn, and what to do to retain the most valuable customer.</a:t>
            </a:r>
            <a:endParaRPr>
              <a:solidFill>
                <a:schemeClr val="dk1"/>
              </a:solidFill>
            </a:endParaRPr>
          </a:p>
          <a:p>
            <a:pPr indent="0" lvl="0" marL="0" rtl="0" algn="l">
              <a:spcBef>
                <a:spcPts val="1200"/>
              </a:spcBef>
              <a:spcAft>
                <a:spcPts val="1200"/>
              </a:spcAft>
              <a:buClr>
                <a:schemeClr val="dk1"/>
              </a:buClr>
              <a:buSzPct val="61111"/>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4" name="Google Shape;21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2"/>
          <p:cNvPicPr preferRelativeResize="0"/>
          <p:nvPr/>
        </p:nvPicPr>
        <p:blipFill>
          <a:blip r:embed="rId3">
            <a:alphaModFix/>
          </a:blip>
          <a:stretch>
            <a:fillRect/>
          </a:stretch>
        </p:blipFill>
        <p:spPr>
          <a:xfrm>
            <a:off x="311700" y="445023"/>
            <a:ext cx="8270999" cy="4090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8064"/>
              <a:buFont typeface="Arial"/>
              <a:buNone/>
            </a:pPr>
            <a:r>
              <a:rPr b="1" lang="en" sz="1894" u="sng">
                <a:solidFill>
                  <a:srgbClr val="C96F06"/>
                </a:solidFill>
                <a:highlight>
                  <a:srgbClr val="FFFFFF"/>
                </a:highlight>
              </a:rPr>
              <a:t>AUTOML using evalml</a:t>
            </a:r>
            <a:endParaRPr b="1" sz="1894" u="sng">
              <a:solidFill>
                <a:srgbClr val="C96F06"/>
              </a:solidFill>
              <a:highlight>
                <a:srgbClr val="FFFFFF"/>
              </a:highlight>
            </a:endParaRPr>
          </a:p>
          <a:p>
            <a:pPr indent="0" lvl="0" marL="152400" rtl="0" algn="l">
              <a:spcBef>
                <a:spcPts val="0"/>
              </a:spcBef>
              <a:spcAft>
                <a:spcPts val="0"/>
              </a:spcAft>
              <a:buClr>
                <a:schemeClr val="dk1"/>
              </a:buClr>
              <a:buSzPct val="75862"/>
              <a:buFont typeface="Arial"/>
              <a:buNone/>
            </a:pPr>
            <a:r>
              <a:t/>
            </a:r>
            <a:endParaRPr sz="1450">
              <a:highlight>
                <a:srgbClr val="FFFFFF"/>
              </a:highlight>
            </a:endParaRPr>
          </a:p>
          <a:p>
            <a:pPr indent="0" lvl="0" marL="0" rtl="0" algn="l">
              <a:spcBef>
                <a:spcPts val="0"/>
              </a:spcBef>
              <a:spcAft>
                <a:spcPts val="0"/>
              </a:spcAft>
              <a:buNone/>
            </a:pPr>
            <a:r>
              <a:t/>
            </a:r>
            <a:endParaRPr/>
          </a:p>
        </p:txBody>
      </p:sp>
      <p:sp>
        <p:nvSpPr>
          <p:cNvPr id="221" name="Google Shape;221;p33"/>
          <p:cNvSpPr txBox="1"/>
          <p:nvPr>
            <p:ph idx="1" type="body"/>
          </p:nvPr>
        </p:nvSpPr>
        <p:spPr>
          <a:xfrm>
            <a:off x="311700" y="1152475"/>
            <a:ext cx="672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33"/>
          <p:cNvPicPr preferRelativeResize="0"/>
          <p:nvPr/>
        </p:nvPicPr>
        <p:blipFill>
          <a:blip r:embed="rId3">
            <a:alphaModFix/>
          </a:blip>
          <a:stretch>
            <a:fillRect/>
          </a:stretch>
        </p:blipFill>
        <p:spPr>
          <a:xfrm>
            <a:off x="311700" y="1152475"/>
            <a:ext cx="8520600" cy="3510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189900"/>
            <a:ext cx="8520600" cy="90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b="1" lang="en" sz="3640" u="sng">
                <a:solidFill>
                  <a:srgbClr val="C96F06"/>
                </a:solidFill>
              </a:rPr>
              <a:t>Deployment</a:t>
            </a:r>
            <a:endParaRPr b="1" sz="3640" u="sng">
              <a:solidFill>
                <a:srgbClr val="C96F06"/>
              </a:solidFill>
            </a:endParaRPr>
          </a:p>
          <a:p>
            <a:pPr indent="0" lvl="0" marL="0" rtl="0" algn="ctr">
              <a:spcBef>
                <a:spcPts val="0"/>
              </a:spcBef>
              <a:spcAft>
                <a:spcPts val="0"/>
              </a:spcAft>
              <a:buSzPts val="891"/>
              <a:buNone/>
            </a:pPr>
            <a:r>
              <a:t/>
            </a:r>
            <a:endParaRPr b="1" sz="1940" u="sng">
              <a:solidFill>
                <a:srgbClr val="C96F06"/>
              </a:solidFill>
            </a:endParaRPr>
          </a:p>
        </p:txBody>
      </p:sp>
      <p:sp>
        <p:nvSpPr>
          <p:cNvPr id="228" name="Google Shape;22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34"/>
          <p:cNvPicPr preferRelativeResize="0"/>
          <p:nvPr/>
        </p:nvPicPr>
        <p:blipFill>
          <a:blip r:embed="rId3">
            <a:alphaModFix/>
          </a:blip>
          <a:stretch>
            <a:fillRect/>
          </a:stretch>
        </p:blipFill>
        <p:spPr>
          <a:xfrm>
            <a:off x="152400" y="152400"/>
            <a:ext cx="152400" cy="152400"/>
          </a:xfrm>
          <a:prstGeom prst="rect">
            <a:avLst/>
          </a:prstGeom>
          <a:noFill/>
          <a:ln>
            <a:noFill/>
          </a:ln>
        </p:spPr>
      </p:pic>
      <p:pic>
        <p:nvPicPr>
          <p:cNvPr id="230" name="Google Shape;230;p34"/>
          <p:cNvPicPr preferRelativeResize="0"/>
          <p:nvPr/>
        </p:nvPicPr>
        <p:blipFill>
          <a:blip r:embed="rId4">
            <a:alphaModFix/>
          </a:blip>
          <a:stretch>
            <a:fillRect/>
          </a:stretch>
        </p:blipFill>
        <p:spPr>
          <a:xfrm>
            <a:off x="2944875" y="1152475"/>
            <a:ext cx="5887424" cy="3370125"/>
          </a:xfrm>
          <a:prstGeom prst="rect">
            <a:avLst/>
          </a:prstGeom>
          <a:noFill/>
          <a:ln>
            <a:noFill/>
          </a:ln>
        </p:spPr>
      </p:pic>
      <p:pic>
        <p:nvPicPr>
          <p:cNvPr id="231" name="Google Shape;231;p34"/>
          <p:cNvPicPr preferRelativeResize="0"/>
          <p:nvPr/>
        </p:nvPicPr>
        <p:blipFill>
          <a:blip r:embed="rId5">
            <a:alphaModFix/>
          </a:blip>
          <a:stretch>
            <a:fillRect/>
          </a:stretch>
        </p:blipFill>
        <p:spPr>
          <a:xfrm>
            <a:off x="450825" y="1152475"/>
            <a:ext cx="2259350"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7" name="Google Shape;23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5"/>
          <p:cNvPicPr preferRelativeResize="0"/>
          <p:nvPr/>
        </p:nvPicPr>
        <p:blipFill>
          <a:blip r:embed="rId3">
            <a:alphaModFix/>
          </a:blip>
          <a:stretch>
            <a:fillRect/>
          </a:stretch>
        </p:blipFill>
        <p:spPr>
          <a:xfrm>
            <a:off x="4674050" y="510275"/>
            <a:ext cx="4423601" cy="4058599"/>
          </a:xfrm>
          <a:prstGeom prst="rect">
            <a:avLst/>
          </a:prstGeom>
          <a:noFill/>
          <a:ln>
            <a:noFill/>
          </a:ln>
        </p:spPr>
      </p:pic>
      <p:pic>
        <p:nvPicPr>
          <p:cNvPr id="239" name="Google Shape;239;p35"/>
          <p:cNvPicPr preferRelativeResize="0"/>
          <p:nvPr/>
        </p:nvPicPr>
        <p:blipFill>
          <a:blip r:embed="rId4">
            <a:alphaModFix/>
          </a:blip>
          <a:stretch>
            <a:fillRect/>
          </a:stretch>
        </p:blipFill>
        <p:spPr>
          <a:xfrm>
            <a:off x="163300" y="445025"/>
            <a:ext cx="4122950" cy="4123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rgbClr val="FF9900"/>
                </a:solidFill>
              </a:rPr>
              <a:t>Challenges we faced</a:t>
            </a:r>
            <a:endParaRPr b="1" u="sng">
              <a:solidFill>
                <a:srgbClr val="FF9900"/>
              </a:solidFill>
            </a:endParaRPr>
          </a:p>
        </p:txBody>
      </p:sp>
      <p:sp>
        <p:nvSpPr>
          <p:cNvPr id="245" name="Google Shape;24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1.The dataset was imbalanced, so we balanced it using oversampling technology.</a:t>
            </a:r>
            <a:endParaRPr/>
          </a:p>
          <a:p>
            <a:pPr indent="0" lvl="0" marL="0" rtl="0" algn="l">
              <a:spcBef>
                <a:spcPts val="1200"/>
              </a:spcBef>
              <a:spcAft>
                <a:spcPts val="0"/>
              </a:spcAft>
              <a:buClr>
                <a:schemeClr val="dk1"/>
              </a:buClr>
              <a:buSzPts val="1100"/>
              <a:buFont typeface="Arial"/>
              <a:buNone/>
            </a:pPr>
            <a:r>
              <a:rPr lang="en"/>
              <a:t>2.There are total 18 features, many of them are highly corelated. so we dropped one of those corelated features using a thresheshold value which was 0.9 and finally we have 13 features to perform our task.</a:t>
            </a:r>
            <a:endParaRPr/>
          </a:p>
          <a:p>
            <a:pPr indent="0" lvl="0" marL="0" rtl="0" algn="l">
              <a:spcBef>
                <a:spcPts val="1200"/>
              </a:spcBef>
              <a:spcAft>
                <a:spcPts val="0"/>
              </a:spcAft>
              <a:buClr>
                <a:schemeClr val="dk1"/>
              </a:buClr>
              <a:buSzPts val="1100"/>
              <a:buFont typeface="Arial"/>
              <a:buNone/>
            </a:pPr>
            <a:r>
              <a:rPr lang="en"/>
              <a:t>3.We were very much confused as Both xgboost and RandomForest were giving good accuracy but we choosed RandomForest according to the precision and recall values.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200000"/>
              <a:buFont typeface="Arial"/>
              <a:buNone/>
            </a:pPr>
            <a:r>
              <a:rPr b="1" lang="en">
                <a:solidFill>
                  <a:srgbClr val="C96F06"/>
                </a:solidFill>
              </a:rPr>
              <a:t>Project Architecture</a:t>
            </a:r>
            <a:endParaRPr sz="1400">
              <a:solidFill>
                <a:srgbClr val="C96F06"/>
              </a:solidFill>
            </a:endParaRPr>
          </a:p>
          <a:p>
            <a:pPr indent="0" lvl="0" marL="0" rtl="0" algn="l">
              <a:spcBef>
                <a:spcPts val="0"/>
              </a:spcBef>
              <a:spcAft>
                <a:spcPts val="0"/>
              </a:spcAft>
              <a:buNone/>
            </a:pPr>
            <a:r>
              <a:t/>
            </a:r>
            <a:endParaRPr>
              <a:solidFill>
                <a:srgbClr val="C96F06"/>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Model Building</a:t>
            </a:r>
            <a:endParaRPr/>
          </a:p>
          <a:p>
            <a:pPr indent="0" lvl="0" marL="0" rtl="0" algn="l">
              <a:spcBef>
                <a:spcPts val="0"/>
              </a:spcBef>
              <a:spcAft>
                <a:spcPts val="1200"/>
              </a:spcAft>
              <a:buNone/>
            </a:pPr>
            <a:r>
              <a:t/>
            </a:r>
            <a:endParaRPr/>
          </a:p>
        </p:txBody>
      </p:sp>
      <p:sp>
        <p:nvSpPr>
          <p:cNvPr id="68" name="Google Shape;68;p15"/>
          <p:cNvSpPr/>
          <p:nvPr/>
        </p:nvSpPr>
        <p:spPr>
          <a:xfrm>
            <a:off x="326625" y="1234900"/>
            <a:ext cx="17451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69" name="Google Shape;69;p15"/>
          <p:cNvSpPr/>
          <p:nvPr/>
        </p:nvSpPr>
        <p:spPr>
          <a:xfrm>
            <a:off x="2602375" y="1245125"/>
            <a:ext cx="1653300" cy="67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Manual EDA</a:t>
            </a:r>
            <a:endParaRPr/>
          </a:p>
        </p:txBody>
      </p:sp>
      <p:sp>
        <p:nvSpPr>
          <p:cNvPr id="70" name="Google Shape;70;p15"/>
          <p:cNvSpPr/>
          <p:nvPr/>
        </p:nvSpPr>
        <p:spPr>
          <a:xfrm>
            <a:off x="4786325" y="1265500"/>
            <a:ext cx="17451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Standardizing Data</a:t>
            </a:r>
            <a:endParaRPr/>
          </a:p>
        </p:txBody>
      </p:sp>
      <p:sp>
        <p:nvSpPr>
          <p:cNvPr id="71" name="Google Shape;71;p15"/>
          <p:cNvSpPr/>
          <p:nvPr/>
        </p:nvSpPr>
        <p:spPr>
          <a:xfrm>
            <a:off x="7062075" y="1250200"/>
            <a:ext cx="17757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Selection using 2 methods</a:t>
            </a:r>
            <a:endParaRPr/>
          </a:p>
        </p:txBody>
      </p:sp>
      <p:sp>
        <p:nvSpPr>
          <p:cNvPr id="72" name="Google Shape;72;p15"/>
          <p:cNvSpPr/>
          <p:nvPr/>
        </p:nvSpPr>
        <p:spPr>
          <a:xfrm>
            <a:off x="7179000" y="2980050"/>
            <a:ext cx="16533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Balancing the Dataset</a:t>
            </a:r>
            <a:endParaRPr/>
          </a:p>
        </p:txBody>
      </p:sp>
      <p:sp>
        <p:nvSpPr>
          <p:cNvPr id="73" name="Google Shape;73;p15"/>
          <p:cNvSpPr/>
          <p:nvPr/>
        </p:nvSpPr>
        <p:spPr>
          <a:xfrm>
            <a:off x="4832225" y="3046925"/>
            <a:ext cx="16533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Model Building</a:t>
            </a:r>
            <a:endParaRPr/>
          </a:p>
        </p:txBody>
      </p:sp>
      <p:sp>
        <p:nvSpPr>
          <p:cNvPr id="74" name="Google Shape;74;p15"/>
          <p:cNvSpPr/>
          <p:nvPr/>
        </p:nvSpPr>
        <p:spPr>
          <a:xfrm>
            <a:off x="2071725" y="1632850"/>
            <a:ext cx="551100" cy="14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4245425" y="1632850"/>
            <a:ext cx="551100" cy="14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6531425" y="1632850"/>
            <a:ext cx="530700" cy="14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7934250" y="2092000"/>
            <a:ext cx="142800" cy="931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6403925" y="3388775"/>
            <a:ext cx="785700" cy="142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2556475" y="2146025"/>
            <a:ext cx="1745100" cy="67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Automatic EDA</a:t>
            </a:r>
            <a:endParaRPr/>
          </a:p>
        </p:txBody>
      </p:sp>
      <p:sp>
        <p:nvSpPr>
          <p:cNvPr id="80" name="Google Shape;80;p15"/>
          <p:cNvSpPr/>
          <p:nvPr/>
        </p:nvSpPr>
        <p:spPr>
          <a:xfrm>
            <a:off x="3331700" y="1892325"/>
            <a:ext cx="194100" cy="2538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432800" y="3742375"/>
            <a:ext cx="25968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Model Deployment</a:t>
            </a:r>
            <a:endParaRPr/>
          </a:p>
        </p:txBody>
      </p:sp>
      <p:cxnSp>
        <p:nvCxnSpPr>
          <p:cNvPr id="82" name="Google Shape;82;p15"/>
          <p:cNvCxnSpPr>
            <a:endCxn id="81" idx="3"/>
          </p:cNvCxnSpPr>
          <p:nvPr/>
        </p:nvCxnSpPr>
        <p:spPr>
          <a:xfrm flipH="1">
            <a:off x="3029600" y="3684025"/>
            <a:ext cx="1812000" cy="4716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6" name="Shape 86"/>
        <p:cNvGrpSpPr/>
        <p:nvPr/>
      </p:nvGrpSpPr>
      <p:grpSpPr>
        <a:xfrm>
          <a:off x="0" y="0"/>
          <a:ext cx="0" cy="0"/>
          <a:chOff x="0" y="0"/>
          <a:chExt cx="0" cy="0"/>
        </a:xfrm>
      </p:grpSpPr>
      <p:sp>
        <p:nvSpPr>
          <p:cNvPr id="87" name="Google Shape;87;p16"/>
          <p:cNvSpPr txBox="1"/>
          <p:nvPr>
            <p:ph type="title"/>
          </p:nvPr>
        </p:nvSpPr>
        <p:spPr>
          <a:xfrm>
            <a:off x="311700" y="1592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0171"/>
              <a:buFont typeface="Arial"/>
              <a:buNone/>
            </a:pPr>
            <a:r>
              <a:rPr b="1" lang="en" sz="2464" u="sng">
                <a:solidFill>
                  <a:srgbClr val="C96F06"/>
                </a:solidFill>
              </a:rPr>
              <a:t>Dataset we have </a:t>
            </a:r>
            <a:endParaRPr sz="1204" u="sng">
              <a:solidFill>
                <a:srgbClr val="C96F06"/>
              </a:solidFill>
            </a:endParaRPr>
          </a:p>
          <a:p>
            <a:pPr indent="0" lvl="0" marL="0" rtl="0" algn="ctr">
              <a:spcBef>
                <a:spcPts val="0"/>
              </a:spcBef>
              <a:spcAft>
                <a:spcPts val="0"/>
              </a:spcAft>
              <a:buSzPct val="49009"/>
              <a:buNone/>
            </a:pPr>
            <a:r>
              <a:t/>
            </a:r>
            <a:endParaRPr sz="2020">
              <a:solidFill>
                <a:srgbClr val="C96F06"/>
              </a:solidFill>
            </a:endParaRPr>
          </a:p>
        </p:txBody>
      </p:sp>
      <p:sp>
        <p:nvSpPr>
          <p:cNvPr id="88" name="Google Shape;88;p16"/>
          <p:cNvSpPr txBox="1"/>
          <p:nvPr>
            <p:ph idx="1" type="body"/>
          </p:nvPr>
        </p:nvSpPr>
        <p:spPr>
          <a:xfrm>
            <a:off x="40825" y="1152475"/>
            <a:ext cx="8791500" cy="345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df1.shapeddf1.fff.shape1.shape</a:t>
            </a:r>
            <a:endParaRPr/>
          </a:p>
        </p:txBody>
      </p:sp>
      <p:pic>
        <p:nvPicPr>
          <p:cNvPr id="89" name="Google Shape;89;p16"/>
          <p:cNvPicPr preferRelativeResize="0"/>
          <p:nvPr/>
        </p:nvPicPr>
        <p:blipFill>
          <a:blip r:embed="rId3">
            <a:alphaModFix/>
          </a:blip>
          <a:stretch>
            <a:fillRect/>
          </a:stretch>
        </p:blipFill>
        <p:spPr>
          <a:xfrm>
            <a:off x="162950" y="713650"/>
            <a:ext cx="8940224" cy="1681900"/>
          </a:xfrm>
          <a:prstGeom prst="rect">
            <a:avLst/>
          </a:prstGeom>
          <a:noFill/>
          <a:ln>
            <a:noFill/>
          </a:ln>
        </p:spPr>
      </p:pic>
      <p:pic>
        <p:nvPicPr>
          <p:cNvPr id="90" name="Google Shape;90;p16"/>
          <p:cNvPicPr preferRelativeResize="0"/>
          <p:nvPr/>
        </p:nvPicPr>
        <p:blipFill>
          <a:blip r:embed="rId4">
            <a:alphaModFix/>
          </a:blip>
          <a:stretch>
            <a:fillRect/>
          </a:stretch>
        </p:blipFill>
        <p:spPr>
          <a:xfrm>
            <a:off x="121800" y="2449275"/>
            <a:ext cx="8981374" cy="1449175"/>
          </a:xfrm>
          <a:prstGeom prst="rect">
            <a:avLst/>
          </a:prstGeom>
          <a:noFill/>
          <a:ln>
            <a:noFill/>
          </a:ln>
        </p:spPr>
      </p:pic>
      <p:sp>
        <p:nvSpPr>
          <p:cNvPr id="91" name="Google Shape;91;p16"/>
          <p:cNvSpPr txBox="1"/>
          <p:nvPr/>
        </p:nvSpPr>
        <p:spPr>
          <a:xfrm>
            <a:off x="357200" y="4112750"/>
            <a:ext cx="865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2" name="Google Shape;92;p16"/>
          <p:cNvPicPr preferRelativeResize="0"/>
          <p:nvPr/>
        </p:nvPicPr>
        <p:blipFill>
          <a:blip r:embed="rId5">
            <a:alphaModFix/>
          </a:blip>
          <a:stretch>
            <a:fillRect/>
          </a:stretch>
        </p:blipFill>
        <p:spPr>
          <a:xfrm>
            <a:off x="461950" y="4065138"/>
            <a:ext cx="2076450" cy="80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rgbClr val="C96F06"/>
                </a:solidFill>
              </a:rPr>
              <a:t>Manual </a:t>
            </a:r>
            <a:r>
              <a:rPr b="1" lang="en" u="sng">
                <a:solidFill>
                  <a:srgbClr val="C96F06"/>
                </a:solidFill>
              </a:rPr>
              <a:t>EDA</a:t>
            </a:r>
            <a:endParaRPr b="1" u="sng">
              <a:solidFill>
                <a:srgbClr val="C96F06"/>
              </a:solidFill>
            </a:endParaRPr>
          </a:p>
        </p:txBody>
      </p:sp>
      <p:sp>
        <p:nvSpPr>
          <p:cNvPr id="98" name="Google Shape;98;p17"/>
          <p:cNvSpPr txBox="1"/>
          <p:nvPr>
            <p:ph idx="1" type="body"/>
          </p:nvPr>
        </p:nvSpPr>
        <p:spPr>
          <a:xfrm>
            <a:off x="311700" y="1152475"/>
            <a:ext cx="8597700" cy="3439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4431">
                <a:solidFill>
                  <a:srgbClr val="303F9F"/>
                </a:solidFill>
                <a:highlight>
                  <a:srgbClr val="FFFFFF"/>
                </a:highlight>
                <a:latin typeface="Courier New"/>
                <a:ea typeface="Courier New"/>
                <a:cs typeface="Courier New"/>
                <a:sym typeface="Courier New"/>
              </a:rPr>
              <a:t>In [9]:</a:t>
            </a:r>
            <a:endParaRPr sz="4431">
              <a:solidFill>
                <a:srgbClr val="303F9F"/>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 sz="4431">
                <a:solidFill>
                  <a:srgbClr val="008000"/>
                </a:solidFill>
                <a:highlight>
                  <a:srgbClr val="F7F7F7"/>
                </a:highlight>
                <a:latin typeface="Courier New"/>
                <a:ea typeface="Courier New"/>
                <a:cs typeface="Courier New"/>
                <a:sym typeface="Courier New"/>
              </a:rPr>
              <a:t>len</a:t>
            </a:r>
            <a:r>
              <a:rPr lang="en" sz="4431">
                <a:solidFill>
                  <a:schemeClr val="dk1"/>
                </a:solidFill>
                <a:highlight>
                  <a:srgbClr val="F7F7F7"/>
                </a:highlight>
                <a:latin typeface="Courier New"/>
                <a:ea typeface="Courier New"/>
                <a:cs typeface="Courier New"/>
                <a:sym typeface="Courier New"/>
              </a:rPr>
              <a:t>(df1[df1.duplicated()])</a:t>
            </a:r>
            <a:endParaRPr sz="4431">
              <a:solidFill>
                <a:schemeClr val="dk1"/>
              </a:solidFill>
              <a:highlight>
                <a:srgbClr val="F7F7F7"/>
              </a:highlight>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 sz="4431">
                <a:solidFill>
                  <a:srgbClr val="D84315"/>
                </a:solidFill>
                <a:highlight>
                  <a:srgbClr val="FFFFFF"/>
                </a:highlight>
                <a:latin typeface="Courier New"/>
                <a:ea typeface="Courier New"/>
                <a:cs typeface="Courier New"/>
                <a:sym typeface="Courier New"/>
              </a:rPr>
              <a:t>Out[9]:</a:t>
            </a:r>
            <a:endParaRPr sz="4431">
              <a:solidFill>
                <a:srgbClr val="D84315"/>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 sz="4431">
                <a:solidFill>
                  <a:schemeClr val="dk1"/>
                </a:solidFill>
                <a:highlight>
                  <a:srgbClr val="FFFFFF"/>
                </a:highlight>
                <a:latin typeface="Courier New"/>
                <a:ea typeface="Courier New"/>
                <a:cs typeface="Courier New"/>
                <a:sym typeface="Courier New"/>
              </a:rPr>
              <a:t>0</a:t>
            </a:r>
            <a:endParaRPr sz="4431">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 sz="4431">
                <a:solidFill>
                  <a:srgbClr val="303F9F"/>
                </a:solidFill>
                <a:highlight>
                  <a:srgbClr val="FFFFFF"/>
                </a:highlight>
                <a:latin typeface="Courier New"/>
                <a:ea typeface="Courier New"/>
                <a:cs typeface="Courier New"/>
                <a:sym typeface="Courier New"/>
              </a:rPr>
              <a:t>In [10]:</a:t>
            </a:r>
            <a:endParaRPr sz="4431">
              <a:solidFill>
                <a:srgbClr val="303F9F"/>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275"/>
              <a:buFont typeface="Arial"/>
              <a:buNone/>
            </a:pPr>
            <a:r>
              <a:rPr lang="en" sz="4431">
                <a:solidFill>
                  <a:srgbClr val="008000"/>
                </a:solidFill>
                <a:highlight>
                  <a:srgbClr val="F7F7F7"/>
                </a:highlight>
                <a:latin typeface="Courier New"/>
                <a:ea typeface="Courier New"/>
                <a:cs typeface="Courier New"/>
                <a:sym typeface="Courier New"/>
              </a:rPr>
              <a:t>print</a:t>
            </a:r>
            <a:r>
              <a:rPr lang="en" sz="4431">
                <a:solidFill>
                  <a:schemeClr val="dk1"/>
                </a:solidFill>
                <a:highlight>
                  <a:srgbClr val="F7F7F7"/>
                </a:highlight>
                <a:latin typeface="Courier New"/>
                <a:ea typeface="Courier New"/>
                <a:cs typeface="Courier New"/>
                <a:sym typeface="Courier New"/>
              </a:rPr>
              <a:t>(df1.churn.value_counts())</a:t>
            </a:r>
            <a:endParaRPr sz="4431">
              <a:solidFill>
                <a:schemeClr val="dk1"/>
              </a:solidFill>
              <a:highlight>
                <a:srgbClr val="F7F7F7"/>
              </a:highlight>
              <a:latin typeface="Courier New"/>
              <a:ea typeface="Courier New"/>
              <a:cs typeface="Courier New"/>
              <a:sym typeface="Courier New"/>
            </a:endParaRPr>
          </a:p>
          <a:p>
            <a:pPr indent="0" lvl="0" marL="0" rtl="0" algn="l">
              <a:spcBef>
                <a:spcPts val="1200"/>
              </a:spcBef>
              <a:spcAft>
                <a:spcPts val="0"/>
              </a:spcAft>
              <a:buNone/>
            </a:pPr>
            <a:r>
              <a:rPr lang="en" sz="4431">
                <a:solidFill>
                  <a:schemeClr val="dk1"/>
                </a:solidFill>
                <a:highlight>
                  <a:srgbClr val="FFFFFF"/>
                </a:highlight>
                <a:latin typeface="Courier New"/>
                <a:ea typeface="Courier New"/>
                <a:cs typeface="Courier New"/>
                <a:sym typeface="Courier New"/>
              </a:rPr>
              <a:t>0    2850</a:t>
            </a:r>
            <a:endParaRPr sz="4431">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4431">
                <a:solidFill>
                  <a:schemeClr val="dk1"/>
                </a:solidFill>
                <a:highlight>
                  <a:srgbClr val="FFFFFF"/>
                </a:highlight>
                <a:latin typeface="Courier New"/>
                <a:ea typeface="Courier New"/>
                <a:cs typeface="Courier New"/>
                <a:sym typeface="Courier New"/>
              </a:rPr>
              <a:t>1     483</a:t>
            </a:r>
            <a:endParaRPr sz="4431">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4431">
                <a:solidFill>
                  <a:schemeClr val="dk1"/>
                </a:solidFill>
                <a:highlight>
                  <a:srgbClr val="FFFFFF"/>
                </a:highlight>
                <a:latin typeface="Courier New"/>
                <a:ea typeface="Courier New"/>
                <a:cs typeface="Courier New"/>
                <a:sym typeface="Courier New"/>
              </a:rPr>
              <a:t>Name: churn, dtype: int64</a:t>
            </a:r>
            <a:endParaRPr sz="4431">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0"/>
              </a:spcAft>
              <a:buClr>
                <a:schemeClr val="dk1"/>
              </a:buClr>
              <a:buSzPts val="275"/>
              <a:buFont typeface="Arial"/>
              <a:buNone/>
            </a:pPr>
            <a:r>
              <a:rPr b="1" lang="en" sz="5350">
                <a:solidFill>
                  <a:schemeClr val="dk1"/>
                </a:solidFill>
                <a:highlight>
                  <a:srgbClr val="FFFFFF"/>
                </a:highlight>
              </a:rPr>
              <a:t>data is not balanced</a:t>
            </a:r>
            <a:endParaRPr b="1" sz="5350">
              <a:solidFill>
                <a:srgbClr val="296EAA"/>
              </a:solidFill>
              <a:highlight>
                <a:srgbClr val="FFFFFF"/>
              </a:highlight>
            </a:endParaRPr>
          </a:p>
          <a:p>
            <a:pPr indent="0" lvl="0" marL="0" rtl="0" algn="l">
              <a:spcBef>
                <a:spcPts val="1200"/>
              </a:spcBef>
              <a:spcAft>
                <a:spcPts val="1200"/>
              </a:spcAft>
              <a:buNone/>
            </a:pPr>
            <a:r>
              <a:t/>
            </a:r>
            <a:endParaRPr/>
          </a:p>
        </p:txBody>
      </p:sp>
      <p:pic>
        <p:nvPicPr>
          <p:cNvPr id="99" name="Google Shape;99;p17"/>
          <p:cNvPicPr preferRelativeResize="0"/>
          <p:nvPr/>
        </p:nvPicPr>
        <p:blipFill>
          <a:blip r:embed="rId3">
            <a:alphaModFix/>
          </a:blip>
          <a:stretch>
            <a:fillRect/>
          </a:stretch>
        </p:blipFill>
        <p:spPr>
          <a:xfrm>
            <a:off x="3112625" y="1332550"/>
            <a:ext cx="4316876" cy="2892475"/>
          </a:xfrm>
          <a:prstGeom prst="rect">
            <a:avLst/>
          </a:prstGeom>
          <a:noFill/>
          <a:ln>
            <a:noFill/>
          </a:ln>
        </p:spPr>
      </p:pic>
      <p:sp>
        <p:nvSpPr>
          <p:cNvPr id="100" name="Google Shape;100;p17"/>
          <p:cNvSpPr txBox="1"/>
          <p:nvPr/>
        </p:nvSpPr>
        <p:spPr>
          <a:xfrm>
            <a:off x="6010950" y="1428750"/>
            <a:ext cx="2821500" cy="2796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20"/>
              <a:t>Analyse the Target variable</a:t>
            </a:r>
            <a:endParaRPr sz="2220"/>
          </a:p>
        </p:txBody>
      </p:sp>
      <p:sp>
        <p:nvSpPr>
          <p:cNvPr id="106" name="Google Shape;106;p18"/>
          <p:cNvSpPr txBox="1"/>
          <p:nvPr>
            <p:ph idx="1" type="body"/>
          </p:nvPr>
        </p:nvSpPr>
        <p:spPr>
          <a:xfrm>
            <a:off x="311700" y="1152475"/>
            <a:ext cx="4219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8"/>
          <p:cNvPicPr preferRelativeResize="0"/>
          <p:nvPr/>
        </p:nvPicPr>
        <p:blipFill>
          <a:blip r:embed="rId3">
            <a:alphaModFix/>
          </a:blip>
          <a:stretch>
            <a:fillRect/>
          </a:stretch>
        </p:blipFill>
        <p:spPr>
          <a:xfrm>
            <a:off x="311700" y="1017725"/>
            <a:ext cx="8026076" cy="3789000"/>
          </a:xfrm>
          <a:prstGeom prst="rect">
            <a:avLst/>
          </a:prstGeom>
          <a:noFill/>
          <a:ln>
            <a:noFill/>
          </a:ln>
        </p:spPr>
      </p:pic>
      <p:sp>
        <p:nvSpPr>
          <p:cNvPr id="108" name="Google Shape;108;p18"/>
          <p:cNvSpPr txBox="1"/>
          <p:nvPr/>
        </p:nvSpPr>
        <p:spPr>
          <a:xfrm>
            <a:off x="5419050" y="1091850"/>
            <a:ext cx="3000000" cy="1479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2" name="Shape 112"/>
        <p:cNvGrpSpPr/>
        <p:nvPr/>
      </p:nvGrpSpPr>
      <p:grpSpPr>
        <a:xfrm>
          <a:off x="0" y="0"/>
          <a:ext cx="0" cy="0"/>
          <a:chOff x="0" y="0"/>
          <a:chExt cx="0" cy="0"/>
        </a:xfrm>
      </p:grpSpPr>
      <p:sp>
        <p:nvSpPr>
          <p:cNvPr id="113" name="Google Shape;113;p19"/>
          <p:cNvSpPr txBox="1"/>
          <p:nvPr>
            <p:ph type="title"/>
          </p:nvPr>
        </p:nvSpPr>
        <p:spPr>
          <a:xfrm>
            <a:off x="623400" y="202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rgbClr val="C96F06"/>
                </a:solidFill>
              </a:rPr>
              <a:t>correlation matrix/heatmap</a:t>
            </a:r>
            <a:endParaRPr b="1" u="sng">
              <a:solidFill>
                <a:srgbClr val="C96F06"/>
              </a:solidFill>
            </a:endParaRPr>
          </a:p>
        </p:txBody>
      </p:sp>
      <p:sp>
        <p:nvSpPr>
          <p:cNvPr id="114" name="Google Shape;11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5" name="Google Shape;115;p19"/>
          <p:cNvPicPr preferRelativeResize="0"/>
          <p:nvPr/>
        </p:nvPicPr>
        <p:blipFill>
          <a:blip r:embed="rId3">
            <a:alphaModFix/>
          </a:blip>
          <a:stretch>
            <a:fillRect/>
          </a:stretch>
        </p:blipFill>
        <p:spPr>
          <a:xfrm>
            <a:off x="744975" y="826625"/>
            <a:ext cx="7480524" cy="4367900"/>
          </a:xfrm>
          <a:prstGeom prst="rect">
            <a:avLst/>
          </a:prstGeom>
          <a:noFill/>
          <a:ln>
            <a:noFill/>
          </a:ln>
        </p:spPr>
      </p:pic>
      <p:sp>
        <p:nvSpPr>
          <p:cNvPr id="116" name="Google Shape;116;p19"/>
          <p:cNvSpPr txBox="1"/>
          <p:nvPr/>
        </p:nvSpPr>
        <p:spPr>
          <a:xfrm>
            <a:off x="5766050" y="775600"/>
            <a:ext cx="2837100" cy="3825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Automatic EDA</a:t>
            </a:r>
            <a:endParaRPr b="1" u="sng"/>
          </a:p>
        </p:txBody>
      </p:sp>
      <p:sp>
        <p:nvSpPr>
          <p:cNvPr id="122" name="Google Shape;12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Through 2 ways:</a:t>
            </a:r>
            <a:r>
              <a:rPr lang="en">
                <a:solidFill>
                  <a:schemeClr val="dk1"/>
                </a:solidFill>
              </a:rPr>
              <a:t>-</a:t>
            </a:r>
            <a:r>
              <a:rPr lang="en"/>
              <a:t> </a:t>
            </a:r>
            <a:r>
              <a:rPr b="1" lang="en" sz="1200">
                <a:solidFill>
                  <a:schemeClr val="dk1"/>
                </a:solidFill>
              </a:rPr>
              <a:t>1</a:t>
            </a:r>
            <a:r>
              <a:rPr b="1" lang="en"/>
              <a:t>. </a:t>
            </a:r>
            <a:r>
              <a:rPr b="1" lang="en" sz="1350">
                <a:solidFill>
                  <a:schemeClr val="dk1"/>
                </a:solidFill>
                <a:highlight>
                  <a:srgbClr val="FFFFFF"/>
                </a:highlight>
              </a:rPr>
              <a:t>pandas profiling</a:t>
            </a:r>
            <a:endParaRPr b="1" sz="1350">
              <a:solidFill>
                <a:schemeClr val="dk1"/>
              </a:solidFill>
              <a:highlight>
                <a:srgbClr val="FFFFFF"/>
              </a:highlight>
            </a:endParaRPr>
          </a:p>
          <a:p>
            <a:pPr indent="0" lvl="0" marL="0" rtl="0" algn="l">
              <a:spcBef>
                <a:spcPts val="1200"/>
              </a:spcBef>
              <a:spcAft>
                <a:spcPts val="0"/>
              </a:spcAft>
              <a:buNone/>
            </a:pPr>
            <a:r>
              <a:t/>
            </a:r>
            <a:endParaRPr b="1" sz="1350">
              <a:solidFill>
                <a:schemeClr val="dk1"/>
              </a:solidFill>
              <a:highlight>
                <a:srgbClr val="FFFFFF"/>
              </a:highlight>
            </a:endParaRPr>
          </a:p>
          <a:p>
            <a:pPr indent="0" lvl="0" marL="0" rtl="0" algn="l">
              <a:spcBef>
                <a:spcPts val="1200"/>
              </a:spcBef>
              <a:spcAft>
                <a:spcPts val="0"/>
              </a:spcAft>
              <a:buNone/>
            </a:pPr>
            <a:r>
              <a:t/>
            </a:r>
            <a:endParaRPr b="1" sz="1350">
              <a:solidFill>
                <a:schemeClr val="dk1"/>
              </a:solidFill>
              <a:highlight>
                <a:srgbClr val="FFFFFF"/>
              </a:highlight>
            </a:endParaRPr>
          </a:p>
          <a:p>
            <a:pPr indent="0" lvl="0" marL="0" rtl="0" algn="l">
              <a:spcBef>
                <a:spcPts val="1200"/>
              </a:spcBef>
              <a:spcAft>
                <a:spcPts val="0"/>
              </a:spcAft>
              <a:buNone/>
            </a:pPr>
            <a:r>
              <a:t/>
            </a:r>
            <a:endParaRPr b="1" sz="1350">
              <a:solidFill>
                <a:schemeClr val="dk1"/>
              </a:solidFill>
              <a:highlight>
                <a:srgbClr val="FFFFFF"/>
              </a:highlight>
            </a:endParaRPr>
          </a:p>
          <a:p>
            <a:pPr indent="0" lvl="0" marL="0" rtl="0" algn="l">
              <a:spcBef>
                <a:spcPts val="1200"/>
              </a:spcBef>
              <a:spcAft>
                <a:spcPts val="1200"/>
              </a:spcAft>
              <a:buNone/>
            </a:pPr>
            <a:r>
              <a:t/>
            </a:r>
            <a:endParaRPr/>
          </a:p>
        </p:txBody>
      </p:sp>
      <p:pic>
        <p:nvPicPr>
          <p:cNvPr id="123" name="Google Shape;123;p20"/>
          <p:cNvPicPr preferRelativeResize="0"/>
          <p:nvPr/>
        </p:nvPicPr>
        <p:blipFill>
          <a:blip r:embed="rId3">
            <a:alphaModFix/>
          </a:blip>
          <a:stretch>
            <a:fillRect/>
          </a:stretch>
        </p:blipFill>
        <p:spPr>
          <a:xfrm>
            <a:off x="91575" y="1883550"/>
            <a:ext cx="4276049" cy="2927776"/>
          </a:xfrm>
          <a:prstGeom prst="rect">
            <a:avLst/>
          </a:prstGeom>
          <a:noFill/>
          <a:ln>
            <a:noFill/>
          </a:ln>
        </p:spPr>
      </p:pic>
      <p:pic>
        <p:nvPicPr>
          <p:cNvPr id="124" name="Google Shape;124;p20"/>
          <p:cNvPicPr preferRelativeResize="0"/>
          <p:nvPr/>
        </p:nvPicPr>
        <p:blipFill>
          <a:blip r:embed="rId4">
            <a:alphaModFix/>
          </a:blip>
          <a:stretch>
            <a:fillRect/>
          </a:stretch>
        </p:blipFill>
        <p:spPr>
          <a:xfrm>
            <a:off x="4440700" y="1883550"/>
            <a:ext cx="4628375" cy="292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102800"/>
            <a:ext cx="8520600" cy="46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720" u="sng"/>
              <a:t>2. EDA- using dataprep</a:t>
            </a:r>
            <a:endParaRPr b="1" sz="1720" u="sng"/>
          </a:p>
        </p:txBody>
      </p:sp>
      <p:sp>
        <p:nvSpPr>
          <p:cNvPr id="130" name="Google Shape;13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1"/>
          <p:cNvPicPr preferRelativeResize="0"/>
          <p:nvPr/>
        </p:nvPicPr>
        <p:blipFill rotWithShape="1">
          <a:blip r:embed="rId3">
            <a:alphaModFix/>
          </a:blip>
          <a:srcRect b="0" l="0" r="0" t="0"/>
          <a:stretch/>
        </p:blipFill>
        <p:spPr>
          <a:xfrm>
            <a:off x="311700" y="734800"/>
            <a:ext cx="8520599" cy="414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