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7" r:id="rId9"/>
    <p:sldId id="264" r:id="rId10"/>
    <p:sldId id="268" r:id="rId11"/>
    <p:sldId id="269" r:id="rId12"/>
    <p:sldId id="270" r:id="rId13"/>
    <p:sldId id="271" r:id="rId14"/>
    <p:sldId id="26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10/23/2013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10/23/2013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10/23/2013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10/23/2013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10/23/2013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10/23/2013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PRECRIME</a:t>
            </a:r>
            <a:r>
              <a:rPr lang="en-IN" dirty="0"/>
              <a:t/>
            </a:r>
            <a:br>
              <a:rPr lang="en-IN" dirty="0"/>
            </a:br>
            <a:endParaRPr lang="en-IN" dirty="0"/>
          </a:p>
        </p:txBody>
      </p:sp>
      <p:sp>
        <p:nvSpPr>
          <p:cNvPr id="3" name="Subtitle 2"/>
          <p:cNvSpPr>
            <a:spLocks noGrp="1"/>
          </p:cNvSpPr>
          <p:nvPr>
            <p:ph type="subTitle" idx="1"/>
          </p:nvPr>
        </p:nvSpPr>
        <p:spPr/>
        <p:txBody>
          <a:bodyPr/>
          <a:lstStyle/>
          <a:p>
            <a:r>
              <a:rPr lang="en-IN" smtClean="0"/>
              <a:t>Crimes </a:t>
            </a:r>
            <a:r>
              <a:rPr lang="en-IN" dirty="0" smtClean="0"/>
              <a:t>can be prevented</a:t>
            </a:r>
            <a:endParaRPr lang="en-IN" dirty="0"/>
          </a:p>
        </p:txBody>
      </p:sp>
    </p:spTree>
    <p:extLst>
      <p:ext uri="{BB962C8B-B14F-4D97-AF65-F5344CB8AC3E}">
        <p14:creationId xmlns:p14="http://schemas.microsoft.com/office/powerpoint/2010/main" val="14734142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PREDPOL</a:t>
            </a:r>
            <a:r>
              <a:rPr lang="en-IN" dirty="0"/>
              <a:t/>
            </a:r>
            <a:br>
              <a:rPr lang="en-IN" dirty="0"/>
            </a:br>
            <a:endParaRPr lang="en-IN" dirty="0"/>
          </a:p>
        </p:txBody>
      </p:sp>
      <p:sp>
        <p:nvSpPr>
          <p:cNvPr id="3" name="Content Placeholder 2"/>
          <p:cNvSpPr>
            <a:spLocks noGrp="1"/>
          </p:cNvSpPr>
          <p:nvPr>
            <p:ph idx="1"/>
          </p:nvPr>
        </p:nvSpPr>
        <p:spPr/>
        <p:txBody>
          <a:bodyPr/>
          <a:lstStyle/>
          <a:p>
            <a:r>
              <a:rPr lang="en-IN" dirty="0" smtClean="0"/>
              <a:t>Used by LA </a:t>
            </a:r>
            <a:r>
              <a:rPr lang="en-IN" dirty="0" smtClean="0"/>
              <a:t>police</a:t>
            </a:r>
          </a:p>
          <a:p>
            <a:endParaRPr lang="en-IN" dirty="0"/>
          </a:p>
          <a:p>
            <a:r>
              <a:rPr lang="en-US" dirty="0"/>
              <a:t>A map of a city is marked up with small red squares, each indicating a 500-by-500-foot zone where crimes are likely to take place next. A heat-map mode shows even more precisely where cars may be stolen, houses </a:t>
            </a:r>
            <a:r>
              <a:rPr lang="en-US" dirty="0" smtClean="0"/>
              <a:t>robbed</a:t>
            </a:r>
            <a:endParaRPr lang="en-US" dirty="0"/>
          </a:p>
          <a:p>
            <a:endParaRPr lang="en-IN" dirty="0" smtClean="0"/>
          </a:p>
          <a:p>
            <a:r>
              <a:rPr lang="en-US" dirty="0"/>
              <a:t>I</a:t>
            </a:r>
            <a:r>
              <a:rPr lang="en-US" dirty="0" smtClean="0"/>
              <a:t>t </a:t>
            </a:r>
            <a:r>
              <a:rPr lang="en-US" dirty="0"/>
              <a:t>calculates its forecasts based on times and locations of previous crimes, combined with sociological information about criminal behavior and patterns</a:t>
            </a:r>
            <a:endParaRPr lang="en-IN" dirty="0"/>
          </a:p>
        </p:txBody>
      </p:sp>
    </p:spTree>
    <p:extLst>
      <p:ext uri="{BB962C8B-B14F-4D97-AF65-F5344CB8AC3E}">
        <p14:creationId xmlns:p14="http://schemas.microsoft.com/office/powerpoint/2010/main" val="1385120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42" y="260126"/>
            <a:ext cx="5971436" cy="31914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078" y="3451538"/>
            <a:ext cx="5770273" cy="3224909"/>
          </a:xfrm>
          <a:prstGeom prst="rect">
            <a:avLst/>
          </a:prstGeom>
        </p:spPr>
      </p:pic>
    </p:spTree>
    <p:extLst>
      <p:ext uri="{BB962C8B-B14F-4D97-AF65-F5344CB8AC3E}">
        <p14:creationId xmlns:p14="http://schemas.microsoft.com/office/powerpoint/2010/main" val="1123251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TWEETSTRAP</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The goal </a:t>
            </a:r>
            <a:r>
              <a:rPr lang="en-US" dirty="0" smtClean="0"/>
              <a:t>of </a:t>
            </a:r>
            <a:r>
              <a:rPr lang="en-US" dirty="0" err="1" smtClean="0"/>
              <a:t>Tweetstrap</a:t>
            </a:r>
            <a:r>
              <a:rPr lang="en-US" dirty="0" smtClean="0"/>
              <a:t> to </a:t>
            </a:r>
            <a:r>
              <a:rPr lang="en-US" dirty="0"/>
              <a:t>find the twitter </a:t>
            </a:r>
            <a:r>
              <a:rPr lang="en-US" dirty="0" smtClean="0"/>
              <a:t>mini-celebrities to </a:t>
            </a:r>
            <a:r>
              <a:rPr lang="en-US" dirty="0"/>
              <a:t>help market his test </a:t>
            </a:r>
            <a:r>
              <a:rPr lang="en-US" dirty="0" smtClean="0"/>
              <a:t>tweet</a:t>
            </a:r>
          </a:p>
          <a:p>
            <a:endParaRPr lang="en-US" dirty="0"/>
          </a:p>
          <a:p>
            <a:r>
              <a:rPr lang="en-US" dirty="0"/>
              <a:t>The predictions are done based on the influence source of the tweet i.e. popularity of the source </a:t>
            </a:r>
            <a:r>
              <a:rPr lang="en-US" dirty="0" smtClean="0"/>
              <a:t>tweeter and </a:t>
            </a:r>
            <a:r>
              <a:rPr lang="en-US" dirty="0"/>
              <a:t>also analysis of the content of the tweets (topics from the words or links it contains)</a:t>
            </a:r>
            <a:endParaRPr lang="en-IN" dirty="0"/>
          </a:p>
        </p:txBody>
      </p:sp>
    </p:spTree>
    <p:extLst>
      <p:ext uri="{BB962C8B-B14F-4D97-AF65-F5344CB8AC3E}">
        <p14:creationId xmlns:p14="http://schemas.microsoft.com/office/powerpoint/2010/main" val="2023295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54" y="241479"/>
            <a:ext cx="5559381" cy="33130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735" y="3554569"/>
            <a:ext cx="6180999" cy="3100588"/>
          </a:xfrm>
          <a:prstGeom prst="rect">
            <a:avLst/>
          </a:prstGeom>
        </p:spPr>
      </p:pic>
    </p:spTree>
    <p:extLst>
      <p:ext uri="{BB962C8B-B14F-4D97-AF65-F5344CB8AC3E}">
        <p14:creationId xmlns:p14="http://schemas.microsoft.com/office/powerpoint/2010/main" val="2061761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endParaRPr lang="en-IN" b="1" dirty="0"/>
          </a:p>
        </p:txBody>
      </p:sp>
      <p:sp>
        <p:nvSpPr>
          <p:cNvPr id="3" name="Content Placeholder 2"/>
          <p:cNvSpPr>
            <a:spLocks noGrp="1"/>
          </p:cNvSpPr>
          <p:nvPr>
            <p:ph idx="1"/>
          </p:nvPr>
        </p:nvSpPr>
        <p:spPr>
          <a:xfrm>
            <a:off x="1103312" y="1352282"/>
            <a:ext cx="8946541" cy="5357611"/>
          </a:xfrm>
        </p:spPr>
        <p:txBody>
          <a:bodyPr>
            <a:normAutofit fontScale="92500" lnSpcReduction="20000"/>
          </a:bodyPr>
          <a:lstStyle/>
          <a:p>
            <a:pPr marL="457200" indent="-457200">
              <a:buFont typeface="+mj-lt"/>
              <a:buAutoNum type="arabicPeriod"/>
            </a:pPr>
            <a:r>
              <a:rPr lang="en-US" dirty="0"/>
              <a:t> </a:t>
            </a:r>
            <a:r>
              <a:rPr lang="en-US" b="1" cap="all" dirty="0" smtClean="0"/>
              <a:t>Windows </a:t>
            </a:r>
            <a:r>
              <a:rPr lang="en-US" b="1" cap="all" dirty="0"/>
              <a:t>application</a:t>
            </a:r>
            <a:endParaRPr lang="en-IN" dirty="0"/>
          </a:p>
          <a:p>
            <a:pPr lvl="1">
              <a:buFont typeface="Symbol" panose="05050102010706020507" pitchFamily="18" charset="2"/>
              <a:buChar char="-"/>
            </a:pPr>
            <a:r>
              <a:rPr lang="en-US" dirty="0"/>
              <a:t>Accept report from android application</a:t>
            </a:r>
            <a:endParaRPr lang="en-IN" dirty="0"/>
          </a:p>
          <a:p>
            <a:pPr lvl="1">
              <a:buFont typeface="Symbol" panose="05050102010706020507" pitchFamily="18" charset="2"/>
              <a:buChar char="-"/>
            </a:pPr>
            <a:r>
              <a:rPr lang="en-US" dirty="0"/>
              <a:t>Verify the report is true or false alarm</a:t>
            </a:r>
            <a:endParaRPr lang="en-IN" dirty="0"/>
          </a:p>
          <a:p>
            <a:pPr lvl="1">
              <a:buFont typeface="Symbol" panose="05050102010706020507" pitchFamily="18" charset="2"/>
              <a:buChar char="-"/>
            </a:pPr>
            <a:r>
              <a:rPr lang="en-US" dirty="0"/>
              <a:t>Inform nearby police officers</a:t>
            </a:r>
            <a:endParaRPr lang="en-IN" dirty="0"/>
          </a:p>
          <a:p>
            <a:pPr lvl="1">
              <a:buFont typeface="Symbol" panose="05050102010706020507" pitchFamily="18" charset="2"/>
              <a:buChar char="-"/>
            </a:pPr>
            <a:r>
              <a:rPr lang="en-US" dirty="0"/>
              <a:t>Take past crime records</a:t>
            </a:r>
            <a:endParaRPr lang="en-IN" dirty="0"/>
          </a:p>
          <a:p>
            <a:pPr lvl="1">
              <a:buFont typeface="Symbol" panose="05050102010706020507" pitchFamily="18" charset="2"/>
              <a:buChar char="-"/>
            </a:pPr>
            <a:r>
              <a:rPr lang="en-US" dirty="0"/>
              <a:t>Process the records</a:t>
            </a:r>
            <a:endParaRPr lang="en-IN" dirty="0"/>
          </a:p>
          <a:p>
            <a:pPr lvl="1">
              <a:buFont typeface="Symbol" panose="05050102010706020507" pitchFamily="18" charset="2"/>
              <a:buChar char="-"/>
            </a:pPr>
            <a:r>
              <a:rPr lang="en-US" dirty="0"/>
              <a:t>Predict from records</a:t>
            </a:r>
            <a:endParaRPr lang="en-IN" dirty="0"/>
          </a:p>
          <a:p>
            <a:pPr lvl="1">
              <a:buFont typeface="Symbol" panose="05050102010706020507" pitchFamily="18" charset="2"/>
              <a:buChar char="-"/>
            </a:pPr>
            <a:r>
              <a:rPr lang="en-US" dirty="0"/>
              <a:t> </a:t>
            </a:r>
            <a:r>
              <a:rPr lang="en-IN" dirty="0"/>
              <a:t>Highlight predicted data in the Google Maps</a:t>
            </a:r>
          </a:p>
          <a:p>
            <a:pPr lvl="1">
              <a:buFont typeface="Symbol" panose="05050102010706020507" pitchFamily="18" charset="2"/>
              <a:buChar char="-"/>
            </a:pPr>
            <a:r>
              <a:rPr lang="en-IN" dirty="0"/>
              <a:t>Represented it in a tabular and graphical </a:t>
            </a:r>
            <a:r>
              <a:rPr lang="en-IN" dirty="0" smtClean="0"/>
              <a:t>form</a:t>
            </a:r>
          </a:p>
          <a:p>
            <a:pPr marL="457200" lvl="1" indent="0">
              <a:buNone/>
            </a:pPr>
            <a:endParaRPr lang="en-IN" dirty="0"/>
          </a:p>
          <a:p>
            <a:pPr marL="457200" lvl="0" indent="-457200">
              <a:buFont typeface="+mj-lt"/>
              <a:buAutoNum type="arabicPeriod"/>
            </a:pPr>
            <a:r>
              <a:rPr lang="en-IN" b="1" dirty="0"/>
              <a:t>ANDROID APPLICATION</a:t>
            </a:r>
            <a:endParaRPr lang="en-IN" dirty="0"/>
          </a:p>
          <a:p>
            <a:pPr lvl="1">
              <a:buFont typeface="Symbol" panose="05050102010706020507" pitchFamily="18" charset="2"/>
              <a:buChar char="-"/>
            </a:pPr>
            <a:r>
              <a:rPr lang="en-US" dirty="0"/>
              <a:t>Register user with </a:t>
            </a:r>
            <a:r>
              <a:rPr lang="en-US" dirty="0" err="1"/>
              <a:t>Adhar</a:t>
            </a:r>
            <a:r>
              <a:rPr lang="en-US" dirty="0"/>
              <a:t> card number</a:t>
            </a:r>
            <a:endParaRPr lang="en-IN" dirty="0"/>
          </a:p>
          <a:p>
            <a:pPr lvl="1">
              <a:buFont typeface="Symbol" panose="05050102010706020507" pitchFamily="18" charset="2"/>
              <a:buChar char="-"/>
            </a:pPr>
            <a:r>
              <a:rPr lang="en-US" dirty="0"/>
              <a:t>Identify longitude and latitude of the user</a:t>
            </a:r>
            <a:endParaRPr lang="en-IN" dirty="0"/>
          </a:p>
          <a:p>
            <a:pPr lvl="1">
              <a:buFont typeface="Symbol" panose="05050102010706020507" pitchFamily="18" charset="2"/>
              <a:buChar char="-"/>
            </a:pPr>
            <a:r>
              <a:rPr lang="en-US" dirty="0"/>
              <a:t>Generate report</a:t>
            </a:r>
            <a:endParaRPr lang="en-IN" dirty="0"/>
          </a:p>
          <a:p>
            <a:pPr lvl="1">
              <a:buFont typeface="Symbol" panose="05050102010706020507" pitchFamily="18" charset="2"/>
              <a:buChar char="-"/>
            </a:pPr>
            <a:r>
              <a:rPr lang="en-IN" dirty="0"/>
              <a:t>Send report to the police station server</a:t>
            </a:r>
          </a:p>
          <a:p>
            <a:endParaRPr lang="en-IN" dirty="0"/>
          </a:p>
        </p:txBody>
      </p:sp>
    </p:spTree>
    <p:extLst>
      <p:ext uri="{BB962C8B-B14F-4D97-AF65-F5344CB8AC3E}">
        <p14:creationId xmlns:p14="http://schemas.microsoft.com/office/powerpoint/2010/main" val="1897126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DEVELOPMENT STAGES </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457200" lvl="0" indent="-457200">
              <a:buFont typeface="+mj-lt"/>
              <a:buAutoNum type="arabicPeriod"/>
            </a:pPr>
            <a:r>
              <a:rPr lang="en-US" dirty="0" smtClean="0"/>
              <a:t>Development </a:t>
            </a:r>
            <a:r>
              <a:rPr lang="en-US" dirty="0"/>
              <a:t>of Windows Application</a:t>
            </a:r>
            <a:endParaRPr lang="en-IN" dirty="0"/>
          </a:p>
          <a:p>
            <a:pPr marL="457200" lvl="0" indent="-457200">
              <a:buFont typeface="+mj-lt"/>
              <a:buAutoNum type="arabicPeriod"/>
            </a:pPr>
            <a:r>
              <a:rPr lang="en-US" dirty="0"/>
              <a:t>Development of Android Application </a:t>
            </a:r>
            <a:endParaRPr lang="en-IN" dirty="0"/>
          </a:p>
          <a:p>
            <a:pPr marL="457200" lvl="0" indent="-457200">
              <a:buFont typeface="+mj-lt"/>
              <a:buAutoNum type="arabicPeriod"/>
            </a:pPr>
            <a:r>
              <a:rPr lang="en-US" dirty="0"/>
              <a:t>Testing both applications individually</a:t>
            </a:r>
            <a:endParaRPr lang="en-IN" dirty="0"/>
          </a:p>
          <a:p>
            <a:pPr marL="457200" lvl="0" indent="-457200">
              <a:buFont typeface="+mj-lt"/>
              <a:buAutoNum type="arabicPeriod"/>
            </a:pPr>
            <a:r>
              <a:rPr lang="en-US" dirty="0"/>
              <a:t>Implement connection between Windows Application and Android Application</a:t>
            </a:r>
            <a:endParaRPr lang="en-IN" dirty="0"/>
          </a:p>
          <a:p>
            <a:pPr marL="457200" lvl="0" indent="-457200">
              <a:buFont typeface="+mj-lt"/>
              <a:buAutoNum type="arabicPeriod"/>
            </a:pPr>
            <a:r>
              <a:rPr lang="en-US" dirty="0"/>
              <a:t>Test whole system after integration</a:t>
            </a:r>
            <a:endParaRPr lang="en-IN" dirty="0"/>
          </a:p>
          <a:p>
            <a:pPr marL="457200" lvl="0" indent="-457200">
              <a:buFont typeface="+mj-lt"/>
              <a:buAutoNum type="arabicPeriod"/>
            </a:pPr>
            <a:r>
              <a:rPr lang="en-US" dirty="0"/>
              <a:t>Enhancement</a:t>
            </a:r>
            <a:endParaRPr lang="en-IN" dirty="0"/>
          </a:p>
          <a:p>
            <a:pPr marL="857250" lvl="1" indent="-457200">
              <a:buFont typeface="+mj-lt"/>
              <a:buAutoNum type="alphaLcPeriod"/>
            </a:pPr>
            <a:r>
              <a:rPr lang="en-IN" dirty="0" smtClean="0"/>
              <a:t>Security enhancement</a:t>
            </a:r>
            <a:endParaRPr lang="en-IN" dirty="0"/>
          </a:p>
          <a:p>
            <a:pPr marL="857250" lvl="1" indent="-457200">
              <a:buFont typeface="+mj-lt"/>
              <a:buAutoNum type="alphaLcPeriod"/>
            </a:pPr>
            <a:r>
              <a:rPr lang="en-US" dirty="0"/>
              <a:t>Quality improvement</a:t>
            </a:r>
            <a:endParaRPr lang="en-IN" dirty="0"/>
          </a:p>
          <a:p>
            <a:pPr marL="857250" lvl="1" indent="-457200">
              <a:buFont typeface="+mj-lt"/>
              <a:buAutoNum type="alphaLcPeriod"/>
            </a:pPr>
            <a:r>
              <a:rPr lang="en-US" dirty="0"/>
              <a:t>Performance and speed improvement</a:t>
            </a:r>
            <a:endParaRPr lang="en-IN" dirty="0"/>
          </a:p>
          <a:p>
            <a:endParaRPr lang="en-IN" dirty="0"/>
          </a:p>
        </p:txBody>
      </p:sp>
    </p:spTree>
    <p:extLst>
      <p:ext uri="{BB962C8B-B14F-4D97-AF65-F5344CB8AC3E}">
        <p14:creationId xmlns:p14="http://schemas.microsoft.com/office/powerpoint/2010/main" val="1409113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11669" y="2722636"/>
            <a:ext cx="5394426" cy="1200329"/>
          </a:xfrm>
          <a:prstGeom prst="rect">
            <a:avLst/>
          </a:prstGeom>
          <a:noFill/>
        </p:spPr>
        <p:txBody>
          <a:bodyPr wrap="none" lIns="91440" tIns="45720" rIns="91440" bIns="45720">
            <a:spAutoFit/>
          </a:bodyPr>
          <a:lstStyle/>
          <a:p>
            <a:pPr algn="ctr"/>
            <a:r>
              <a:rPr lang="en-US" sz="7200" b="1" cap="none" spc="50" dirty="0" smtClean="0">
                <a:ln w="0"/>
                <a:solidFill>
                  <a:schemeClr val="bg2"/>
                </a:solidFill>
                <a:effectLst>
                  <a:innerShdw blurRad="63500" dist="50800" dir="13500000">
                    <a:srgbClr val="000000">
                      <a:alpha val="50000"/>
                    </a:srgbClr>
                  </a:innerShdw>
                </a:effectLst>
              </a:rPr>
              <a:t>THANK YOU</a:t>
            </a:r>
            <a:endParaRPr lang="en-US" sz="7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391132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GROUP MEMBERS</a:t>
            </a:r>
            <a:endParaRPr lang="en-IN" b="1" dirty="0"/>
          </a:p>
        </p:txBody>
      </p:sp>
      <p:sp>
        <p:nvSpPr>
          <p:cNvPr id="3" name="Content Placeholder 2"/>
          <p:cNvSpPr>
            <a:spLocks noGrp="1"/>
          </p:cNvSpPr>
          <p:nvPr>
            <p:ph idx="1"/>
          </p:nvPr>
        </p:nvSpPr>
        <p:spPr/>
        <p:txBody>
          <a:bodyPr/>
          <a:lstStyle/>
          <a:p>
            <a:r>
              <a:rPr lang="en-IN" b="1" dirty="0" err="1" smtClean="0"/>
              <a:t>Nitesh</a:t>
            </a:r>
            <a:r>
              <a:rPr lang="en-IN" b="1" dirty="0" smtClean="0"/>
              <a:t> Mistry</a:t>
            </a:r>
          </a:p>
          <a:p>
            <a:r>
              <a:rPr lang="en-US" b="1" dirty="0"/>
              <a:t>Imran </a:t>
            </a:r>
            <a:r>
              <a:rPr lang="en-US" b="1" dirty="0" err="1"/>
              <a:t>Memon</a:t>
            </a:r>
            <a:endParaRPr lang="en-IN" dirty="0"/>
          </a:p>
          <a:p>
            <a:r>
              <a:rPr lang="en-US" b="1" dirty="0" err="1"/>
              <a:t>Asim</a:t>
            </a:r>
            <a:r>
              <a:rPr lang="en-US" b="1" dirty="0"/>
              <a:t> </a:t>
            </a:r>
            <a:r>
              <a:rPr lang="en-US" b="1" dirty="0" smtClean="0"/>
              <a:t>Shaikh</a:t>
            </a:r>
          </a:p>
          <a:p>
            <a:endParaRPr lang="en-US" b="1" dirty="0"/>
          </a:p>
          <a:p>
            <a:endParaRPr lang="en-US" b="1" dirty="0" smtClean="0"/>
          </a:p>
          <a:p>
            <a:pPr marL="0" indent="0">
              <a:buNone/>
            </a:pPr>
            <a:r>
              <a:rPr lang="en-US" b="1" dirty="0"/>
              <a:t>Under the Guidance of</a:t>
            </a:r>
            <a:endParaRPr lang="en-IN" b="1" dirty="0"/>
          </a:p>
          <a:p>
            <a:r>
              <a:rPr lang="en-US" b="1" dirty="0"/>
              <a:t>Prof. </a:t>
            </a:r>
            <a:r>
              <a:rPr lang="en-US" b="1" dirty="0" err="1"/>
              <a:t>Gayatri</a:t>
            </a:r>
            <a:r>
              <a:rPr lang="en-US" b="1" dirty="0"/>
              <a:t> </a:t>
            </a:r>
            <a:r>
              <a:rPr lang="en-US" b="1" dirty="0" err="1"/>
              <a:t>Dantal</a:t>
            </a:r>
            <a:endParaRPr lang="en-IN" dirty="0"/>
          </a:p>
          <a:p>
            <a:endParaRPr lang="en-IN" dirty="0"/>
          </a:p>
        </p:txBody>
      </p:sp>
    </p:spTree>
    <p:extLst>
      <p:ext uri="{BB962C8B-B14F-4D97-AF65-F5344CB8AC3E}">
        <p14:creationId xmlns:p14="http://schemas.microsoft.com/office/powerpoint/2010/main" val="852910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a:t>
            </a:r>
            <a:r>
              <a:rPr lang="en-IN" dirty="0"/>
              <a:t> </a:t>
            </a:r>
            <a:r>
              <a:rPr lang="en-IN" b="1" dirty="0"/>
              <a:t>DETAILS</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solidFill>
                  <a:srgbClr val="FF0000"/>
                </a:solidFill>
              </a:rPr>
              <a:t> </a:t>
            </a:r>
            <a:r>
              <a:rPr lang="en-US" b="1" dirty="0">
                <a:solidFill>
                  <a:schemeClr val="accent1">
                    <a:lumMod val="50000"/>
                  </a:schemeClr>
                </a:solidFill>
                <a:latin typeface="Times New Roman" pitchFamily="18" charset="0"/>
                <a:cs typeface="Times New Roman" pitchFamily="18" charset="0"/>
              </a:rPr>
              <a:t>Title : </a:t>
            </a:r>
            <a:r>
              <a:rPr lang="en-US" b="1" dirty="0" err="1" smtClean="0">
                <a:latin typeface="Times New Roman" pitchFamily="18" charset="0"/>
                <a:cs typeface="Times New Roman" pitchFamily="18" charset="0"/>
              </a:rPr>
              <a:t>PreCrime</a:t>
            </a:r>
            <a:endParaRPr lang="en-US" b="1" dirty="0" smtClean="0">
              <a:latin typeface="Times New Roman" pitchFamily="18" charset="0"/>
              <a:cs typeface="Times New Roman" pitchFamily="18" charset="0"/>
            </a:endParaRPr>
          </a:p>
          <a:p>
            <a:r>
              <a:rPr lang="en-US" sz="1800" b="1" dirty="0">
                <a:latin typeface="Times New Roman" pitchFamily="18" charset="0"/>
                <a:cs typeface="Times New Roman" pitchFamily="18" charset="0"/>
              </a:rPr>
              <a:t> </a:t>
            </a:r>
            <a:r>
              <a:rPr lang="en-US" b="1" dirty="0">
                <a:solidFill>
                  <a:schemeClr val="accent1">
                    <a:lumMod val="50000"/>
                  </a:schemeClr>
                </a:solidFill>
                <a:latin typeface="Times New Roman" pitchFamily="18" charset="0"/>
                <a:cs typeface="Times New Roman" pitchFamily="18" charset="0"/>
              </a:rPr>
              <a:t>Project  Category :</a:t>
            </a:r>
            <a:r>
              <a:rPr lang="en-US" b="1" dirty="0">
                <a:solidFill>
                  <a:schemeClr val="accent6">
                    <a:lumMod val="50000"/>
                  </a:schemeClr>
                </a:solidFill>
                <a:latin typeface="Times New Roman" pitchFamily="18" charset="0"/>
                <a:cs typeface="Times New Roman" pitchFamily="18" charset="0"/>
              </a:rPr>
              <a:t> </a:t>
            </a:r>
            <a:r>
              <a:rPr lang="en-US" b="1" dirty="0" smtClean="0">
                <a:latin typeface="Times New Roman" pitchFamily="18" charset="0"/>
                <a:cs typeface="Times New Roman" pitchFamily="18" charset="0"/>
              </a:rPr>
              <a:t>Software</a:t>
            </a:r>
          </a:p>
          <a:p>
            <a:r>
              <a:rPr lang="en-US" b="1" dirty="0">
                <a:latin typeface="Times New Roman" pitchFamily="18" charset="0"/>
                <a:cs typeface="Times New Roman" pitchFamily="18" charset="0"/>
              </a:rPr>
              <a:t> </a:t>
            </a:r>
            <a:r>
              <a:rPr lang="en-US" b="1" dirty="0">
                <a:solidFill>
                  <a:schemeClr val="accent1">
                    <a:lumMod val="50000"/>
                  </a:schemeClr>
                </a:solidFill>
                <a:latin typeface="Times New Roman" pitchFamily="18" charset="0"/>
                <a:cs typeface="Times New Roman" pitchFamily="18" charset="0"/>
              </a:rPr>
              <a:t>Project Area : </a:t>
            </a:r>
            <a:r>
              <a:rPr lang="en-US" b="1" dirty="0" smtClean="0">
                <a:latin typeface="Times New Roman" pitchFamily="18" charset="0"/>
                <a:cs typeface="Times New Roman" pitchFamily="18" charset="0"/>
              </a:rPr>
              <a:t>Security / Data Mining / Android</a:t>
            </a:r>
          </a:p>
          <a:p>
            <a:r>
              <a:rPr lang="en-US" b="1" dirty="0">
                <a:solidFill>
                  <a:schemeClr val="accent1">
                    <a:lumMod val="50000"/>
                  </a:schemeClr>
                </a:solidFill>
                <a:latin typeface="Times New Roman" pitchFamily="18" charset="0"/>
                <a:cs typeface="Times New Roman" pitchFamily="18" charset="0"/>
              </a:rPr>
              <a:t>Language to be used : </a:t>
            </a:r>
            <a:r>
              <a:rPr lang="en-US" b="1" dirty="0" smtClean="0">
                <a:latin typeface="Times New Roman" pitchFamily="18" charset="0"/>
                <a:cs typeface="Times New Roman" pitchFamily="18" charset="0"/>
              </a:rPr>
              <a:t>C# / Java</a:t>
            </a:r>
          </a:p>
          <a:p>
            <a:r>
              <a:rPr lang="en-US" b="1" dirty="0">
                <a:solidFill>
                  <a:schemeClr val="accent1">
                    <a:lumMod val="50000"/>
                  </a:schemeClr>
                </a:solidFill>
                <a:latin typeface="Times New Roman" pitchFamily="18" charset="0"/>
                <a:cs typeface="Times New Roman" pitchFamily="18" charset="0"/>
              </a:rPr>
              <a:t>Application development in : </a:t>
            </a:r>
            <a:r>
              <a:rPr lang="en-US" b="1" dirty="0" err="1" smtClean="0">
                <a:latin typeface="Times New Roman" pitchFamily="18" charset="0"/>
                <a:cs typeface="Times New Roman" pitchFamily="18" charset="0"/>
              </a:rPr>
              <a:t>.Net</a:t>
            </a:r>
            <a:r>
              <a:rPr lang="en-US" b="1" dirty="0" smtClean="0">
                <a:latin typeface="Times New Roman" pitchFamily="18" charset="0"/>
                <a:cs typeface="Times New Roman" pitchFamily="18" charset="0"/>
              </a:rPr>
              <a:t> / Android</a:t>
            </a:r>
          </a:p>
          <a:p>
            <a:pPr marL="0" indent="0">
              <a:buNone/>
            </a:pPr>
            <a:r>
              <a:rPr lang="en-US" b="1" dirty="0" smtClean="0">
                <a:latin typeface="Times New Roman" pitchFamily="18" charset="0"/>
                <a:cs typeface="Times New Roman" pitchFamily="18" charset="0"/>
              </a:rPr>
              <a:t> </a:t>
            </a:r>
          </a:p>
          <a:p>
            <a:pPr marL="0" indent="0">
              <a:buNone/>
            </a:pPr>
            <a:r>
              <a:rPr lang="en-US" b="1" dirty="0"/>
              <a:t> </a:t>
            </a:r>
            <a:endParaRPr lang="en-IN" dirty="0"/>
          </a:p>
        </p:txBody>
      </p:sp>
    </p:spTree>
    <p:extLst>
      <p:ext uri="{BB962C8B-B14F-4D97-AF65-F5344CB8AC3E}">
        <p14:creationId xmlns:p14="http://schemas.microsoft.com/office/powerpoint/2010/main" val="3670621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AIMS AND OBJECTIVES OF THE PROJECT</a:t>
            </a:r>
            <a:r>
              <a:rPr lang="en-US" sz="4400" b="1" dirty="0">
                <a:solidFill>
                  <a:schemeClr val="accent6">
                    <a:lumMod val="50000"/>
                  </a:schemeClr>
                </a:solidFill>
                <a:latin typeface="Times New Roman" pitchFamily="18" charset="0"/>
                <a:cs typeface="Times New Roman" pitchFamily="18" charset="0"/>
              </a:rPr>
              <a:t/>
            </a:r>
            <a:br>
              <a:rPr lang="en-US" sz="4400" b="1" dirty="0">
                <a:solidFill>
                  <a:schemeClr val="accent6">
                    <a:lumMod val="50000"/>
                  </a:schemeClr>
                </a:solidFill>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1103312" y="2052918"/>
            <a:ext cx="8946541" cy="4515307"/>
          </a:xfrm>
        </p:spPr>
        <p:txBody>
          <a:bodyPr>
            <a:normAutofit/>
          </a:bodyPr>
          <a:lstStyle/>
          <a:p>
            <a:endParaRPr lang="en-US" dirty="0" smtClean="0"/>
          </a:p>
          <a:p>
            <a:r>
              <a:rPr lang="en-US" dirty="0" smtClean="0"/>
              <a:t>The </a:t>
            </a:r>
            <a:r>
              <a:rPr lang="en-US" b="1" dirty="0" smtClean="0"/>
              <a:t>MISSION</a:t>
            </a:r>
            <a:r>
              <a:rPr lang="en-US" dirty="0" smtClean="0"/>
              <a:t> </a:t>
            </a:r>
            <a:r>
              <a:rPr lang="en-US" dirty="0"/>
              <a:t>of </a:t>
            </a:r>
            <a:r>
              <a:rPr lang="en-US" dirty="0" err="1"/>
              <a:t>PreCrime</a:t>
            </a:r>
            <a:r>
              <a:rPr lang="en-US" dirty="0"/>
              <a:t> is simple: </a:t>
            </a:r>
            <a:r>
              <a:rPr lang="en-US" b="1" i="1" u="sng" dirty="0"/>
              <a:t>place officers</a:t>
            </a:r>
            <a:r>
              <a:rPr lang="en-US" u="sng" dirty="0"/>
              <a:t> </a:t>
            </a:r>
            <a:r>
              <a:rPr lang="en-US" dirty="0"/>
              <a:t>at the </a:t>
            </a:r>
            <a:r>
              <a:rPr lang="en-US" b="1" i="1" u="sng" dirty="0"/>
              <a:t>right time </a:t>
            </a:r>
            <a:r>
              <a:rPr lang="en-US" dirty="0"/>
              <a:t>and </a:t>
            </a:r>
            <a:r>
              <a:rPr lang="en-US" b="1" i="1" u="sng" dirty="0"/>
              <a:t>location</a:t>
            </a:r>
            <a:r>
              <a:rPr lang="en-US" dirty="0"/>
              <a:t> to give them the best chance of </a:t>
            </a:r>
            <a:r>
              <a:rPr lang="en-US" b="1" i="1" u="sng" dirty="0"/>
              <a:t>preventing </a:t>
            </a:r>
            <a:r>
              <a:rPr lang="en-US" b="1" i="1" u="sng" dirty="0" smtClean="0"/>
              <a:t>crime</a:t>
            </a:r>
            <a:endParaRPr lang="en-IN" dirty="0"/>
          </a:p>
          <a:p>
            <a:endParaRPr lang="en-IN" b="1" dirty="0" smtClean="0"/>
          </a:p>
          <a:p>
            <a:r>
              <a:rPr lang="en-IN" b="1" dirty="0" err="1" smtClean="0"/>
              <a:t>PreCrime</a:t>
            </a:r>
            <a:r>
              <a:rPr lang="en-IN" b="1" dirty="0" smtClean="0"/>
              <a:t> System </a:t>
            </a:r>
            <a:r>
              <a:rPr lang="en-IN" dirty="0" smtClean="0"/>
              <a:t>has </a:t>
            </a:r>
            <a:r>
              <a:rPr lang="en-IN" b="1" dirty="0" smtClean="0"/>
              <a:t>2</a:t>
            </a:r>
            <a:r>
              <a:rPr lang="en-IN" dirty="0" smtClean="0"/>
              <a:t> modules</a:t>
            </a:r>
            <a:endParaRPr lang="en-IN" b="1" dirty="0" smtClean="0"/>
          </a:p>
          <a:p>
            <a:pPr marL="800100" lvl="1" indent="-342900">
              <a:buFont typeface="+mj-lt"/>
              <a:buAutoNum type="arabicPeriod"/>
            </a:pPr>
            <a:r>
              <a:rPr lang="en-IN" b="1" dirty="0" smtClean="0"/>
              <a:t>Windows module </a:t>
            </a:r>
            <a:r>
              <a:rPr lang="en-IN" dirty="0" smtClean="0"/>
              <a:t>to predict future crime </a:t>
            </a:r>
          </a:p>
          <a:p>
            <a:pPr marL="800100" lvl="1" indent="-342900">
              <a:buFont typeface="+mj-lt"/>
              <a:buAutoNum type="arabicPeriod"/>
            </a:pPr>
            <a:r>
              <a:rPr lang="en-US" b="1" dirty="0" smtClean="0"/>
              <a:t>Android module</a:t>
            </a:r>
            <a:r>
              <a:rPr lang="en-US" dirty="0" smtClean="0"/>
              <a:t> to report ongoing crime</a:t>
            </a:r>
            <a:endParaRPr lang="en-US" b="1" dirty="0" smtClean="0"/>
          </a:p>
        </p:txBody>
      </p:sp>
    </p:spTree>
    <p:extLst>
      <p:ext uri="{BB962C8B-B14F-4D97-AF65-F5344CB8AC3E}">
        <p14:creationId xmlns:p14="http://schemas.microsoft.com/office/powerpoint/2010/main" val="141778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NEED OF </a:t>
            </a:r>
            <a:r>
              <a:rPr lang="en-US" b="1" dirty="0" smtClean="0"/>
              <a:t>PRECRIME</a:t>
            </a:r>
            <a:endParaRPr lang="en-IN" dirty="0"/>
          </a:p>
        </p:txBody>
      </p:sp>
      <p:sp>
        <p:nvSpPr>
          <p:cNvPr id="3" name="Content Placeholder 2"/>
          <p:cNvSpPr>
            <a:spLocks noGrp="1"/>
          </p:cNvSpPr>
          <p:nvPr>
            <p:ph idx="1"/>
          </p:nvPr>
        </p:nvSpPr>
        <p:spPr/>
        <p:txBody>
          <a:bodyPr/>
          <a:lstStyle/>
          <a:p>
            <a:r>
              <a:rPr lang="en-IN" dirty="0" smtClean="0"/>
              <a:t>Easy way to report the crime</a:t>
            </a:r>
          </a:p>
          <a:p>
            <a:endParaRPr lang="en-IN" dirty="0"/>
          </a:p>
          <a:p>
            <a:r>
              <a:rPr lang="en-IN" dirty="0" smtClean="0"/>
              <a:t>Predict the future crime</a:t>
            </a:r>
          </a:p>
          <a:p>
            <a:endParaRPr lang="en-IN" dirty="0" smtClean="0"/>
          </a:p>
          <a:p>
            <a:r>
              <a:rPr lang="en-IN" dirty="0"/>
              <a:t>I</a:t>
            </a:r>
            <a:r>
              <a:rPr lang="en-IN" dirty="0" smtClean="0"/>
              <a:t>ncrease the </a:t>
            </a:r>
            <a:r>
              <a:rPr lang="en-IN" dirty="0"/>
              <a:t>odds of stopping </a:t>
            </a:r>
            <a:r>
              <a:rPr lang="en-IN" dirty="0" smtClean="0"/>
              <a:t>crime</a:t>
            </a:r>
          </a:p>
          <a:p>
            <a:endParaRPr lang="en-IN" dirty="0" smtClean="0"/>
          </a:p>
          <a:p>
            <a:r>
              <a:rPr lang="en-IN" dirty="0"/>
              <a:t>A</a:t>
            </a:r>
            <a:r>
              <a:rPr lang="en-IN" dirty="0" smtClean="0"/>
              <a:t> </a:t>
            </a:r>
            <a:r>
              <a:rPr lang="en-IN" dirty="0"/>
              <a:t>way to </a:t>
            </a:r>
            <a:r>
              <a:rPr lang="en-IN" dirty="0" smtClean="0"/>
              <a:t>bring police to </a:t>
            </a:r>
            <a:r>
              <a:rPr lang="en-IN" dirty="0"/>
              <a:t>speed more </a:t>
            </a:r>
            <a:r>
              <a:rPr lang="en-IN" dirty="0" smtClean="0"/>
              <a:t>quickly</a:t>
            </a:r>
          </a:p>
          <a:p>
            <a:endParaRPr lang="en-IN" dirty="0"/>
          </a:p>
          <a:p>
            <a:endParaRPr lang="en-IN" dirty="0" smtClean="0"/>
          </a:p>
          <a:p>
            <a:endParaRPr lang="en-IN" dirty="0"/>
          </a:p>
        </p:txBody>
      </p:sp>
    </p:spTree>
    <p:extLst>
      <p:ext uri="{BB962C8B-B14F-4D97-AF65-F5344CB8AC3E}">
        <p14:creationId xmlns:p14="http://schemas.microsoft.com/office/powerpoint/2010/main" val="1968172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EXISTING SYSTEM</a:t>
            </a:r>
            <a:endParaRPr lang="en-IN" b="1" dirty="0"/>
          </a:p>
        </p:txBody>
      </p:sp>
      <p:sp>
        <p:nvSpPr>
          <p:cNvPr id="3" name="Content Placeholder 2"/>
          <p:cNvSpPr>
            <a:spLocks noGrp="1"/>
          </p:cNvSpPr>
          <p:nvPr>
            <p:ph idx="1"/>
          </p:nvPr>
        </p:nvSpPr>
        <p:spPr/>
        <p:txBody>
          <a:bodyPr/>
          <a:lstStyle/>
          <a:p>
            <a:pPr marL="457200" lvl="0" indent="-457200">
              <a:buFont typeface="+mj-lt"/>
              <a:buAutoNum type="arabicPeriod"/>
            </a:pPr>
            <a:r>
              <a:rPr lang="en-US" b="1" dirty="0"/>
              <a:t>RAPID INFORMATION OVERLAY TECHNOLOGY (RIOT</a:t>
            </a:r>
            <a:r>
              <a:rPr lang="en-US" b="1" dirty="0" smtClean="0"/>
              <a:t>)</a:t>
            </a:r>
          </a:p>
          <a:p>
            <a:pPr marL="457200" lvl="0" indent="-457200">
              <a:buFont typeface="+mj-lt"/>
              <a:buAutoNum type="arabicPeriod"/>
            </a:pPr>
            <a:endParaRPr lang="en-US" b="1" dirty="0"/>
          </a:p>
          <a:p>
            <a:pPr marL="457200" indent="-457200">
              <a:buFont typeface="+mj-lt"/>
              <a:buAutoNum type="arabicPeriod"/>
            </a:pPr>
            <a:r>
              <a:rPr lang="en-US" b="1" dirty="0"/>
              <a:t>CLEAR</a:t>
            </a:r>
            <a:endParaRPr lang="en-IN" dirty="0"/>
          </a:p>
          <a:p>
            <a:pPr marL="457200" lvl="0" indent="-457200">
              <a:buFont typeface="+mj-lt"/>
              <a:buAutoNum type="arabicPeriod"/>
            </a:pPr>
            <a:endParaRPr lang="en-IN" dirty="0" smtClean="0"/>
          </a:p>
          <a:p>
            <a:pPr marL="457200" indent="-457200">
              <a:buFont typeface="+mj-lt"/>
              <a:buAutoNum type="arabicPeriod"/>
            </a:pPr>
            <a:r>
              <a:rPr lang="en-US" b="1" dirty="0"/>
              <a:t>PREDPOL</a:t>
            </a:r>
            <a:endParaRPr lang="en-IN" dirty="0"/>
          </a:p>
          <a:p>
            <a:pPr marL="457200" lvl="0" indent="-457200">
              <a:buFont typeface="+mj-lt"/>
              <a:buAutoNum type="arabicPeriod"/>
            </a:pPr>
            <a:endParaRPr lang="en-IN" dirty="0" smtClean="0"/>
          </a:p>
          <a:p>
            <a:pPr marL="457200" indent="-457200">
              <a:buFont typeface="+mj-lt"/>
              <a:buAutoNum type="arabicPeriod"/>
            </a:pPr>
            <a:r>
              <a:rPr lang="en-US" b="1" dirty="0"/>
              <a:t>TWEETSTRAP</a:t>
            </a:r>
            <a:endParaRPr lang="en-IN" dirty="0"/>
          </a:p>
          <a:p>
            <a:pPr marL="457200" lvl="0" indent="-457200">
              <a:buFont typeface="+mj-lt"/>
              <a:buAutoNum type="arabicPeriod"/>
            </a:pPr>
            <a:endParaRPr lang="en-IN" dirty="0"/>
          </a:p>
          <a:p>
            <a:endParaRPr lang="en-IN" dirty="0"/>
          </a:p>
        </p:txBody>
      </p:sp>
    </p:spTree>
    <p:extLst>
      <p:ext uri="{BB962C8B-B14F-4D97-AF65-F5344CB8AC3E}">
        <p14:creationId xmlns:p14="http://schemas.microsoft.com/office/powerpoint/2010/main" val="2646473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RAPID INFORMATION OVERLAY TECHNOLOGY (RIOT)</a:t>
            </a:r>
            <a:br>
              <a:rPr lang="en-US" b="1" dirty="0"/>
            </a:br>
            <a:endParaRPr lang="en-IN" dirty="0"/>
          </a:p>
        </p:txBody>
      </p:sp>
      <p:sp>
        <p:nvSpPr>
          <p:cNvPr id="3" name="Content Placeholder 2"/>
          <p:cNvSpPr>
            <a:spLocks noGrp="1"/>
          </p:cNvSpPr>
          <p:nvPr>
            <p:ph idx="1"/>
          </p:nvPr>
        </p:nvSpPr>
        <p:spPr/>
        <p:txBody>
          <a:bodyPr/>
          <a:lstStyle/>
          <a:p>
            <a:endParaRPr lang="en-IN" dirty="0" smtClean="0"/>
          </a:p>
          <a:p>
            <a:r>
              <a:rPr lang="en-IN" dirty="0" smtClean="0"/>
              <a:t>Developed by </a:t>
            </a:r>
            <a:r>
              <a:rPr lang="en-US" dirty="0"/>
              <a:t>Raytheon, a major American defense </a:t>
            </a:r>
            <a:r>
              <a:rPr lang="en-US" dirty="0" smtClean="0"/>
              <a:t>contractor</a:t>
            </a:r>
          </a:p>
          <a:p>
            <a:endParaRPr lang="en-US" dirty="0" smtClean="0"/>
          </a:p>
          <a:p>
            <a:r>
              <a:rPr lang="en-US" dirty="0" smtClean="0"/>
              <a:t>It is capable </a:t>
            </a:r>
            <a:r>
              <a:rPr lang="en-US" dirty="0"/>
              <a:t>of tracking people's movements and predicting future behavior by mining data from social networking </a:t>
            </a:r>
            <a:r>
              <a:rPr lang="en-US" dirty="0" smtClean="0"/>
              <a:t>websites</a:t>
            </a:r>
          </a:p>
          <a:p>
            <a:endParaRPr lang="en-US" dirty="0" smtClean="0"/>
          </a:p>
          <a:p>
            <a:r>
              <a:rPr lang="en-US" dirty="0"/>
              <a:t>Riot pulls </a:t>
            </a:r>
            <a:r>
              <a:rPr lang="en-US" dirty="0" smtClean="0"/>
              <a:t>out </a:t>
            </a:r>
            <a:r>
              <a:rPr lang="en-US" dirty="0"/>
              <a:t>information, showing not only the photographs posted onto social networks by individuals, but also the location at which the photographs were taken</a:t>
            </a:r>
            <a:endParaRPr lang="en-IN" dirty="0"/>
          </a:p>
        </p:txBody>
      </p:sp>
    </p:spTree>
    <p:extLst>
      <p:ext uri="{BB962C8B-B14F-4D97-AF65-F5344CB8AC3E}">
        <p14:creationId xmlns:p14="http://schemas.microsoft.com/office/powerpoint/2010/main" val="2034795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84" y="210637"/>
            <a:ext cx="5937160" cy="3263004"/>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02" y="3473640"/>
            <a:ext cx="5834130" cy="3229607"/>
          </a:xfrm>
          <a:prstGeom prst="rect">
            <a:avLst/>
          </a:prstGeom>
        </p:spPr>
      </p:pic>
      <p:sp>
        <p:nvSpPr>
          <p:cNvPr id="6" name="TextBox 5"/>
          <p:cNvSpPr txBox="1"/>
          <p:nvPr/>
        </p:nvSpPr>
        <p:spPr>
          <a:xfrm>
            <a:off x="6156102" y="1518973"/>
            <a:ext cx="5422007" cy="646331"/>
          </a:xfrm>
          <a:prstGeom prst="rect">
            <a:avLst/>
          </a:prstGeom>
          <a:noFill/>
        </p:spPr>
        <p:txBody>
          <a:bodyPr wrap="square" rtlCol="0">
            <a:spAutoFit/>
          </a:bodyPr>
          <a:lstStyle/>
          <a:p>
            <a:pPr algn="just"/>
            <a:r>
              <a:rPr lang="en-US" dirty="0"/>
              <a:t>A look into the specifics of user’s daily schedule based on check-in trends</a:t>
            </a:r>
            <a:endParaRPr lang="en-IN" dirty="0"/>
          </a:p>
        </p:txBody>
      </p:sp>
      <p:sp>
        <p:nvSpPr>
          <p:cNvPr id="7" name="TextBox 6"/>
          <p:cNvSpPr txBox="1"/>
          <p:nvPr/>
        </p:nvSpPr>
        <p:spPr>
          <a:xfrm>
            <a:off x="708338" y="4765277"/>
            <a:ext cx="5576552" cy="646331"/>
          </a:xfrm>
          <a:prstGeom prst="rect">
            <a:avLst/>
          </a:prstGeom>
          <a:noFill/>
        </p:spPr>
        <p:txBody>
          <a:bodyPr wrap="square" rtlCol="0">
            <a:spAutoFit/>
          </a:bodyPr>
          <a:lstStyle/>
          <a:p>
            <a:r>
              <a:rPr lang="en-US" dirty="0"/>
              <a:t>A web of user’s connections with other people. </a:t>
            </a:r>
            <a:endParaRPr lang="en-US" dirty="0" smtClean="0"/>
          </a:p>
          <a:p>
            <a:r>
              <a:rPr lang="en-US" dirty="0" smtClean="0"/>
              <a:t>Some </a:t>
            </a:r>
            <a:r>
              <a:rPr lang="en-US" dirty="0"/>
              <a:t>phone numbers were included too</a:t>
            </a:r>
            <a:endParaRPr lang="en-IN" dirty="0"/>
          </a:p>
        </p:txBody>
      </p:sp>
    </p:spTree>
    <p:extLst>
      <p:ext uri="{BB962C8B-B14F-4D97-AF65-F5344CB8AC3E}">
        <p14:creationId xmlns:p14="http://schemas.microsoft.com/office/powerpoint/2010/main" val="242135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CLEAR</a:t>
            </a:r>
            <a:r>
              <a:rPr lang="en-IN" dirty="0"/>
              <a:t/>
            </a:r>
            <a:br>
              <a:rPr lang="en-IN" dirty="0"/>
            </a:br>
            <a:endParaRPr lang="en-IN" dirty="0"/>
          </a:p>
        </p:txBody>
      </p:sp>
      <p:sp>
        <p:nvSpPr>
          <p:cNvPr id="3" name="Content Placeholder 2"/>
          <p:cNvSpPr>
            <a:spLocks noGrp="1"/>
          </p:cNvSpPr>
          <p:nvPr>
            <p:ph idx="1"/>
          </p:nvPr>
        </p:nvSpPr>
        <p:spPr/>
        <p:txBody>
          <a:bodyPr/>
          <a:lstStyle/>
          <a:p>
            <a:r>
              <a:rPr lang="en-IN" dirty="0" smtClean="0"/>
              <a:t>Developed by </a:t>
            </a:r>
            <a:r>
              <a:rPr lang="en-US" dirty="0"/>
              <a:t>Thomson </a:t>
            </a:r>
            <a:r>
              <a:rPr lang="en-US" dirty="0" smtClean="0"/>
              <a:t>Reuters &amp; </a:t>
            </a:r>
            <a:r>
              <a:rPr lang="en-US" dirty="0"/>
              <a:t>its Fraud Prevention and Investigation </a:t>
            </a:r>
            <a:r>
              <a:rPr lang="en-US" dirty="0" smtClean="0"/>
              <a:t>unit</a:t>
            </a:r>
          </a:p>
          <a:p>
            <a:r>
              <a:rPr lang="en-US" dirty="0"/>
              <a:t>CLEAR has both public and proprietary records, arrest and incarceration records, photo lineups, work affiliations data, and other resources, and the methodology of its “Web Analytics” to search and categorize social media, blogs, news sites and watch lists. </a:t>
            </a:r>
            <a:endParaRPr lang="en-US" dirty="0" smtClean="0"/>
          </a:p>
          <a:p>
            <a:r>
              <a:rPr lang="en-US" dirty="0" smtClean="0"/>
              <a:t>Such </a:t>
            </a:r>
            <a:r>
              <a:rPr lang="en-US" dirty="0"/>
              <a:t>public and proprietary records are then integrated into the user’s systems or searched via online platforms.</a:t>
            </a:r>
            <a:endParaRPr lang="en-IN" dirty="0"/>
          </a:p>
        </p:txBody>
      </p:sp>
    </p:spTree>
    <p:extLst>
      <p:ext uri="{BB962C8B-B14F-4D97-AF65-F5344CB8AC3E}">
        <p14:creationId xmlns:p14="http://schemas.microsoft.com/office/powerpoint/2010/main" val="35152254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242</TotalTime>
  <Words>477</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Symbol</vt:lpstr>
      <vt:lpstr>Times New Roman</vt:lpstr>
      <vt:lpstr>Wingdings 3</vt:lpstr>
      <vt:lpstr>Ion</vt:lpstr>
      <vt:lpstr>PRECRIME </vt:lpstr>
      <vt:lpstr>GROUP MEMBERS</vt:lpstr>
      <vt:lpstr>PROJECT DETAILS </vt:lpstr>
      <vt:lpstr>AIMS AND OBJECTIVES OF THE PROJECT </vt:lpstr>
      <vt:lpstr>NEED OF PRECRIME</vt:lpstr>
      <vt:lpstr>EXISTING SYSTEM</vt:lpstr>
      <vt:lpstr>RAPID INFORMATION OVERLAY TECHNOLOGY (RIOT) </vt:lpstr>
      <vt:lpstr>PowerPoint Presentation</vt:lpstr>
      <vt:lpstr>CLEAR </vt:lpstr>
      <vt:lpstr>PREDPOL </vt:lpstr>
      <vt:lpstr>PowerPoint Presentation</vt:lpstr>
      <vt:lpstr>TWEETSTRAP </vt:lpstr>
      <vt:lpstr>PowerPoint Presentation</vt:lpstr>
      <vt:lpstr>METHODOLOGY</vt:lpstr>
      <vt:lpstr>DEVELOPMENT STAGES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PRECRIME</dc:title>
  <dc:creator>Nitz Mistry</dc:creator>
  <cp:lastModifiedBy>Nitz Mistry</cp:lastModifiedBy>
  <cp:revision>23</cp:revision>
  <dcterms:created xsi:type="dcterms:W3CDTF">2013-10-22T06:19:47Z</dcterms:created>
  <dcterms:modified xsi:type="dcterms:W3CDTF">2013-10-23T11:37:59Z</dcterms:modified>
</cp:coreProperties>
</file>