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Raleway" pitchFamily="2" charset="0"/>
      <p:regular r:id="rId10"/>
    </p:embeddedFont>
    <p:embeddedFont>
      <p:font typeface="Roboto" panose="02000000000000000000" pitchFamily="2" charset="0"/>
      <p:regular r:id="rId11"/>
    </p:embeddedFont>
    <p:embeddedFont>
      <p:font typeface="Roboto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50237" y="3155156"/>
            <a:ext cx="9445526" cy="180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Building a News Research Tool with LangChain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0237" y="5285631"/>
            <a:ext cx="9445526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This presentation explores the development of a news research tool leveraging LangChain, OpenAI, Streamlit, and NewsAPI-Python.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845475" y="6726288"/>
            <a:ext cx="463154" cy="463154"/>
            <a:chOff x="0" y="0"/>
            <a:chExt cx="617538" cy="617538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04901" cy="604901"/>
            </a:xfrm>
            <a:custGeom>
              <a:avLst/>
              <a:gdLst/>
              <a:ahLst/>
              <a:cxnLst/>
              <a:rect l="l" t="t" r="r" b="b"/>
              <a:pathLst>
                <a:path w="604901" h="604901">
                  <a:moveTo>
                    <a:pt x="0" y="302387"/>
                  </a:moveTo>
                  <a:cubicBezTo>
                    <a:pt x="0" y="135382"/>
                    <a:pt x="135382" y="0"/>
                    <a:pt x="302387" y="0"/>
                  </a:cubicBezTo>
                  <a:cubicBezTo>
                    <a:pt x="469392" y="0"/>
                    <a:pt x="604901" y="135382"/>
                    <a:pt x="604901" y="302387"/>
                  </a:cubicBezTo>
                  <a:cubicBezTo>
                    <a:pt x="604901" y="469392"/>
                    <a:pt x="469392" y="604901"/>
                    <a:pt x="302387" y="604901"/>
                  </a:cubicBezTo>
                  <a:cubicBezTo>
                    <a:pt x="135382" y="604901"/>
                    <a:pt x="0" y="469392"/>
                    <a:pt x="0" y="302387"/>
                  </a:cubicBezTo>
                  <a:close/>
                </a:path>
              </a:pathLst>
            </a:custGeom>
            <a:solidFill>
              <a:srgbClr val="FAE806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990434" y="6803529"/>
            <a:ext cx="173087" cy="11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"/>
              </a:lnSpc>
            </a:pPr>
            <a:r>
              <a:rPr lang="en-US" sz="937">
                <a:solidFill>
                  <a:srgbClr val="3C3838"/>
                </a:solidFill>
                <a:latin typeface="Roboto"/>
                <a:ea typeface="Roboto"/>
                <a:cs typeface="Roboto"/>
                <a:sym typeface="Roboto"/>
              </a:rPr>
              <a:t>NN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45550" y="6659613"/>
            <a:ext cx="2901106" cy="56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1">
                <a:solidFill>
                  <a:srgbClr val="3C3939"/>
                </a:solidFill>
                <a:latin typeface="Roboto Bold"/>
                <a:ea typeface="Roboto Bold"/>
                <a:cs typeface="Roboto Bold"/>
                <a:sym typeface="Roboto Bold"/>
              </a:rPr>
              <a:t>by Nitesh Namdev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930127"/>
            <a:ext cx="16303526" cy="180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Introducing the Challenge: Enhancing News Discovery and Curation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410795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The Need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6070550"/>
            <a:ext cx="7805886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Today's news landscape is vast and complex, demanding efficient tools for news discovery and curation.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99401" y="5410795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Our Solution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9401" y="6070550"/>
            <a:ext cx="7805886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We aim to develop a tool that leverages powerful AI and API technologies to streamline news research and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86606"/>
            <a:ext cx="11795969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Leveraging LangChain: An Overview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3722935" y="2668191"/>
            <a:ext cx="2690069" cy="2087315"/>
          </a:xfrm>
          <a:custGeom>
            <a:avLst/>
            <a:gdLst/>
            <a:ahLst/>
            <a:cxnLst/>
            <a:rect l="l" t="t" r="r" b="b"/>
            <a:pathLst>
              <a:path w="2690069" h="2087315">
                <a:moveTo>
                  <a:pt x="0" y="0"/>
                </a:moveTo>
                <a:lnTo>
                  <a:pt x="2690069" y="0"/>
                </a:lnTo>
                <a:lnTo>
                  <a:pt x="2690069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" b="-4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92141" y="3575149"/>
            <a:ext cx="151656" cy="69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96521" y="2923134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Foundation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96521" y="3469481"/>
            <a:ext cx="10315724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LangChain acts as a central framework for building powerful and modular language applications.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83846" y="4771876"/>
            <a:ext cx="10741075" cy="19050"/>
            <a:chOff x="0" y="0"/>
            <a:chExt cx="14321433" cy="25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321410" cy="25400"/>
            </a:xfrm>
            <a:custGeom>
              <a:avLst/>
              <a:gdLst/>
              <a:ahLst/>
              <a:cxnLst/>
              <a:rect l="l" t="t" r="r" b="b"/>
              <a:pathLst>
                <a:path w="14321410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13" name="Freeform 13" descr="preencoded.png"/>
          <p:cNvSpPr/>
          <p:nvPr/>
        </p:nvSpPr>
        <p:spPr>
          <a:xfrm>
            <a:off x="2377976" y="4826348"/>
            <a:ext cx="5380136" cy="2087315"/>
          </a:xfrm>
          <a:custGeom>
            <a:avLst/>
            <a:gdLst/>
            <a:ahLst/>
            <a:cxnLst/>
            <a:rect l="l" t="t" r="r" b="b"/>
            <a:pathLst>
              <a:path w="5380136" h="2087315">
                <a:moveTo>
                  <a:pt x="0" y="0"/>
                </a:moveTo>
                <a:lnTo>
                  <a:pt x="5380136" y="0"/>
                </a:lnTo>
                <a:lnTo>
                  <a:pt x="5380136" y="2087314"/>
                </a:lnTo>
                <a:lnTo>
                  <a:pt x="0" y="2087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" r="-4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975622" y="5462736"/>
            <a:ext cx="184546" cy="69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1630" y="508129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Modules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1630" y="5627638"/>
            <a:ext cx="8970615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LangChain provides modules for data retrieval, processing, and interaction with external APIs.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828955" y="6930032"/>
            <a:ext cx="9395966" cy="19050"/>
            <a:chOff x="0" y="0"/>
            <a:chExt cx="12527955" cy="25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527915" cy="25400"/>
            </a:xfrm>
            <a:custGeom>
              <a:avLst/>
              <a:gdLst/>
              <a:ahLst/>
              <a:cxnLst/>
              <a:rect l="l" t="t" r="r" b="b"/>
              <a:pathLst>
                <a:path w="12527915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19" name="Freeform 19" descr="preencoded.png"/>
          <p:cNvSpPr/>
          <p:nvPr/>
        </p:nvSpPr>
        <p:spPr>
          <a:xfrm>
            <a:off x="1032868" y="6984504"/>
            <a:ext cx="8070205" cy="2087315"/>
          </a:xfrm>
          <a:custGeom>
            <a:avLst/>
            <a:gdLst/>
            <a:ahLst/>
            <a:cxnLst/>
            <a:rect l="l" t="t" r="r" b="b"/>
            <a:pathLst>
              <a:path w="8070205" h="2087315">
                <a:moveTo>
                  <a:pt x="0" y="0"/>
                </a:moveTo>
                <a:lnTo>
                  <a:pt x="8070204" y="0"/>
                </a:lnTo>
                <a:lnTo>
                  <a:pt x="8070204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" r="-16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973241" y="7620892"/>
            <a:ext cx="189160" cy="69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86590" y="7239446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Power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6590" y="7785795"/>
            <a:ext cx="7625655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Combining these modules, we can build a sophisticated news research tool.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50237" y="2533204"/>
            <a:ext cx="9445526" cy="180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Integrating OpenAI for Language Understanding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7850237" y="4758929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850237" y="572259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ChatGPT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50237" y="6268939"/>
            <a:ext cx="4510088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OpenAI's ChatGPT provides powerful natural language processing capabilities.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12785526" y="4758929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785526" y="572259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Text Embedding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85526" y="6268939"/>
            <a:ext cx="4510236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OpenAI's text embedding models enable us to analyze and compare news articles.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7785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50237" y="2736354"/>
            <a:ext cx="9445526" cy="180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Streamlining with Streamlit: Crafting the User Interface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45475" y="4957316"/>
            <a:ext cx="4590604" cy="2569517"/>
            <a:chOff x="0" y="0"/>
            <a:chExt cx="6120805" cy="3426023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108065" cy="3413252"/>
            </a:xfrm>
            <a:custGeom>
              <a:avLst/>
              <a:gdLst/>
              <a:ahLst/>
              <a:cxnLst/>
              <a:rect l="l" t="t" r="r" b="b"/>
              <a:pathLst>
                <a:path w="6108065" h="3413252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120765" cy="3425952"/>
            </a:xfrm>
            <a:custGeom>
              <a:avLst/>
              <a:gdLst/>
              <a:ahLst/>
              <a:cxnLst/>
              <a:rect l="l" t="t" r="r" b="b"/>
              <a:pathLst>
                <a:path w="6120765" h="342595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143280" y="5226546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Simplicity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3280" y="5772894"/>
            <a:ext cx="3994994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Streamlit provides a Python-based framework for building user-friendly web applications.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710071" y="4957316"/>
            <a:ext cx="4590604" cy="2569517"/>
            <a:chOff x="0" y="0"/>
            <a:chExt cx="6120805" cy="3426023"/>
          </a:xfrm>
        </p:grpSpPr>
        <p:sp>
          <p:nvSpPr>
            <p:cNvPr id="14" name="Freeform 14"/>
            <p:cNvSpPr/>
            <p:nvPr/>
          </p:nvSpPr>
          <p:spPr>
            <a:xfrm>
              <a:off x="6350" y="6350"/>
              <a:ext cx="6108065" cy="3413252"/>
            </a:xfrm>
            <a:custGeom>
              <a:avLst/>
              <a:gdLst/>
              <a:ahLst/>
              <a:cxnLst/>
              <a:rect l="l" t="t" r="r" b="b"/>
              <a:pathLst>
                <a:path w="6108065" h="3413252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6120765" cy="3425952"/>
            </a:xfrm>
            <a:custGeom>
              <a:avLst/>
              <a:gdLst/>
              <a:ahLst/>
              <a:cxnLst/>
              <a:rect l="l" t="t" r="r" b="b"/>
              <a:pathLst>
                <a:path w="6120765" h="342595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007876" y="5226546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Flexibility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07876" y="5772894"/>
            <a:ext cx="3994994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We can create interactive elements for news search, filtering, and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125540"/>
          </a:xfrm>
          <a:custGeom>
            <a:avLst/>
            <a:gdLst/>
            <a:ahLst/>
            <a:cxnLst/>
            <a:rect l="l" t="t" r="r" b="b"/>
            <a:pathLst>
              <a:path w="18288000" h="3125540">
                <a:moveTo>
                  <a:pt x="0" y="0"/>
                </a:moveTo>
                <a:lnTo>
                  <a:pt x="18288000" y="0"/>
                </a:lnTo>
                <a:lnTo>
                  <a:pt x="18288000" y="3125540"/>
                </a:lnTo>
                <a:lnTo>
                  <a:pt x="0" y="3125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75110" y="4164657"/>
            <a:ext cx="16273165" cy="81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875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Tapping into News API: Accessing Diverse News Sources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75110" y="7284392"/>
            <a:ext cx="16537781" cy="28575"/>
            <a:chOff x="0" y="0"/>
            <a:chExt cx="22050375" cy="38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050375" cy="38100"/>
            </a:xfrm>
            <a:custGeom>
              <a:avLst/>
              <a:gdLst/>
              <a:ahLst/>
              <a:cxnLst/>
              <a:rect l="l" t="t" r="r" b="b"/>
              <a:pathLst>
                <a:path w="22050375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22031325" y="0"/>
                  </a:lnTo>
                  <a:cubicBezTo>
                    <a:pt x="22041865" y="0"/>
                    <a:pt x="22050375" y="8509"/>
                    <a:pt x="22050375" y="19050"/>
                  </a:cubicBezTo>
                  <a:cubicBezTo>
                    <a:pt x="22050375" y="29591"/>
                    <a:pt x="22041865" y="38100"/>
                    <a:pt x="220313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932760" y="6409284"/>
            <a:ext cx="28575" cy="875110"/>
            <a:chOff x="0" y="0"/>
            <a:chExt cx="38100" cy="11668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8100" cy="1166876"/>
            </a:xfrm>
            <a:custGeom>
              <a:avLst/>
              <a:gdLst/>
              <a:ahLst/>
              <a:cxnLst/>
              <a:rect l="l" t="t" r="r" b="b"/>
              <a:pathLst>
                <a:path w="38100" h="116687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47826"/>
                  </a:lnTo>
                  <a:cubicBezTo>
                    <a:pt x="38100" y="1158367"/>
                    <a:pt x="29591" y="1166876"/>
                    <a:pt x="19050" y="1166876"/>
                  </a:cubicBezTo>
                  <a:cubicBezTo>
                    <a:pt x="8509" y="1166876"/>
                    <a:pt x="0" y="1158240"/>
                    <a:pt x="0" y="1147826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660999" y="6998345"/>
            <a:ext cx="572095" cy="572095"/>
            <a:chOff x="0" y="0"/>
            <a:chExt cx="762793" cy="76279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750189" cy="750189"/>
            </a:xfrm>
            <a:custGeom>
              <a:avLst/>
              <a:gdLst/>
              <a:ahLst/>
              <a:cxnLst/>
              <a:rect l="l" t="t" r="r" b="b"/>
              <a:pathLst>
                <a:path w="750189" h="750189">
                  <a:moveTo>
                    <a:pt x="0" y="140081"/>
                  </a:moveTo>
                  <a:cubicBezTo>
                    <a:pt x="0" y="62738"/>
                    <a:pt x="62738" y="0"/>
                    <a:pt x="140081" y="0"/>
                  </a:cubicBezTo>
                  <a:lnTo>
                    <a:pt x="610108" y="0"/>
                  </a:lnTo>
                  <a:cubicBezTo>
                    <a:pt x="687451" y="0"/>
                    <a:pt x="750189" y="62738"/>
                    <a:pt x="750189" y="140081"/>
                  </a:cubicBezTo>
                  <a:lnTo>
                    <a:pt x="750189" y="610108"/>
                  </a:lnTo>
                  <a:cubicBezTo>
                    <a:pt x="750189" y="687451"/>
                    <a:pt x="687451" y="750189"/>
                    <a:pt x="610108" y="750189"/>
                  </a:cubicBezTo>
                  <a:lnTo>
                    <a:pt x="140081" y="750189"/>
                  </a:lnTo>
                  <a:cubicBezTo>
                    <a:pt x="62738" y="750062"/>
                    <a:pt x="0" y="687451"/>
                    <a:pt x="0" y="61010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762762" cy="762889"/>
            </a:xfrm>
            <a:custGeom>
              <a:avLst/>
              <a:gdLst/>
              <a:ahLst/>
              <a:cxnLst/>
              <a:rect l="l" t="t" r="r" b="b"/>
              <a:pathLst>
                <a:path w="762762" h="762889">
                  <a:moveTo>
                    <a:pt x="0" y="146431"/>
                  </a:moveTo>
                  <a:cubicBezTo>
                    <a:pt x="0" y="65532"/>
                    <a:pt x="65532" y="0"/>
                    <a:pt x="146431" y="0"/>
                  </a:cubicBezTo>
                  <a:lnTo>
                    <a:pt x="616458" y="0"/>
                  </a:lnTo>
                  <a:lnTo>
                    <a:pt x="616458" y="6350"/>
                  </a:lnTo>
                  <a:lnTo>
                    <a:pt x="616458" y="0"/>
                  </a:lnTo>
                  <a:cubicBezTo>
                    <a:pt x="697230" y="0"/>
                    <a:pt x="762762" y="65532"/>
                    <a:pt x="762762" y="146431"/>
                  </a:cubicBezTo>
                  <a:lnTo>
                    <a:pt x="756412" y="146431"/>
                  </a:lnTo>
                  <a:lnTo>
                    <a:pt x="762762" y="146431"/>
                  </a:lnTo>
                  <a:lnTo>
                    <a:pt x="762762" y="616458"/>
                  </a:lnTo>
                  <a:lnTo>
                    <a:pt x="756412" y="616458"/>
                  </a:lnTo>
                  <a:lnTo>
                    <a:pt x="762762" y="616458"/>
                  </a:lnTo>
                  <a:cubicBezTo>
                    <a:pt x="762762" y="697357"/>
                    <a:pt x="697230" y="762889"/>
                    <a:pt x="616331" y="762889"/>
                  </a:cubicBezTo>
                  <a:lnTo>
                    <a:pt x="616331" y="756539"/>
                  </a:lnTo>
                  <a:lnTo>
                    <a:pt x="616331" y="762889"/>
                  </a:lnTo>
                  <a:lnTo>
                    <a:pt x="146431" y="762889"/>
                  </a:lnTo>
                  <a:lnTo>
                    <a:pt x="146431" y="756539"/>
                  </a:lnTo>
                  <a:lnTo>
                    <a:pt x="146431" y="762889"/>
                  </a:lnTo>
                  <a:cubicBezTo>
                    <a:pt x="65532" y="762762"/>
                    <a:pt x="0" y="697230"/>
                    <a:pt x="0" y="616458"/>
                  </a:cubicBezTo>
                  <a:lnTo>
                    <a:pt x="0" y="146431"/>
                  </a:lnTo>
                  <a:lnTo>
                    <a:pt x="6350" y="146431"/>
                  </a:lnTo>
                  <a:lnTo>
                    <a:pt x="0" y="146431"/>
                  </a:lnTo>
                  <a:moveTo>
                    <a:pt x="12700" y="146431"/>
                  </a:moveTo>
                  <a:lnTo>
                    <a:pt x="12700" y="616458"/>
                  </a:lnTo>
                  <a:lnTo>
                    <a:pt x="6350" y="616458"/>
                  </a:lnTo>
                  <a:lnTo>
                    <a:pt x="12700" y="616458"/>
                  </a:lnTo>
                  <a:cubicBezTo>
                    <a:pt x="12700" y="690245"/>
                    <a:pt x="72517" y="750189"/>
                    <a:pt x="146431" y="750189"/>
                  </a:cubicBezTo>
                  <a:lnTo>
                    <a:pt x="616458" y="750189"/>
                  </a:lnTo>
                  <a:cubicBezTo>
                    <a:pt x="690245" y="750189"/>
                    <a:pt x="750189" y="690372"/>
                    <a:pt x="750189" y="616458"/>
                  </a:cubicBezTo>
                  <a:lnTo>
                    <a:pt x="750189" y="146431"/>
                  </a:lnTo>
                  <a:cubicBezTo>
                    <a:pt x="750062" y="72517"/>
                    <a:pt x="690245" y="12700"/>
                    <a:pt x="616458" y="12700"/>
                  </a:cubicBezTo>
                  <a:lnTo>
                    <a:pt x="146431" y="12700"/>
                  </a:lnTo>
                  <a:lnTo>
                    <a:pt x="146431" y="6350"/>
                  </a:lnTo>
                  <a:lnTo>
                    <a:pt x="146431" y="12700"/>
                  </a:lnTo>
                  <a:cubicBezTo>
                    <a:pt x="72517" y="12700"/>
                    <a:pt x="12700" y="72517"/>
                    <a:pt x="12700" y="146431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866680" y="7134969"/>
            <a:ext cx="160585" cy="336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5141" y="5590134"/>
            <a:ext cx="764381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NewsAPI-Python allows us to easily access and retrieve news from multiple sources.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29712" y="7284392"/>
            <a:ext cx="28575" cy="875110"/>
            <a:chOff x="0" y="0"/>
            <a:chExt cx="38100" cy="11668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8100" cy="1166876"/>
            </a:xfrm>
            <a:custGeom>
              <a:avLst/>
              <a:gdLst/>
              <a:ahLst/>
              <a:cxnLst/>
              <a:rect l="l" t="t" r="r" b="b"/>
              <a:pathLst>
                <a:path w="38100" h="116687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47826"/>
                  </a:lnTo>
                  <a:cubicBezTo>
                    <a:pt x="38100" y="1158367"/>
                    <a:pt x="29591" y="1166876"/>
                    <a:pt x="19050" y="1166876"/>
                  </a:cubicBezTo>
                  <a:cubicBezTo>
                    <a:pt x="8509" y="1166876"/>
                    <a:pt x="0" y="1158240"/>
                    <a:pt x="0" y="1147826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857952" y="6998345"/>
            <a:ext cx="572095" cy="572095"/>
            <a:chOff x="0" y="0"/>
            <a:chExt cx="762793" cy="762793"/>
          </a:xfrm>
        </p:grpSpPr>
        <p:sp>
          <p:nvSpPr>
            <p:cNvPr id="20" name="Freeform 20"/>
            <p:cNvSpPr/>
            <p:nvPr/>
          </p:nvSpPr>
          <p:spPr>
            <a:xfrm>
              <a:off x="6350" y="6350"/>
              <a:ext cx="750189" cy="750189"/>
            </a:xfrm>
            <a:custGeom>
              <a:avLst/>
              <a:gdLst/>
              <a:ahLst/>
              <a:cxnLst/>
              <a:rect l="l" t="t" r="r" b="b"/>
              <a:pathLst>
                <a:path w="750189" h="750189">
                  <a:moveTo>
                    <a:pt x="0" y="140081"/>
                  </a:moveTo>
                  <a:cubicBezTo>
                    <a:pt x="0" y="62738"/>
                    <a:pt x="62738" y="0"/>
                    <a:pt x="140081" y="0"/>
                  </a:cubicBezTo>
                  <a:lnTo>
                    <a:pt x="610108" y="0"/>
                  </a:lnTo>
                  <a:cubicBezTo>
                    <a:pt x="687451" y="0"/>
                    <a:pt x="750189" y="62738"/>
                    <a:pt x="750189" y="140081"/>
                  </a:cubicBezTo>
                  <a:lnTo>
                    <a:pt x="750189" y="610108"/>
                  </a:lnTo>
                  <a:cubicBezTo>
                    <a:pt x="750189" y="687451"/>
                    <a:pt x="687451" y="750189"/>
                    <a:pt x="610108" y="750189"/>
                  </a:cubicBezTo>
                  <a:lnTo>
                    <a:pt x="140081" y="750189"/>
                  </a:lnTo>
                  <a:cubicBezTo>
                    <a:pt x="62738" y="750062"/>
                    <a:pt x="0" y="687451"/>
                    <a:pt x="0" y="61010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762762" cy="762889"/>
            </a:xfrm>
            <a:custGeom>
              <a:avLst/>
              <a:gdLst/>
              <a:ahLst/>
              <a:cxnLst/>
              <a:rect l="l" t="t" r="r" b="b"/>
              <a:pathLst>
                <a:path w="762762" h="762889">
                  <a:moveTo>
                    <a:pt x="0" y="146431"/>
                  </a:moveTo>
                  <a:cubicBezTo>
                    <a:pt x="0" y="65532"/>
                    <a:pt x="65532" y="0"/>
                    <a:pt x="146431" y="0"/>
                  </a:cubicBezTo>
                  <a:lnTo>
                    <a:pt x="616458" y="0"/>
                  </a:lnTo>
                  <a:lnTo>
                    <a:pt x="616458" y="6350"/>
                  </a:lnTo>
                  <a:lnTo>
                    <a:pt x="616458" y="0"/>
                  </a:lnTo>
                  <a:cubicBezTo>
                    <a:pt x="697230" y="0"/>
                    <a:pt x="762762" y="65532"/>
                    <a:pt x="762762" y="146431"/>
                  </a:cubicBezTo>
                  <a:lnTo>
                    <a:pt x="756412" y="146431"/>
                  </a:lnTo>
                  <a:lnTo>
                    <a:pt x="762762" y="146431"/>
                  </a:lnTo>
                  <a:lnTo>
                    <a:pt x="762762" y="616458"/>
                  </a:lnTo>
                  <a:lnTo>
                    <a:pt x="756412" y="616458"/>
                  </a:lnTo>
                  <a:lnTo>
                    <a:pt x="762762" y="616458"/>
                  </a:lnTo>
                  <a:cubicBezTo>
                    <a:pt x="762762" y="697357"/>
                    <a:pt x="697230" y="762889"/>
                    <a:pt x="616331" y="762889"/>
                  </a:cubicBezTo>
                  <a:lnTo>
                    <a:pt x="616331" y="756539"/>
                  </a:lnTo>
                  <a:lnTo>
                    <a:pt x="616331" y="762889"/>
                  </a:lnTo>
                  <a:lnTo>
                    <a:pt x="146431" y="762889"/>
                  </a:lnTo>
                  <a:lnTo>
                    <a:pt x="146431" y="756539"/>
                  </a:lnTo>
                  <a:lnTo>
                    <a:pt x="146431" y="762889"/>
                  </a:lnTo>
                  <a:cubicBezTo>
                    <a:pt x="65532" y="762762"/>
                    <a:pt x="0" y="697230"/>
                    <a:pt x="0" y="616458"/>
                  </a:cubicBezTo>
                  <a:lnTo>
                    <a:pt x="0" y="146431"/>
                  </a:lnTo>
                  <a:lnTo>
                    <a:pt x="6350" y="146431"/>
                  </a:lnTo>
                  <a:lnTo>
                    <a:pt x="0" y="146431"/>
                  </a:lnTo>
                  <a:moveTo>
                    <a:pt x="12700" y="146431"/>
                  </a:moveTo>
                  <a:lnTo>
                    <a:pt x="12700" y="616458"/>
                  </a:lnTo>
                  <a:lnTo>
                    <a:pt x="6350" y="616458"/>
                  </a:lnTo>
                  <a:lnTo>
                    <a:pt x="12700" y="616458"/>
                  </a:lnTo>
                  <a:cubicBezTo>
                    <a:pt x="12700" y="690245"/>
                    <a:pt x="72517" y="750189"/>
                    <a:pt x="146431" y="750189"/>
                  </a:cubicBezTo>
                  <a:lnTo>
                    <a:pt x="616458" y="750189"/>
                  </a:lnTo>
                  <a:cubicBezTo>
                    <a:pt x="690245" y="750189"/>
                    <a:pt x="750189" y="690372"/>
                    <a:pt x="750189" y="616458"/>
                  </a:cubicBezTo>
                  <a:lnTo>
                    <a:pt x="750189" y="146431"/>
                  </a:lnTo>
                  <a:cubicBezTo>
                    <a:pt x="750062" y="72517"/>
                    <a:pt x="690245" y="12700"/>
                    <a:pt x="616458" y="12700"/>
                  </a:cubicBezTo>
                  <a:lnTo>
                    <a:pt x="146431" y="12700"/>
                  </a:lnTo>
                  <a:lnTo>
                    <a:pt x="146431" y="6350"/>
                  </a:lnTo>
                  <a:lnTo>
                    <a:pt x="146431" y="12700"/>
                  </a:lnTo>
                  <a:cubicBezTo>
                    <a:pt x="72517" y="12700"/>
                    <a:pt x="12700" y="72517"/>
                    <a:pt x="12700" y="146431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046220" y="7134969"/>
            <a:ext cx="195411" cy="336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22094" y="8314284"/>
            <a:ext cx="764381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We can filter news based on keywords, categories, languages, and other criteria.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326666" y="6409284"/>
            <a:ext cx="28575" cy="875110"/>
            <a:chOff x="0" y="0"/>
            <a:chExt cx="38100" cy="116681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8100" cy="1166876"/>
            </a:xfrm>
            <a:custGeom>
              <a:avLst/>
              <a:gdLst/>
              <a:ahLst/>
              <a:cxnLst/>
              <a:rect l="l" t="t" r="r" b="b"/>
              <a:pathLst>
                <a:path w="38100" h="116687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47826"/>
                  </a:lnTo>
                  <a:cubicBezTo>
                    <a:pt x="38100" y="1158367"/>
                    <a:pt x="29591" y="1166876"/>
                    <a:pt x="19050" y="1166876"/>
                  </a:cubicBezTo>
                  <a:cubicBezTo>
                    <a:pt x="8509" y="1166876"/>
                    <a:pt x="0" y="1158240"/>
                    <a:pt x="0" y="1147826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054905" y="6998345"/>
            <a:ext cx="572095" cy="572095"/>
            <a:chOff x="0" y="0"/>
            <a:chExt cx="762793" cy="76279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750189" cy="750189"/>
            </a:xfrm>
            <a:custGeom>
              <a:avLst/>
              <a:gdLst/>
              <a:ahLst/>
              <a:cxnLst/>
              <a:rect l="l" t="t" r="r" b="b"/>
              <a:pathLst>
                <a:path w="750189" h="750189">
                  <a:moveTo>
                    <a:pt x="0" y="140081"/>
                  </a:moveTo>
                  <a:cubicBezTo>
                    <a:pt x="0" y="62738"/>
                    <a:pt x="62738" y="0"/>
                    <a:pt x="140081" y="0"/>
                  </a:cubicBezTo>
                  <a:lnTo>
                    <a:pt x="610108" y="0"/>
                  </a:lnTo>
                  <a:cubicBezTo>
                    <a:pt x="687451" y="0"/>
                    <a:pt x="750189" y="62738"/>
                    <a:pt x="750189" y="140081"/>
                  </a:cubicBezTo>
                  <a:lnTo>
                    <a:pt x="750189" y="610108"/>
                  </a:lnTo>
                  <a:cubicBezTo>
                    <a:pt x="750189" y="687451"/>
                    <a:pt x="687451" y="750189"/>
                    <a:pt x="610108" y="750189"/>
                  </a:cubicBezTo>
                  <a:lnTo>
                    <a:pt x="140081" y="750189"/>
                  </a:lnTo>
                  <a:cubicBezTo>
                    <a:pt x="62738" y="750062"/>
                    <a:pt x="0" y="687451"/>
                    <a:pt x="0" y="61010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762762" cy="762889"/>
            </a:xfrm>
            <a:custGeom>
              <a:avLst/>
              <a:gdLst/>
              <a:ahLst/>
              <a:cxnLst/>
              <a:rect l="l" t="t" r="r" b="b"/>
              <a:pathLst>
                <a:path w="762762" h="762889">
                  <a:moveTo>
                    <a:pt x="0" y="146431"/>
                  </a:moveTo>
                  <a:cubicBezTo>
                    <a:pt x="0" y="65532"/>
                    <a:pt x="65532" y="0"/>
                    <a:pt x="146431" y="0"/>
                  </a:cubicBezTo>
                  <a:lnTo>
                    <a:pt x="616458" y="0"/>
                  </a:lnTo>
                  <a:lnTo>
                    <a:pt x="616458" y="6350"/>
                  </a:lnTo>
                  <a:lnTo>
                    <a:pt x="616458" y="0"/>
                  </a:lnTo>
                  <a:cubicBezTo>
                    <a:pt x="697230" y="0"/>
                    <a:pt x="762762" y="65532"/>
                    <a:pt x="762762" y="146431"/>
                  </a:cubicBezTo>
                  <a:lnTo>
                    <a:pt x="756412" y="146431"/>
                  </a:lnTo>
                  <a:lnTo>
                    <a:pt x="762762" y="146431"/>
                  </a:lnTo>
                  <a:lnTo>
                    <a:pt x="762762" y="616458"/>
                  </a:lnTo>
                  <a:lnTo>
                    <a:pt x="756412" y="616458"/>
                  </a:lnTo>
                  <a:lnTo>
                    <a:pt x="762762" y="616458"/>
                  </a:lnTo>
                  <a:cubicBezTo>
                    <a:pt x="762762" y="697357"/>
                    <a:pt x="697230" y="762889"/>
                    <a:pt x="616331" y="762889"/>
                  </a:cubicBezTo>
                  <a:lnTo>
                    <a:pt x="616331" y="756539"/>
                  </a:lnTo>
                  <a:lnTo>
                    <a:pt x="616331" y="762889"/>
                  </a:lnTo>
                  <a:lnTo>
                    <a:pt x="146431" y="762889"/>
                  </a:lnTo>
                  <a:lnTo>
                    <a:pt x="146431" y="756539"/>
                  </a:lnTo>
                  <a:lnTo>
                    <a:pt x="146431" y="762889"/>
                  </a:lnTo>
                  <a:cubicBezTo>
                    <a:pt x="65532" y="762762"/>
                    <a:pt x="0" y="697230"/>
                    <a:pt x="0" y="616458"/>
                  </a:cubicBezTo>
                  <a:lnTo>
                    <a:pt x="0" y="146431"/>
                  </a:lnTo>
                  <a:lnTo>
                    <a:pt x="6350" y="146431"/>
                  </a:lnTo>
                  <a:lnTo>
                    <a:pt x="0" y="146431"/>
                  </a:lnTo>
                  <a:moveTo>
                    <a:pt x="12700" y="146431"/>
                  </a:moveTo>
                  <a:lnTo>
                    <a:pt x="12700" y="616458"/>
                  </a:lnTo>
                  <a:lnTo>
                    <a:pt x="6350" y="616458"/>
                  </a:lnTo>
                  <a:lnTo>
                    <a:pt x="12700" y="616458"/>
                  </a:lnTo>
                  <a:cubicBezTo>
                    <a:pt x="12700" y="690245"/>
                    <a:pt x="72517" y="750189"/>
                    <a:pt x="146431" y="750189"/>
                  </a:cubicBezTo>
                  <a:lnTo>
                    <a:pt x="616458" y="750189"/>
                  </a:lnTo>
                  <a:cubicBezTo>
                    <a:pt x="690245" y="750189"/>
                    <a:pt x="750189" y="690372"/>
                    <a:pt x="750189" y="616458"/>
                  </a:cubicBezTo>
                  <a:lnTo>
                    <a:pt x="750189" y="146431"/>
                  </a:lnTo>
                  <a:cubicBezTo>
                    <a:pt x="750062" y="72517"/>
                    <a:pt x="690245" y="12700"/>
                    <a:pt x="616458" y="12700"/>
                  </a:cubicBezTo>
                  <a:lnTo>
                    <a:pt x="146431" y="12700"/>
                  </a:lnTo>
                  <a:lnTo>
                    <a:pt x="146431" y="6350"/>
                  </a:lnTo>
                  <a:lnTo>
                    <a:pt x="146431" y="12700"/>
                  </a:lnTo>
                  <a:cubicBezTo>
                    <a:pt x="72517" y="12700"/>
                    <a:pt x="12700" y="72517"/>
                    <a:pt x="12700" y="146431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3240791" y="7134969"/>
            <a:ext cx="200323" cy="336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519048" y="5571084"/>
            <a:ext cx="764381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This ensures a wide range of news coverage and allows for comprehensive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>
            <a:hlinkClick r:id="rId2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66341" y="722262"/>
            <a:ext cx="9497317" cy="1763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Putting it All Together: The Power of the Pipeline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966341" y="2899916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" r="-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60910" y="3156942"/>
            <a:ext cx="3451472" cy="45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News Collection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60910" y="3677691"/>
            <a:ext cx="7702749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We start by gathering news articles using NewsAPI-Python, based on user queries.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966341" y="5108822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" r="-1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60910" y="5365849"/>
            <a:ext cx="3451472" cy="45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Content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0910" y="5886599"/>
            <a:ext cx="7702749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Next, we analyze the collected articles using OpenAI's language understanding models.</a:t>
            </a:r>
          </a:p>
        </p:txBody>
      </p:sp>
      <p:sp>
        <p:nvSpPr>
          <p:cNvPr id="15" name="Freeform 15" descr="preencoded.png"/>
          <p:cNvSpPr/>
          <p:nvPr/>
        </p:nvSpPr>
        <p:spPr>
          <a:xfrm>
            <a:off x="966341" y="7317730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7"/>
                </a:lnTo>
                <a:lnTo>
                  <a:pt x="0" y="2208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" r="-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0910" y="7574756"/>
            <a:ext cx="3451472" cy="45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60910" y="8095506"/>
            <a:ext cx="7702749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Finally, we present the results in a user-friendly format using the Streamlit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r="-1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5777656"/>
            <a:ext cx="8826401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Conclusion and Next Steps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3662" y="7727008"/>
            <a:ext cx="16303526" cy="87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By combining these powerful technologies, we've built a tool for efficient news research and analysis. We will continue to refine and expand this tool to enhance its features and functionality.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Raleway</vt:lpstr>
      <vt:lpstr>Roboto Bold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combining these powerful technologies, we've built a tool for efficient news research and analysis. We will continue to refine and expand this tool to enhance its features and functionality.</dc:title>
  <cp:lastModifiedBy>Nitesh Namdev</cp:lastModifiedBy>
  <cp:revision>1</cp:revision>
  <dcterms:created xsi:type="dcterms:W3CDTF">2006-08-16T00:00:00Z</dcterms:created>
  <dcterms:modified xsi:type="dcterms:W3CDTF">2025-01-14T05:16:02Z</dcterms:modified>
  <dc:identifier>DAGcJbdvzFc</dc:identifier>
</cp:coreProperties>
</file>