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71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10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868210"/>
            <a:ext cx="74776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Mastering Mobile Phone Price Prediction</a:t>
            </a:r>
            <a:endParaRPr lang="en-US" sz="4374" dirty="0"/>
          </a:p>
        </p:txBody>
      </p:sp>
      <p:sp>
        <p:nvSpPr>
          <p:cNvPr id="6" name="Text 2"/>
          <p:cNvSpPr/>
          <p:nvPr/>
        </p:nvSpPr>
        <p:spPr>
          <a:xfrm>
            <a:off x="6319599" y="3590211"/>
            <a:ext cx="7477601" cy="213240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In the dynamic world of consumer electronics, accurately predicting the prices of mobile phones is a crucial task for businesses, researchers, and consumers alike. This comprehensive guide will walk you through the essential steps of data preprocessing, feature extraction, model building, and feature importance analysis to develop a powerful machine learning model for mobile phone price prediction.</a:t>
            </a:r>
            <a:endParaRPr lang="en-US" sz="1750" dirty="0"/>
          </a:p>
        </p:txBody>
      </p:sp>
      <p:sp>
        <p:nvSpPr>
          <p:cNvPr id="7" name="Shape 3"/>
          <p:cNvSpPr/>
          <p:nvPr/>
        </p:nvSpPr>
        <p:spPr>
          <a:xfrm>
            <a:off x="6319599" y="5989201"/>
            <a:ext cx="355402" cy="355402"/>
          </a:xfrm>
          <a:prstGeom prst="roundRect">
            <a:avLst>
              <a:gd name="adj" fmla="val 25726039"/>
            </a:avLst>
          </a:prstGeom>
          <a:solidFill>
            <a:srgbClr val="BDEE24"/>
          </a:solidFill>
          <a:ln w="7620">
            <a:solidFill>
              <a:srgbClr val="FFFFFF"/>
            </a:solidFill>
            <a:prstDash val="solid"/>
          </a:ln>
        </p:spPr>
      </p:sp>
      <p:sp>
        <p:nvSpPr>
          <p:cNvPr id="8" name="Text 4"/>
          <p:cNvSpPr/>
          <p:nvPr/>
        </p:nvSpPr>
        <p:spPr>
          <a:xfrm>
            <a:off x="6396276" y="6093738"/>
            <a:ext cx="201930"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DM Sans" pitchFamily="34" charset="0"/>
                <a:ea typeface="DM Sans" pitchFamily="34" charset="-122"/>
                <a:cs typeface="DM Sans" pitchFamily="34" charset="-120"/>
              </a:rPr>
              <a:t>Na</a:t>
            </a:r>
            <a:endParaRPr lang="en-US" sz="1152" dirty="0"/>
          </a:p>
        </p:txBody>
      </p:sp>
      <p:sp>
        <p:nvSpPr>
          <p:cNvPr id="9" name="Text 5"/>
          <p:cNvSpPr/>
          <p:nvPr/>
        </p:nvSpPr>
        <p:spPr>
          <a:xfrm>
            <a:off x="6786086" y="5972532"/>
            <a:ext cx="2475667" cy="388858"/>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Nitesh Namdev</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3657600" cy="8230433"/>
          </a:xfrm>
          <a:prstGeom prst="rect">
            <a:avLst/>
          </a:prstGeom>
        </p:spPr>
      </p:pic>
      <p:sp>
        <p:nvSpPr>
          <p:cNvPr id="5" name="Text 1"/>
          <p:cNvSpPr/>
          <p:nvPr/>
        </p:nvSpPr>
        <p:spPr>
          <a:xfrm>
            <a:off x="4453176" y="583406"/>
            <a:ext cx="6225064" cy="662940"/>
          </a:xfrm>
          <a:prstGeom prst="rect">
            <a:avLst/>
          </a:prstGeom>
          <a:noFill/>
          <a:ln/>
        </p:spPr>
        <p:txBody>
          <a:bodyPr wrap="none" rtlCol="0" anchor="t"/>
          <a:lstStyle/>
          <a:p>
            <a:pPr marL="0" indent="0">
              <a:lnSpc>
                <a:spcPts val="5221"/>
              </a:lnSpc>
              <a:buNone/>
            </a:pPr>
            <a:r>
              <a:rPr lang="en-US" sz="4177" dirty="0">
                <a:solidFill>
                  <a:srgbClr val="5C4E3D"/>
                </a:solidFill>
                <a:latin typeface="Libre Baskerville" pitchFamily="34" charset="0"/>
                <a:ea typeface="Libre Baskerville" pitchFamily="34" charset="-122"/>
                <a:cs typeface="Libre Baskerville" pitchFamily="34" charset="-120"/>
              </a:rPr>
              <a:t>Preprocessing the Data</a:t>
            </a:r>
            <a:endParaRPr lang="en-US" sz="4177" dirty="0"/>
          </a:p>
        </p:txBody>
      </p:sp>
      <p:sp>
        <p:nvSpPr>
          <p:cNvPr id="6" name="Shape 2"/>
          <p:cNvSpPr/>
          <p:nvPr/>
        </p:nvSpPr>
        <p:spPr>
          <a:xfrm>
            <a:off x="4453176" y="1564600"/>
            <a:ext cx="4584740" cy="3614023"/>
          </a:xfrm>
          <a:prstGeom prst="roundRect">
            <a:avLst>
              <a:gd name="adj" fmla="val 2642"/>
            </a:avLst>
          </a:prstGeom>
          <a:solidFill>
            <a:srgbClr val="F7EDD4"/>
          </a:solidFill>
          <a:ln w="7620">
            <a:solidFill>
              <a:srgbClr val="DDD3BA"/>
            </a:solidFill>
            <a:prstDash val="solid"/>
          </a:ln>
        </p:spPr>
      </p:sp>
      <p:sp>
        <p:nvSpPr>
          <p:cNvPr id="7" name="Text 3"/>
          <p:cNvSpPr/>
          <p:nvPr/>
        </p:nvSpPr>
        <p:spPr>
          <a:xfrm>
            <a:off x="4672965" y="1784390"/>
            <a:ext cx="3325297" cy="331589"/>
          </a:xfrm>
          <a:prstGeom prst="rect">
            <a:avLst/>
          </a:prstGeom>
          <a:noFill/>
          <a:ln/>
        </p:spPr>
        <p:txBody>
          <a:bodyPr wrap="none" rtlCol="0" anchor="t"/>
          <a:lstStyle/>
          <a:p>
            <a:pPr marL="0" indent="0">
              <a:lnSpc>
                <a:spcPts val="2610"/>
              </a:lnSpc>
              <a:buNone/>
            </a:pPr>
            <a:r>
              <a:rPr lang="en-US" sz="2088" dirty="0">
                <a:solidFill>
                  <a:srgbClr val="454240"/>
                </a:solidFill>
                <a:latin typeface="Libre Baskerville" pitchFamily="34" charset="0"/>
                <a:ea typeface="Libre Baskerville" pitchFamily="34" charset="-122"/>
                <a:cs typeface="Libre Baskerville" pitchFamily="34" charset="-120"/>
              </a:rPr>
              <a:t>Handling Missing Values</a:t>
            </a:r>
            <a:endParaRPr lang="en-US" sz="2088" dirty="0"/>
          </a:p>
        </p:txBody>
      </p:sp>
      <p:sp>
        <p:nvSpPr>
          <p:cNvPr id="8" name="Text 4"/>
          <p:cNvSpPr/>
          <p:nvPr/>
        </p:nvSpPr>
        <p:spPr>
          <a:xfrm>
            <a:off x="4672965" y="2243257"/>
            <a:ext cx="4145161" cy="2376130"/>
          </a:xfrm>
          <a:prstGeom prst="rect">
            <a:avLst/>
          </a:prstGeom>
          <a:noFill/>
          <a:ln/>
        </p:spPr>
        <p:txBody>
          <a:bodyPr wrap="square" rtlCol="0" anchor="t"/>
          <a:lstStyle/>
          <a:p>
            <a:pPr marL="0" indent="0">
              <a:lnSpc>
                <a:spcPts val="2673"/>
              </a:lnSpc>
              <a:buNone/>
            </a:pPr>
            <a:r>
              <a:rPr lang="en-US" sz="1671" dirty="0">
                <a:solidFill>
                  <a:srgbClr val="454240"/>
                </a:solidFill>
                <a:latin typeface="DM Sans" pitchFamily="34" charset="0"/>
                <a:ea typeface="DM Sans" pitchFamily="34" charset="-122"/>
                <a:cs typeface="DM Sans" pitchFamily="34" charset="-120"/>
              </a:rPr>
              <a:t>Incomplete datasets can significantly impact the accuracy of your price prediction model. It's essential to identify and address any missing values in the data, using techniques such as imputation or data interpolation to ensure a complete and consistent dataset.</a:t>
            </a:r>
            <a:endParaRPr lang="en-US" sz="1671" dirty="0"/>
          </a:p>
        </p:txBody>
      </p:sp>
      <p:sp>
        <p:nvSpPr>
          <p:cNvPr id="9" name="Shape 5"/>
          <p:cNvSpPr/>
          <p:nvPr/>
        </p:nvSpPr>
        <p:spPr>
          <a:xfrm>
            <a:off x="9250085" y="1564600"/>
            <a:ext cx="4584740" cy="3614023"/>
          </a:xfrm>
          <a:prstGeom prst="roundRect">
            <a:avLst>
              <a:gd name="adj" fmla="val 2642"/>
            </a:avLst>
          </a:prstGeom>
          <a:solidFill>
            <a:srgbClr val="F7EDD4"/>
          </a:solidFill>
          <a:ln w="7620">
            <a:solidFill>
              <a:srgbClr val="DDD3BA"/>
            </a:solidFill>
            <a:prstDash val="solid"/>
          </a:ln>
        </p:spPr>
      </p:sp>
      <p:sp>
        <p:nvSpPr>
          <p:cNvPr id="10" name="Text 6"/>
          <p:cNvSpPr/>
          <p:nvPr/>
        </p:nvSpPr>
        <p:spPr>
          <a:xfrm>
            <a:off x="9469874" y="1784390"/>
            <a:ext cx="2896314" cy="331589"/>
          </a:xfrm>
          <a:prstGeom prst="rect">
            <a:avLst/>
          </a:prstGeom>
          <a:noFill/>
          <a:ln/>
        </p:spPr>
        <p:txBody>
          <a:bodyPr wrap="none" rtlCol="0" anchor="t"/>
          <a:lstStyle/>
          <a:p>
            <a:pPr marL="0" indent="0">
              <a:lnSpc>
                <a:spcPts val="2610"/>
              </a:lnSpc>
              <a:buNone/>
            </a:pPr>
            <a:r>
              <a:rPr lang="en-US" sz="2088" dirty="0">
                <a:solidFill>
                  <a:srgbClr val="454240"/>
                </a:solidFill>
                <a:latin typeface="Libre Baskerville" pitchFamily="34" charset="0"/>
                <a:ea typeface="Libre Baskerville" pitchFamily="34" charset="-122"/>
                <a:cs typeface="Libre Baskerville" pitchFamily="34" charset="-120"/>
              </a:rPr>
              <a:t>Dealing with Outliers</a:t>
            </a:r>
            <a:endParaRPr lang="en-US" sz="2088" dirty="0"/>
          </a:p>
        </p:txBody>
      </p:sp>
      <p:sp>
        <p:nvSpPr>
          <p:cNvPr id="11" name="Text 7"/>
          <p:cNvSpPr/>
          <p:nvPr/>
        </p:nvSpPr>
        <p:spPr>
          <a:xfrm>
            <a:off x="9469874" y="2243257"/>
            <a:ext cx="4145161" cy="2715578"/>
          </a:xfrm>
          <a:prstGeom prst="rect">
            <a:avLst/>
          </a:prstGeom>
          <a:noFill/>
          <a:ln/>
        </p:spPr>
        <p:txBody>
          <a:bodyPr wrap="square" rtlCol="0" anchor="t"/>
          <a:lstStyle/>
          <a:p>
            <a:pPr marL="0" indent="0">
              <a:lnSpc>
                <a:spcPts val="2673"/>
              </a:lnSpc>
              <a:buNone/>
            </a:pPr>
            <a:r>
              <a:rPr lang="en-US" sz="1671" dirty="0">
                <a:solidFill>
                  <a:srgbClr val="454240"/>
                </a:solidFill>
                <a:latin typeface="DM Sans" pitchFamily="34" charset="0"/>
                <a:ea typeface="DM Sans" pitchFamily="34" charset="-122"/>
                <a:cs typeface="DM Sans" pitchFamily="34" charset="-120"/>
              </a:rPr>
              <a:t>Outliers, or data points that significantly deviate from the norm, can skew the model's performance. Employ robust methods, like winsorization or isolation forests, to detect and mitigate the influence of these outliers, ensuring your model is trained on a clean and representative dataset.</a:t>
            </a:r>
            <a:endParaRPr lang="en-US" sz="1671" dirty="0"/>
          </a:p>
        </p:txBody>
      </p:sp>
      <p:sp>
        <p:nvSpPr>
          <p:cNvPr id="12" name="Shape 8"/>
          <p:cNvSpPr/>
          <p:nvPr/>
        </p:nvSpPr>
        <p:spPr>
          <a:xfrm>
            <a:off x="4453176" y="5390793"/>
            <a:ext cx="9381649" cy="2256234"/>
          </a:xfrm>
          <a:prstGeom prst="roundRect">
            <a:avLst>
              <a:gd name="adj" fmla="val 4232"/>
            </a:avLst>
          </a:prstGeom>
          <a:solidFill>
            <a:srgbClr val="F7EDD4"/>
          </a:solidFill>
          <a:ln w="7620">
            <a:solidFill>
              <a:srgbClr val="DDD3BA"/>
            </a:solidFill>
            <a:prstDash val="solid"/>
          </a:ln>
        </p:spPr>
      </p:sp>
      <p:sp>
        <p:nvSpPr>
          <p:cNvPr id="13" name="Text 9"/>
          <p:cNvSpPr/>
          <p:nvPr/>
        </p:nvSpPr>
        <p:spPr>
          <a:xfrm>
            <a:off x="4672965" y="5610582"/>
            <a:ext cx="4200049" cy="331589"/>
          </a:xfrm>
          <a:prstGeom prst="rect">
            <a:avLst/>
          </a:prstGeom>
          <a:noFill/>
          <a:ln/>
        </p:spPr>
        <p:txBody>
          <a:bodyPr wrap="none" rtlCol="0" anchor="t"/>
          <a:lstStyle/>
          <a:p>
            <a:pPr marL="0" indent="0">
              <a:lnSpc>
                <a:spcPts val="2610"/>
              </a:lnSpc>
              <a:buNone/>
            </a:pPr>
            <a:r>
              <a:rPr lang="en-US" sz="2088" dirty="0">
                <a:solidFill>
                  <a:srgbClr val="454240"/>
                </a:solidFill>
                <a:latin typeface="Libre Baskerville" pitchFamily="34" charset="0"/>
                <a:ea typeface="Libre Baskerville" pitchFamily="34" charset="-122"/>
                <a:cs typeface="Libre Baskerville" pitchFamily="34" charset="-120"/>
              </a:rPr>
              <a:t>Encoding Categorical Variables</a:t>
            </a:r>
            <a:endParaRPr lang="en-US" sz="2088" dirty="0"/>
          </a:p>
        </p:txBody>
      </p:sp>
      <p:sp>
        <p:nvSpPr>
          <p:cNvPr id="14" name="Text 10"/>
          <p:cNvSpPr/>
          <p:nvPr/>
        </p:nvSpPr>
        <p:spPr>
          <a:xfrm>
            <a:off x="4672965" y="6069449"/>
            <a:ext cx="8942070" cy="1357789"/>
          </a:xfrm>
          <a:prstGeom prst="rect">
            <a:avLst/>
          </a:prstGeom>
          <a:noFill/>
          <a:ln/>
        </p:spPr>
        <p:txBody>
          <a:bodyPr wrap="square" rtlCol="0" anchor="t"/>
          <a:lstStyle/>
          <a:p>
            <a:pPr marL="0" indent="0">
              <a:lnSpc>
                <a:spcPts val="2673"/>
              </a:lnSpc>
              <a:buNone/>
            </a:pPr>
            <a:r>
              <a:rPr lang="en-US" sz="1671" dirty="0">
                <a:solidFill>
                  <a:srgbClr val="454240"/>
                </a:solidFill>
                <a:latin typeface="DM Sans" pitchFamily="34" charset="0"/>
                <a:ea typeface="DM Sans" pitchFamily="34" charset="-122"/>
                <a:cs typeface="DM Sans" pitchFamily="34" charset="-120"/>
              </a:rPr>
              <a:t>Many mobile phone features, such as model name or color, are represented as categorical variables. Convert these variables into a numerical format, such as one-hot encoding, to enable your machine learning algorithm to effectively utilize this information in the price prediction process.</a:t>
            </a:r>
            <a:endParaRPr lang="en-US" sz="167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37993" y="799267"/>
            <a:ext cx="8922425"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Extracting Meaningful Features</a:t>
            </a:r>
            <a:endParaRPr lang="en-US" sz="4374" dirty="0"/>
          </a:p>
        </p:txBody>
      </p:sp>
      <p:sp>
        <p:nvSpPr>
          <p:cNvPr id="5" name="Text 2"/>
          <p:cNvSpPr/>
          <p:nvPr/>
        </p:nvSpPr>
        <p:spPr>
          <a:xfrm>
            <a:off x="2037993" y="2049066"/>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Statistical Analysis</a:t>
            </a:r>
            <a:endParaRPr lang="en-US" sz="2187" dirty="0"/>
          </a:p>
        </p:txBody>
      </p:sp>
      <p:sp>
        <p:nvSpPr>
          <p:cNvPr id="6" name="Text 3"/>
          <p:cNvSpPr/>
          <p:nvPr/>
        </p:nvSpPr>
        <p:spPr>
          <a:xfrm>
            <a:off x="2037993" y="2618423"/>
            <a:ext cx="3156347" cy="3909417"/>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Leverage statistical methods, such as correlation analysis and chi-square tests, to identify the features that have the strongest relationships with mobile phone prices. This will help you narrow down the list of potentially relevant attributes and focus your efforts on the most impactful factors.</a:t>
            </a:r>
            <a:endParaRPr lang="en-US" sz="1750" dirty="0"/>
          </a:p>
        </p:txBody>
      </p:sp>
      <p:sp>
        <p:nvSpPr>
          <p:cNvPr id="7" name="Text 4"/>
          <p:cNvSpPr/>
          <p:nvPr/>
        </p:nvSpPr>
        <p:spPr>
          <a:xfrm>
            <a:off x="5743932" y="2049066"/>
            <a:ext cx="3156347" cy="694373"/>
          </a:xfrm>
          <a:prstGeom prst="rect">
            <a:avLst/>
          </a:prstGeom>
          <a:noFill/>
          <a:ln/>
        </p:spPr>
        <p:txBody>
          <a:bodyPr wrap="squar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Visualization Techniques</a:t>
            </a:r>
            <a:endParaRPr lang="en-US" sz="2187" dirty="0"/>
          </a:p>
        </p:txBody>
      </p:sp>
      <p:sp>
        <p:nvSpPr>
          <p:cNvPr id="8" name="Text 5"/>
          <p:cNvSpPr/>
          <p:nvPr/>
        </p:nvSpPr>
        <p:spPr>
          <a:xfrm>
            <a:off x="5743932" y="2965609"/>
            <a:ext cx="3156347" cy="426481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Employ data visualization tools, like scatter plots, heatmaps, and box plots, to uncover hidden patterns and trends in the data. These visual representations can provide valuable insights into the dependencies between phone features and their corresponding prices, guiding your feature selection process.</a:t>
            </a:r>
            <a:endParaRPr lang="en-US" sz="1750" dirty="0"/>
          </a:p>
        </p:txBody>
      </p:sp>
      <p:sp>
        <p:nvSpPr>
          <p:cNvPr id="9" name="Text 6"/>
          <p:cNvSpPr/>
          <p:nvPr/>
        </p:nvSpPr>
        <p:spPr>
          <a:xfrm>
            <a:off x="9449872" y="2049066"/>
            <a:ext cx="3156347" cy="694373"/>
          </a:xfrm>
          <a:prstGeom prst="rect">
            <a:avLst/>
          </a:prstGeom>
          <a:noFill/>
          <a:ln/>
        </p:spPr>
        <p:txBody>
          <a:bodyPr wrap="squar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Feature Importance Algorithms</a:t>
            </a:r>
            <a:endParaRPr lang="en-US" sz="2187" dirty="0"/>
          </a:p>
        </p:txBody>
      </p:sp>
      <p:sp>
        <p:nvSpPr>
          <p:cNvPr id="10" name="Text 7"/>
          <p:cNvSpPr/>
          <p:nvPr/>
        </p:nvSpPr>
        <p:spPr>
          <a:xfrm>
            <a:off x="9449872" y="2965609"/>
            <a:ext cx="3156347" cy="3909417"/>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Utilize feature importance techniques, such as tree-based models or recursive feature elimination, to quantify the contribution of each feature to the overall price prediction. This information can help you prioritize the most influential factors and streamline your modeling approach.</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DFA"/>
          </a:solidFill>
          <a:ln/>
        </p:spPr>
      </p:sp>
      <p:sp>
        <p:nvSpPr>
          <p:cNvPr id="4" name="Text 1"/>
          <p:cNvSpPr/>
          <p:nvPr/>
        </p:nvSpPr>
        <p:spPr>
          <a:xfrm>
            <a:off x="2852023" y="516731"/>
            <a:ext cx="7202448" cy="587216"/>
          </a:xfrm>
          <a:prstGeom prst="rect">
            <a:avLst/>
          </a:prstGeom>
          <a:noFill/>
          <a:ln/>
        </p:spPr>
        <p:txBody>
          <a:bodyPr wrap="none" rtlCol="0" anchor="t"/>
          <a:lstStyle/>
          <a:p>
            <a:pPr marL="0" indent="0">
              <a:lnSpc>
                <a:spcPts val="4624"/>
              </a:lnSpc>
              <a:buNone/>
            </a:pPr>
            <a:r>
              <a:rPr lang="en-US" sz="3699" dirty="0">
                <a:solidFill>
                  <a:srgbClr val="5C4E3D"/>
                </a:solidFill>
                <a:latin typeface="Libre Baskerville" pitchFamily="34" charset="0"/>
                <a:ea typeface="Libre Baskerville" pitchFamily="34" charset="-122"/>
                <a:cs typeface="Libre Baskerville" pitchFamily="34" charset="-120"/>
              </a:rPr>
              <a:t>Building the Predictive Model</a:t>
            </a:r>
            <a:endParaRPr lang="en-US" sz="3699" dirty="0"/>
          </a:p>
        </p:txBody>
      </p:sp>
      <p:sp>
        <p:nvSpPr>
          <p:cNvPr id="5" name="Shape 2"/>
          <p:cNvSpPr/>
          <p:nvPr/>
        </p:nvSpPr>
        <p:spPr>
          <a:xfrm>
            <a:off x="3115151" y="1385768"/>
            <a:ext cx="37505" cy="6328291"/>
          </a:xfrm>
          <a:prstGeom prst="roundRect">
            <a:avLst>
              <a:gd name="adj" fmla="val 225475"/>
            </a:avLst>
          </a:prstGeom>
          <a:solidFill>
            <a:srgbClr val="DDD3BA"/>
          </a:solidFill>
          <a:ln/>
        </p:spPr>
      </p:sp>
      <p:sp>
        <p:nvSpPr>
          <p:cNvPr id="6" name="Shape 3"/>
          <p:cNvSpPr/>
          <p:nvPr/>
        </p:nvSpPr>
        <p:spPr>
          <a:xfrm>
            <a:off x="3345240" y="1725156"/>
            <a:ext cx="657701" cy="37505"/>
          </a:xfrm>
          <a:prstGeom prst="roundRect">
            <a:avLst>
              <a:gd name="adj" fmla="val 225475"/>
            </a:avLst>
          </a:prstGeom>
          <a:solidFill>
            <a:srgbClr val="DDD3BA"/>
          </a:solidFill>
          <a:ln/>
        </p:spPr>
      </p:sp>
      <p:sp>
        <p:nvSpPr>
          <p:cNvPr id="7" name="Shape 4"/>
          <p:cNvSpPr/>
          <p:nvPr/>
        </p:nvSpPr>
        <p:spPr>
          <a:xfrm>
            <a:off x="2922449" y="1532573"/>
            <a:ext cx="422791" cy="422791"/>
          </a:xfrm>
          <a:prstGeom prst="roundRect">
            <a:avLst>
              <a:gd name="adj" fmla="val 20001"/>
            </a:avLst>
          </a:prstGeom>
          <a:solidFill>
            <a:srgbClr val="F7EDD4"/>
          </a:solidFill>
          <a:ln w="7620">
            <a:solidFill>
              <a:srgbClr val="DDD3BA"/>
            </a:solidFill>
            <a:prstDash val="solid"/>
          </a:ln>
        </p:spPr>
      </p:sp>
      <p:sp>
        <p:nvSpPr>
          <p:cNvPr id="8" name="Text 5"/>
          <p:cNvSpPr/>
          <p:nvPr/>
        </p:nvSpPr>
        <p:spPr>
          <a:xfrm>
            <a:off x="3070920" y="1567696"/>
            <a:ext cx="125730" cy="352425"/>
          </a:xfrm>
          <a:prstGeom prst="rect">
            <a:avLst/>
          </a:prstGeom>
          <a:noFill/>
          <a:ln/>
        </p:spPr>
        <p:txBody>
          <a:bodyPr wrap="none" rtlCol="0" anchor="t"/>
          <a:lstStyle/>
          <a:p>
            <a:pPr marL="0" indent="0" algn="ctr">
              <a:lnSpc>
                <a:spcPts val="2774"/>
              </a:lnSpc>
              <a:buNone/>
            </a:pPr>
            <a:r>
              <a:rPr lang="en-US" sz="2220" dirty="0">
                <a:solidFill>
                  <a:srgbClr val="454240"/>
                </a:solidFill>
                <a:latin typeface="Libre Baskerville" pitchFamily="34" charset="0"/>
                <a:ea typeface="Libre Baskerville" pitchFamily="34" charset="-122"/>
                <a:cs typeface="Libre Baskerville" pitchFamily="34" charset="-120"/>
              </a:rPr>
              <a:t>1</a:t>
            </a:r>
            <a:endParaRPr lang="en-US" sz="2220" dirty="0"/>
          </a:p>
        </p:txBody>
      </p:sp>
      <p:sp>
        <p:nvSpPr>
          <p:cNvPr id="9" name="Text 6"/>
          <p:cNvSpPr/>
          <p:nvPr/>
        </p:nvSpPr>
        <p:spPr>
          <a:xfrm>
            <a:off x="4167307" y="1573649"/>
            <a:ext cx="2348984" cy="293608"/>
          </a:xfrm>
          <a:prstGeom prst="rect">
            <a:avLst/>
          </a:prstGeom>
          <a:noFill/>
          <a:ln/>
        </p:spPr>
        <p:txBody>
          <a:bodyPr wrap="none" rtlCol="0" anchor="t"/>
          <a:lstStyle/>
          <a:p>
            <a:pPr marL="0" indent="0" algn="l">
              <a:lnSpc>
                <a:spcPts val="2312"/>
              </a:lnSpc>
              <a:buNone/>
            </a:pPr>
            <a:r>
              <a:rPr lang="en-US" sz="1850" dirty="0">
                <a:solidFill>
                  <a:srgbClr val="454240"/>
                </a:solidFill>
                <a:latin typeface="Libre Baskerville" pitchFamily="34" charset="0"/>
                <a:ea typeface="Libre Baskerville" pitchFamily="34" charset="-122"/>
                <a:cs typeface="Libre Baskerville" pitchFamily="34" charset="-120"/>
              </a:rPr>
              <a:t>Data Splitting</a:t>
            </a:r>
            <a:endParaRPr lang="en-US" sz="1850" dirty="0"/>
          </a:p>
        </p:txBody>
      </p:sp>
      <p:sp>
        <p:nvSpPr>
          <p:cNvPr id="10" name="Text 7"/>
          <p:cNvSpPr/>
          <p:nvPr/>
        </p:nvSpPr>
        <p:spPr>
          <a:xfrm>
            <a:off x="4167307" y="1980009"/>
            <a:ext cx="7610951" cy="1202055"/>
          </a:xfrm>
          <a:prstGeom prst="rect">
            <a:avLst/>
          </a:prstGeom>
          <a:noFill/>
          <a:ln/>
        </p:spPr>
        <p:txBody>
          <a:bodyPr wrap="square" rtlCol="0" anchor="t"/>
          <a:lstStyle/>
          <a:p>
            <a:pPr marL="0" indent="0" algn="l">
              <a:lnSpc>
                <a:spcPts val="2368"/>
              </a:lnSpc>
              <a:buNone/>
            </a:pPr>
            <a:r>
              <a:rPr lang="en-US" sz="1480" dirty="0">
                <a:solidFill>
                  <a:srgbClr val="454240"/>
                </a:solidFill>
                <a:latin typeface="DM Sans" pitchFamily="34" charset="0"/>
                <a:ea typeface="DM Sans" pitchFamily="34" charset="-122"/>
                <a:cs typeface="DM Sans" pitchFamily="34" charset="-120"/>
              </a:rPr>
              <a:t>Begin by dividing your dataset into training and testing sets. The training set will be used to develop the price prediction model, while the testing set will be reserved for evaluating its performance. This split ensures that you can accurately assess the model's generalization capabilities.</a:t>
            </a:r>
            <a:endParaRPr lang="en-US" sz="1480" dirty="0"/>
          </a:p>
        </p:txBody>
      </p:sp>
      <p:sp>
        <p:nvSpPr>
          <p:cNvPr id="11" name="Shape 8"/>
          <p:cNvSpPr/>
          <p:nvPr/>
        </p:nvSpPr>
        <p:spPr>
          <a:xfrm>
            <a:off x="3345240" y="3897213"/>
            <a:ext cx="657701" cy="37505"/>
          </a:xfrm>
          <a:prstGeom prst="roundRect">
            <a:avLst>
              <a:gd name="adj" fmla="val 225475"/>
            </a:avLst>
          </a:prstGeom>
          <a:solidFill>
            <a:srgbClr val="DDD3BA"/>
          </a:solidFill>
          <a:ln/>
        </p:spPr>
      </p:sp>
      <p:sp>
        <p:nvSpPr>
          <p:cNvPr id="12" name="Shape 9"/>
          <p:cNvSpPr/>
          <p:nvPr/>
        </p:nvSpPr>
        <p:spPr>
          <a:xfrm>
            <a:off x="2922449" y="3704630"/>
            <a:ext cx="422791" cy="422791"/>
          </a:xfrm>
          <a:prstGeom prst="roundRect">
            <a:avLst>
              <a:gd name="adj" fmla="val 20001"/>
            </a:avLst>
          </a:prstGeom>
          <a:solidFill>
            <a:srgbClr val="F7EDD4"/>
          </a:solidFill>
          <a:ln w="7620">
            <a:solidFill>
              <a:srgbClr val="DDD3BA"/>
            </a:solidFill>
            <a:prstDash val="solid"/>
          </a:ln>
        </p:spPr>
      </p:sp>
      <p:sp>
        <p:nvSpPr>
          <p:cNvPr id="13" name="Text 10"/>
          <p:cNvSpPr/>
          <p:nvPr/>
        </p:nvSpPr>
        <p:spPr>
          <a:xfrm>
            <a:off x="3046988" y="3739753"/>
            <a:ext cx="173712" cy="352425"/>
          </a:xfrm>
          <a:prstGeom prst="rect">
            <a:avLst/>
          </a:prstGeom>
          <a:noFill/>
          <a:ln/>
        </p:spPr>
        <p:txBody>
          <a:bodyPr wrap="none" rtlCol="0" anchor="t"/>
          <a:lstStyle/>
          <a:p>
            <a:pPr marL="0" indent="0" algn="ctr">
              <a:lnSpc>
                <a:spcPts val="2774"/>
              </a:lnSpc>
              <a:buNone/>
            </a:pPr>
            <a:r>
              <a:rPr lang="en-US" sz="2220" dirty="0">
                <a:solidFill>
                  <a:srgbClr val="454240"/>
                </a:solidFill>
                <a:latin typeface="Libre Baskerville" pitchFamily="34" charset="0"/>
                <a:ea typeface="Libre Baskerville" pitchFamily="34" charset="-122"/>
                <a:cs typeface="Libre Baskerville" pitchFamily="34" charset="-120"/>
              </a:rPr>
              <a:t>2</a:t>
            </a:r>
            <a:endParaRPr lang="en-US" sz="2220" dirty="0"/>
          </a:p>
        </p:txBody>
      </p:sp>
      <p:sp>
        <p:nvSpPr>
          <p:cNvPr id="14" name="Text 11"/>
          <p:cNvSpPr/>
          <p:nvPr/>
        </p:nvSpPr>
        <p:spPr>
          <a:xfrm>
            <a:off x="4167307" y="3745706"/>
            <a:ext cx="2348984" cy="293608"/>
          </a:xfrm>
          <a:prstGeom prst="rect">
            <a:avLst/>
          </a:prstGeom>
          <a:noFill/>
          <a:ln/>
        </p:spPr>
        <p:txBody>
          <a:bodyPr wrap="none" rtlCol="0" anchor="t"/>
          <a:lstStyle/>
          <a:p>
            <a:pPr marL="0" indent="0" algn="l">
              <a:lnSpc>
                <a:spcPts val="2312"/>
              </a:lnSpc>
              <a:buNone/>
            </a:pPr>
            <a:r>
              <a:rPr lang="en-US" sz="1850" dirty="0">
                <a:solidFill>
                  <a:srgbClr val="454240"/>
                </a:solidFill>
                <a:latin typeface="Libre Baskerville" pitchFamily="34" charset="0"/>
                <a:ea typeface="Libre Baskerville" pitchFamily="34" charset="-122"/>
                <a:cs typeface="Libre Baskerville" pitchFamily="34" charset="-120"/>
              </a:rPr>
              <a:t>Model Selection</a:t>
            </a:r>
            <a:endParaRPr lang="en-US" sz="1850" dirty="0"/>
          </a:p>
        </p:txBody>
      </p:sp>
      <p:sp>
        <p:nvSpPr>
          <p:cNvPr id="15" name="Text 12"/>
          <p:cNvSpPr/>
          <p:nvPr/>
        </p:nvSpPr>
        <p:spPr>
          <a:xfrm>
            <a:off x="4167307" y="4152067"/>
            <a:ext cx="7610951" cy="1202055"/>
          </a:xfrm>
          <a:prstGeom prst="rect">
            <a:avLst/>
          </a:prstGeom>
          <a:noFill/>
          <a:ln/>
        </p:spPr>
        <p:txBody>
          <a:bodyPr wrap="square" rtlCol="0" anchor="t"/>
          <a:lstStyle/>
          <a:p>
            <a:pPr marL="0" indent="0" algn="l">
              <a:lnSpc>
                <a:spcPts val="2368"/>
              </a:lnSpc>
              <a:buNone/>
            </a:pPr>
            <a:r>
              <a:rPr lang="en-US" sz="1480" dirty="0">
                <a:solidFill>
                  <a:srgbClr val="454240"/>
                </a:solidFill>
                <a:latin typeface="DM Sans" pitchFamily="34" charset="0"/>
                <a:ea typeface="DM Sans" pitchFamily="34" charset="-122"/>
                <a:cs typeface="DM Sans" pitchFamily="34" charset="-120"/>
              </a:rPr>
              <a:t>Choose an appropriate machine learning algorithm for your price prediction task, such as linear regression, decision trees, random forests, or gradient boosting. Each of these models has its own strengths and weaknesses, so carefully consider the characteristics of your data and the desired model performance to select the most suitable approach.</a:t>
            </a:r>
            <a:endParaRPr lang="en-US" sz="1480" dirty="0"/>
          </a:p>
        </p:txBody>
      </p:sp>
      <p:sp>
        <p:nvSpPr>
          <p:cNvPr id="16" name="Shape 13"/>
          <p:cNvSpPr/>
          <p:nvPr/>
        </p:nvSpPr>
        <p:spPr>
          <a:xfrm>
            <a:off x="3345240" y="6069270"/>
            <a:ext cx="657701" cy="37505"/>
          </a:xfrm>
          <a:prstGeom prst="roundRect">
            <a:avLst>
              <a:gd name="adj" fmla="val 225475"/>
            </a:avLst>
          </a:prstGeom>
          <a:solidFill>
            <a:srgbClr val="DDD3BA"/>
          </a:solidFill>
          <a:ln/>
        </p:spPr>
      </p:sp>
      <p:sp>
        <p:nvSpPr>
          <p:cNvPr id="17" name="Shape 14"/>
          <p:cNvSpPr/>
          <p:nvPr/>
        </p:nvSpPr>
        <p:spPr>
          <a:xfrm>
            <a:off x="2922449" y="5876687"/>
            <a:ext cx="422791" cy="422791"/>
          </a:xfrm>
          <a:prstGeom prst="roundRect">
            <a:avLst>
              <a:gd name="adj" fmla="val 20001"/>
            </a:avLst>
          </a:prstGeom>
          <a:solidFill>
            <a:srgbClr val="F7EDD4"/>
          </a:solidFill>
          <a:ln w="7620">
            <a:solidFill>
              <a:srgbClr val="DDD3BA"/>
            </a:solidFill>
            <a:prstDash val="solid"/>
          </a:ln>
        </p:spPr>
      </p:sp>
      <p:sp>
        <p:nvSpPr>
          <p:cNvPr id="18" name="Text 15"/>
          <p:cNvSpPr/>
          <p:nvPr/>
        </p:nvSpPr>
        <p:spPr>
          <a:xfrm>
            <a:off x="3046988" y="5911810"/>
            <a:ext cx="173712" cy="352425"/>
          </a:xfrm>
          <a:prstGeom prst="rect">
            <a:avLst/>
          </a:prstGeom>
          <a:noFill/>
          <a:ln/>
        </p:spPr>
        <p:txBody>
          <a:bodyPr wrap="none" rtlCol="0" anchor="t"/>
          <a:lstStyle/>
          <a:p>
            <a:pPr marL="0" indent="0" algn="ctr">
              <a:lnSpc>
                <a:spcPts val="2774"/>
              </a:lnSpc>
              <a:buNone/>
            </a:pPr>
            <a:r>
              <a:rPr lang="en-US" sz="2220" dirty="0">
                <a:solidFill>
                  <a:srgbClr val="454240"/>
                </a:solidFill>
                <a:latin typeface="Libre Baskerville" pitchFamily="34" charset="0"/>
                <a:ea typeface="Libre Baskerville" pitchFamily="34" charset="-122"/>
                <a:cs typeface="Libre Baskerville" pitchFamily="34" charset="-120"/>
              </a:rPr>
              <a:t>3</a:t>
            </a:r>
            <a:endParaRPr lang="en-US" sz="2220" dirty="0"/>
          </a:p>
        </p:txBody>
      </p:sp>
      <p:sp>
        <p:nvSpPr>
          <p:cNvPr id="19" name="Text 16"/>
          <p:cNvSpPr/>
          <p:nvPr/>
        </p:nvSpPr>
        <p:spPr>
          <a:xfrm>
            <a:off x="4167307" y="5917763"/>
            <a:ext cx="3322320" cy="293608"/>
          </a:xfrm>
          <a:prstGeom prst="rect">
            <a:avLst/>
          </a:prstGeom>
          <a:noFill/>
          <a:ln/>
        </p:spPr>
        <p:txBody>
          <a:bodyPr wrap="none" rtlCol="0" anchor="t"/>
          <a:lstStyle/>
          <a:p>
            <a:pPr marL="0" indent="0" algn="l">
              <a:lnSpc>
                <a:spcPts val="2312"/>
              </a:lnSpc>
              <a:buNone/>
            </a:pPr>
            <a:r>
              <a:rPr lang="en-US" sz="1850" dirty="0">
                <a:solidFill>
                  <a:srgbClr val="454240"/>
                </a:solidFill>
                <a:latin typeface="Libre Baskerville" pitchFamily="34" charset="0"/>
                <a:ea typeface="Libre Baskerville" pitchFamily="34" charset="-122"/>
                <a:cs typeface="Libre Baskerville" pitchFamily="34" charset="-120"/>
              </a:rPr>
              <a:t>Model Training and Tuning</a:t>
            </a:r>
            <a:endParaRPr lang="en-US" sz="1850" dirty="0"/>
          </a:p>
        </p:txBody>
      </p:sp>
      <p:sp>
        <p:nvSpPr>
          <p:cNvPr id="20" name="Text 17"/>
          <p:cNvSpPr/>
          <p:nvPr/>
        </p:nvSpPr>
        <p:spPr>
          <a:xfrm>
            <a:off x="4167307" y="6324124"/>
            <a:ext cx="7610951" cy="1202055"/>
          </a:xfrm>
          <a:prstGeom prst="rect">
            <a:avLst/>
          </a:prstGeom>
          <a:noFill/>
          <a:ln/>
        </p:spPr>
        <p:txBody>
          <a:bodyPr wrap="square" rtlCol="0" anchor="t"/>
          <a:lstStyle/>
          <a:p>
            <a:pPr marL="0" indent="0" algn="l">
              <a:lnSpc>
                <a:spcPts val="2368"/>
              </a:lnSpc>
              <a:buNone/>
            </a:pPr>
            <a:r>
              <a:rPr lang="en-US" sz="1480" dirty="0">
                <a:solidFill>
                  <a:srgbClr val="454240"/>
                </a:solidFill>
                <a:latin typeface="DM Sans" pitchFamily="34" charset="0"/>
                <a:ea typeface="DM Sans" pitchFamily="34" charset="-122"/>
                <a:cs typeface="DM Sans" pitchFamily="34" charset="-120"/>
              </a:rPr>
              <a:t>Train your selected model on the training data, and optimize its hyperparameters using techniques like grid search or Bayesian optimization. This step is crucial to ensure that the model can accurately capture the underlying relationships between phone features and their corresponding prices.</a:t>
            </a:r>
            <a:endParaRPr lang="en-US" sz="14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91214" y="605909"/>
            <a:ext cx="5998131" cy="687348"/>
          </a:xfrm>
          <a:prstGeom prst="rect">
            <a:avLst/>
          </a:prstGeom>
          <a:noFill/>
          <a:ln/>
        </p:spPr>
        <p:txBody>
          <a:bodyPr wrap="none" rtlCol="0" anchor="t"/>
          <a:lstStyle/>
          <a:p>
            <a:pPr marL="0" indent="0">
              <a:lnSpc>
                <a:spcPts val="5412"/>
              </a:lnSpc>
              <a:buNone/>
            </a:pPr>
            <a:r>
              <a:rPr lang="en-US" sz="4330" dirty="0">
                <a:solidFill>
                  <a:srgbClr val="5C4E3D"/>
                </a:solidFill>
                <a:latin typeface="Libre Baskerville" pitchFamily="34" charset="0"/>
                <a:ea typeface="Libre Baskerville" pitchFamily="34" charset="-122"/>
                <a:cs typeface="Libre Baskerville" pitchFamily="34" charset="-120"/>
              </a:rPr>
              <a:t>Evaluating the Model</a:t>
            </a:r>
            <a:endParaRPr lang="en-US" sz="4330" dirty="0"/>
          </a:p>
        </p:txBody>
      </p:sp>
      <p:sp>
        <p:nvSpPr>
          <p:cNvPr id="5" name="Shape 2"/>
          <p:cNvSpPr/>
          <p:nvPr/>
        </p:nvSpPr>
        <p:spPr>
          <a:xfrm>
            <a:off x="2091214" y="1794986"/>
            <a:ext cx="494824" cy="494824"/>
          </a:xfrm>
          <a:prstGeom prst="roundRect">
            <a:avLst>
              <a:gd name="adj" fmla="val 20003"/>
            </a:avLst>
          </a:prstGeom>
          <a:solidFill>
            <a:srgbClr val="F7EDD4"/>
          </a:solidFill>
          <a:ln w="7620">
            <a:solidFill>
              <a:srgbClr val="DDD3BA"/>
            </a:solidFill>
            <a:prstDash val="solid"/>
          </a:ln>
        </p:spPr>
      </p:sp>
      <p:sp>
        <p:nvSpPr>
          <p:cNvPr id="6" name="Text 3"/>
          <p:cNvSpPr/>
          <p:nvPr/>
        </p:nvSpPr>
        <p:spPr>
          <a:xfrm>
            <a:off x="2265045" y="1836182"/>
            <a:ext cx="147161" cy="412313"/>
          </a:xfrm>
          <a:prstGeom prst="rect">
            <a:avLst/>
          </a:prstGeom>
          <a:noFill/>
          <a:ln/>
        </p:spPr>
        <p:txBody>
          <a:bodyPr wrap="none" rtlCol="0" anchor="t"/>
          <a:lstStyle/>
          <a:p>
            <a:pPr marL="0" indent="0" algn="ctr">
              <a:lnSpc>
                <a:spcPts val="3247"/>
              </a:lnSpc>
              <a:buNone/>
            </a:pPr>
            <a:r>
              <a:rPr lang="en-US" sz="2598" dirty="0">
                <a:solidFill>
                  <a:srgbClr val="454240"/>
                </a:solidFill>
                <a:latin typeface="Libre Baskerville" pitchFamily="34" charset="0"/>
                <a:ea typeface="Libre Baskerville" pitchFamily="34" charset="-122"/>
                <a:cs typeface="Libre Baskerville" pitchFamily="34" charset="-120"/>
              </a:rPr>
              <a:t>1</a:t>
            </a:r>
            <a:endParaRPr lang="en-US" sz="2598" dirty="0"/>
          </a:p>
        </p:txBody>
      </p:sp>
      <p:sp>
        <p:nvSpPr>
          <p:cNvPr id="7" name="Text 4"/>
          <p:cNvSpPr/>
          <p:nvPr/>
        </p:nvSpPr>
        <p:spPr>
          <a:xfrm>
            <a:off x="2805946" y="1870591"/>
            <a:ext cx="2621280" cy="343614"/>
          </a:xfrm>
          <a:prstGeom prst="rect">
            <a:avLst/>
          </a:prstGeom>
          <a:noFill/>
          <a:ln/>
        </p:spPr>
        <p:txBody>
          <a:bodyPr wrap="none" rtlCol="0" anchor="t"/>
          <a:lstStyle/>
          <a:p>
            <a:pPr marL="0" indent="0">
              <a:lnSpc>
                <a:spcPts val="2706"/>
              </a:lnSpc>
              <a:buNone/>
            </a:pPr>
            <a:r>
              <a:rPr lang="en-US" sz="2165" dirty="0">
                <a:solidFill>
                  <a:srgbClr val="454240"/>
                </a:solidFill>
                <a:latin typeface="Libre Baskerville" pitchFamily="34" charset="0"/>
                <a:ea typeface="Libre Baskerville" pitchFamily="34" charset="-122"/>
                <a:cs typeface="Libre Baskerville" pitchFamily="34" charset="-120"/>
              </a:rPr>
              <a:t>Accuracy Metrics</a:t>
            </a:r>
            <a:endParaRPr lang="en-US" sz="2165" dirty="0"/>
          </a:p>
        </p:txBody>
      </p:sp>
      <p:sp>
        <p:nvSpPr>
          <p:cNvPr id="8" name="Text 5"/>
          <p:cNvSpPr/>
          <p:nvPr/>
        </p:nvSpPr>
        <p:spPr>
          <a:xfrm>
            <a:off x="2805946" y="2346127"/>
            <a:ext cx="2621280" cy="5277445"/>
          </a:xfrm>
          <a:prstGeom prst="rect">
            <a:avLst/>
          </a:prstGeom>
          <a:noFill/>
          <a:ln/>
        </p:spPr>
        <p:txBody>
          <a:bodyPr wrap="square" rtlCol="0" anchor="t"/>
          <a:lstStyle/>
          <a:p>
            <a:pPr marL="0" indent="0">
              <a:lnSpc>
                <a:spcPts val="2771"/>
              </a:lnSpc>
              <a:buNone/>
            </a:pPr>
            <a:r>
              <a:rPr lang="en-US" sz="1732" dirty="0">
                <a:solidFill>
                  <a:srgbClr val="454240"/>
                </a:solidFill>
                <a:latin typeface="DM Sans" pitchFamily="34" charset="0"/>
                <a:ea typeface="DM Sans" pitchFamily="34" charset="-122"/>
                <a:cs typeface="DM Sans" pitchFamily="34" charset="-120"/>
              </a:rPr>
              <a:t>Assess the model's performance using appropriate evaluation metrics, such as mean absolute error (MAE), root mean squared error (RMSE), or R-squared. These metrics will quantify the model's ability to accurately predict mobile phone prices, allowing you to gauge its effectiveness and identify areas for improvement.</a:t>
            </a:r>
            <a:endParaRPr lang="en-US" sz="1732" dirty="0"/>
          </a:p>
        </p:txBody>
      </p:sp>
      <p:sp>
        <p:nvSpPr>
          <p:cNvPr id="9" name="Shape 6"/>
          <p:cNvSpPr/>
          <p:nvPr/>
        </p:nvSpPr>
        <p:spPr>
          <a:xfrm>
            <a:off x="5647134" y="1794986"/>
            <a:ext cx="494824" cy="494824"/>
          </a:xfrm>
          <a:prstGeom prst="roundRect">
            <a:avLst>
              <a:gd name="adj" fmla="val 20003"/>
            </a:avLst>
          </a:prstGeom>
          <a:solidFill>
            <a:srgbClr val="F7EDD4"/>
          </a:solidFill>
          <a:ln w="7620">
            <a:solidFill>
              <a:srgbClr val="DDD3BA"/>
            </a:solidFill>
            <a:prstDash val="solid"/>
          </a:ln>
        </p:spPr>
      </p:sp>
      <p:sp>
        <p:nvSpPr>
          <p:cNvPr id="10" name="Text 7"/>
          <p:cNvSpPr/>
          <p:nvPr/>
        </p:nvSpPr>
        <p:spPr>
          <a:xfrm>
            <a:off x="5792867" y="1836182"/>
            <a:ext cx="203240" cy="412313"/>
          </a:xfrm>
          <a:prstGeom prst="rect">
            <a:avLst/>
          </a:prstGeom>
          <a:noFill/>
          <a:ln/>
        </p:spPr>
        <p:txBody>
          <a:bodyPr wrap="none" rtlCol="0" anchor="t"/>
          <a:lstStyle/>
          <a:p>
            <a:pPr marL="0" indent="0" algn="ctr">
              <a:lnSpc>
                <a:spcPts val="3247"/>
              </a:lnSpc>
              <a:buNone/>
            </a:pPr>
            <a:r>
              <a:rPr lang="en-US" sz="2598" dirty="0">
                <a:solidFill>
                  <a:srgbClr val="454240"/>
                </a:solidFill>
                <a:latin typeface="Libre Baskerville" pitchFamily="34" charset="0"/>
                <a:ea typeface="Libre Baskerville" pitchFamily="34" charset="-122"/>
                <a:cs typeface="Libre Baskerville" pitchFamily="34" charset="-120"/>
              </a:rPr>
              <a:t>2</a:t>
            </a:r>
            <a:endParaRPr lang="en-US" sz="2598" dirty="0"/>
          </a:p>
        </p:txBody>
      </p:sp>
      <p:sp>
        <p:nvSpPr>
          <p:cNvPr id="11" name="Text 8"/>
          <p:cNvSpPr/>
          <p:nvPr/>
        </p:nvSpPr>
        <p:spPr>
          <a:xfrm>
            <a:off x="6361867" y="1870591"/>
            <a:ext cx="2621280" cy="687229"/>
          </a:xfrm>
          <a:prstGeom prst="rect">
            <a:avLst/>
          </a:prstGeom>
          <a:noFill/>
          <a:ln/>
        </p:spPr>
        <p:txBody>
          <a:bodyPr wrap="square" rtlCol="0" anchor="t"/>
          <a:lstStyle/>
          <a:p>
            <a:pPr marL="0" indent="0">
              <a:lnSpc>
                <a:spcPts val="2706"/>
              </a:lnSpc>
              <a:buNone/>
            </a:pPr>
            <a:r>
              <a:rPr lang="en-US" sz="2165" dirty="0">
                <a:solidFill>
                  <a:srgbClr val="454240"/>
                </a:solidFill>
                <a:latin typeface="Libre Baskerville" pitchFamily="34" charset="0"/>
                <a:ea typeface="Libre Baskerville" pitchFamily="34" charset="-122"/>
                <a:cs typeface="Libre Baskerville" pitchFamily="34" charset="-120"/>
              </a:rPr>
              <a:t>Generalization Capabilities</a:t>
            </a:r>
            <a:endParaRPr lang="en-US" sz="2165" dirty="0"/>
          </a:p>
        </p:txBody>
      </p:sp>
      <p:sp>
        <p:nvSpPr>
          <p:cNvPr id="12" name="Text 9"/>
          <p:cNvSpPr/>
          <p:nvPr/>
        </p:nvSpPr>
        <p:spPr>
          <a:xfrm>
            <a:off x="6361867" y="2689741"/>
            <a:ext cx="2621280" cy="4221956"/>
          </a:xfrm>
          <a:prstGeom prst="rect">
            <a:avLst/>
          </a:prstGeom>
          <a:noFill/>
          <a:ln/>
        </p:spPr>
        <p:txBody>
          <a:bodyPr wrap="square" rtlCol="0" anchor="t"/>
          <a:lstStyle/>
          <a:p>
            <a:pPr marL="0" indent="0">
              <a:lnSpc>
                <a:spcPts val="2771"/>
              </a:lnSpc>
              <a:buNone/>
            </a:pPr>
            <a:r>
              <a:rPr lang="en-US" sz="1732" dirty="0">
                <a:solidFill>
                  <a:srgbClr val="454240"/>
                </a:solidFill>
                <a:latin typeface="DM Sans" pitchFamily="34" charset="0"/>
                <a:ea typeface="DM Sans" pitchFamily="34" charset="-122"/>
                <a:cs typeface="DM Sans" pitchFamily="34" charset="-120"/>
              </a:rPr>
              <a:t>Evaluate the model's performance on the reserved testing set to ensure it can generalize well to unseen data. This step will help you identify any potential overfitting or underfitting issues, and guide you in refining the model to achieve robust and reliable price predictions.</a:t>
            </a:r>
            <a:endParaRPr lang="en-US" sz="1732" dirty="0"/>
          </a:p>
        </p:txBody>
      </p:sp>
      <p:sp>
        <p:nvSpPr>
          <p:cNvPr id="13" name="Shape 10"/>
          <p:cNvSpPr/>
          <p:nvPr/>
        </p:nvSpPr>
        <p:spPr>
          <a:xfrm>
            <a:off x="9203055" y="1794986"/>
            <a:ext cx="494824" cy="494824"/>
          </a:xfrm>
          <a:prstGeom prst="roundRect">
            <a:avLst>
              <a:gd name="adj" fmla="val 20003"/>
            </a:avLst>
          </a:prstGeom>
          <a:solidFill>
            <a:srgbClr val="F7EDD4"/>
          </a:solidFill>
          <a:ln w="7620">
            <a:solidFill>
              <a:srgbClr val="DDD3BA"/>
            </a:solidFill>
            <a:prstDash val="solid"/>
          </a:ln>
        </p:spPr>
      </p:sp>
      <p:sp>
        <p:nvSpPr>
          <p:cNvPr id="14" name="Text 11"/>
          <p:cNvSpPr/>
          <p:nvPr/>
        </p:nvSpPr>
        <p:spPr>
          <a:xfrm>
            <a:off x="9348788" y="1836182"/>
            <a:ext cx="203240" cy="412313"/>
          </a:xfrm>
          <a:prstGeom prst="rect">
            <a:avLst/>
          </a:prstGeom>
          <a:noFill/>
          <a:ln/>
        </p:spPr>
        <p:txBody>
          <a:bodyPr wrap="none" rtlCol="0" anchor="t"/>
          <a:lstStyle/>
          <a:p>
            <a:pPr marL="0" indent="0" algn="ctr">
              <a:lnSpc>
                <a:spcPts val="3247"/>
              </a:lnSpc>
              <a:buNone/>
            </a:pPr>
            <a:r>
              <a:rPr lang="en-US" sz="2598" dirty="0">
                <a:solidFill>
                  <a:srgbClr val="454240"/>
                </a:solidFill>
                <a:latin typeface="Libre Baskerville" pitchFamily="34" charset="0"/>
                <a:ea typeface="Libre Baskerville" pitchFamily="34" charset="-122"/>
                <a:cs typeface="Libre Baskerville" pitchFamily="34" charset="-120"/>
              </a:rPr>
              <a:t>3</a:t>
            </a:r>
            <a:endParaRPr lang="en-US" sz="2598" dirty="0"/>
          </a:p>
        </p:txBody>
      </p:sp>
      <p:sp>
        <p:nvSpPr>
          <p:cNvPr id="15" name="Text 12"/>
          <p:cNvSpPr/>
          <p:nvPr/>
        </p:nvSpPr>
        <p:spPr>
          <a:xfrm>
            <a:off x="9917787" y="1870591"/>
            <a:ext cx="2621280" cy="687229"/>
          </a:xfrm>
          <a:prstGeom prst="rect">
            <a:avLst/>
          </a:prstGeom>
          <a:noFill/>
          <a:ln/>
        </p:spPr>
        <p:txBody>
          <a:bodyPr wrap="square" rtlCol="0" anchor="t"/>
          <a:lstStyle/>
          <a:p>
            <a:pPr marL="0" indent="0">
              <a:lnSpc>
                <a:spcPts val="2706"/>
              </a:lnSpc>
              <a:buNone/>
            </a:pPr>
            <a:r>
              <a:rPr lang="en-US" sz="2165" dirty="0">
                <a:solidFill>
                  <a:srgbClr val="454240"/>
                </a:solidFill>
                <a:latin typeface="Libre Baskerville" pitchFamily="34" charset="0"/>
                <a:ea typeface="Libre Baskerville" pitchFamily="34" charset="-122"/>
                <a:cs typeface="Libre Baskerville" pitchFamily="34" charset="-120"/>
              </a:rPr>
              <a:t>Comparing Alternatives</a:t>
            </a:r>
            <a:endParaRPr lang="en-US" sz="2165" dirty="0"/>
          </a:p>
        </p:txBody>
      </p:sp>
      <p:sp>
        <p:nvSpPr>
          <p:cNvPr id="16" name="Text 13"/>
          <p:cNvSpPr/>
          <p:nvPr/>
        </p:nvSpPr>
        <p:spPr>
          <a:xfrm>
            <a:off x="9917787" y="2689741"/>
            <a:ext cx="2621280" cy="4221956"/>
          </a:xfrm>
          <a:prstGeom prst="rect">
            <a:avLst/>
          </a:prstGeom>
          <a:noFill/>
          <a:ln/>
        </p:spPr>
        <p:txBody>
          <a:bodyPr wrap="square" rtlCol="0" anchor="t"/>
          <a:lstStyle/>
          <a:p>
            <a:pPr marL="0" indent="0">
              <a:lnSpc>
                <a:spcPts val="2771"/>
              </a:lnSpc>
              <a:buNone/>
            </a:pPr>
            <a:r>
              <a:rPr lang="en-US" sz="1732" dirty="0">
                <a:solidFill>
                  <a:srgbClr val="454240"/>
                </a:solidFill>
                <a:latin typeface="DM Sans" pitchFamily="34" charset="0"/>
                <a:ea typeface="DM Sans" pitchFamily="34" charset="-122"/>
                <a:cs typeface="DM Sans" pitchFamily="34" charset="-120"/>
              </a:rPr>
              <a:t>Consider testing multiple machine learning models and comparing their performance. This can provide valuable insights into the strengths and weaknesses of different approaches, allowing you to select the most suitable model for your specific price prediction requirements.</a:t>
            </a:r>
            <a:endParaRPr lang="en-US" sz="173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37993" y="614482"/>
            <a:ext cx="8660844"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Analyzing Feature Importance</a:t>
            </a:r>
            <a:endParaRPr lang="en-US" sz="4374" dirty="0"/>
          </a:p>
        </p:txBody>
      </p:sp>
      <p:pic>
        <p:nvPicPr>
          <p:cNvPr id="5" name="Image 1" descr="preencoded.png"/>
          <p:cNvPicPr>
            <a:picLocks noChangeAspect="1"/>
          </p:cNvPicPr>
          <p:nvPr/>
        </p:nvPicPr>
        <p:blipFill>
          <a:blip r:embed="rId4"/>
          <a:stretch>
            <a:fillRect/>
          </a:stretch>
        </p:blipFill>
        <p:spPr>
          <a:xfrm>
            <a:off x="2037993" y="1642110"/>
            <a:ext cx="1110972" cy="1990963"/>
          </a:xfrm>
          <a:prstGeom prst="rect">
            <a:avLst/>
          </a:prstGeom>
        </p:spPr>
      </p:pic>
      <p:sp>
        <p:nvSpPr>
          <p:cNvPr id="6" name="Text 2"/>
          <p:cNvSpPr/>
          <p:nvPr/>
        </p:nvSpPr>
        <p:spPr>
          <a:xfrm>
            <a:off x="3482221" y="1864281"/>
            <a:ext cx="3433762"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Confirming Key Drivers</a:t>
            </a:r>
            <a:endParaRPr lang="en-US" sz="2187" dirty="0"/>
          </a:p>
        </p:txBody>
      </p:sp>
      <p:sp>
        <p:nvSpPr>
          <p:cNvPr id="7" name="Text 3"/>
          <p:cNvSpPr/>
          <p:nvPr/>
        </p:nvSpPr>
        <p:spPr>
          <a:xfrm>
            <a:off x="3482221" y="2344698"/>
            <a:ext cx="9110186" cy="1066205"/>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Analyze the feature importances obtained from your predictive model to validate the insights gained during the feature extraction phase. This step will help you confirm the significance of the identified phone attributes and their influence on the final price.</a:t>
            </a:r>
            <a:endParaRPr lang="en-US" sz="1750" dirty="0"/>
          </a:p>
        </p:txBody>
      </p:sp>
      <p:pic>
        <p:nvPicPr>
          <p:cNvPr id="8" name="Image 2" descr="preencoded.png"/>
          <p:cNvPicPr>
            <a:picLocks noChangeAspect="1"/>
          </p:cNvPicPr>
          <p:nvPr/>
        </p:nvPicPr>
        <p:blipFill>
          <a:blip r:embed="rId5"/>
          <a:stretch>
            <a:fillRect/>
          </a:stretch>
        </p:blipFill>
        <p:spPr>
          <a:xfrm>
            <a:off x="2037993" y="3633073"/>
            <a:ext cx="1110972" cy="1990963"/>
          </a:xfrm>
          <a:prstGeom prst="rect">
            <a:avLst/>
          </a:prstGeom>
        </p:spPr>
      </p:pic>
      <p:sp>
        <p:nvSpPr>
          <p:cNvPr id="9" name="Text 4"/>
          <p:cNvSpPr/>
          <p:nvPr/>
        </p:nvSpPr>
        <p:spPr>
          <a:xfrm>
            <a:off x="3482221" y="3855244"/>
            <a:ext cx="4465796"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Identifying Unexpected Factors</a:t>
            </a:r>
            <a:endParaRPr lang="en-US" sz="2187" dirty="0"/>
          </a:p>
        </p:txBody>
      </p:sp>
      <p:sp>
        <p:nvSpPr>
          <p:cNvPr id="10" name="Text 5"/>
          <p:cNvSpPr/>
          <p:nvPr/>
        </p:nvSpPr>
        <p:spPr>
          <a:xfrm>
            <a:off x="3482221" y="4335661"/>
            <a:ext cx="9110186" cy="1066205"/>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The feature importance analysis may also uncover unexpected factors that significantly impact mobile phone prices. These surprising insights can open new avenues for further exploration and lead to a deeper understanding of the market dynamics.</a:t>
            </a:r>
            <a:endParaRPr lang="en-US" sz="1750" dirty="0"/>
          </a:p>
        </p:txBody>
      </p:sp>
      <p:pic>
        <p:nvPicPr>
          <p:cNvPr id="11" name="Image 3" descr="preencoded.png"/>
          <p:cNvPicPr>
            <a:picLocks noChangeAspect="1"/>
          </p:cNvPicPr>
          <p:nvPr/>
        </p:nvPicPr>
        <p:blipFill>
          <a:blip r:embed="rId6"/>
          <a:stretch>
            <a:fillRect/>
          </a:stretch>
        </p:blipFill>
        <p:spPr>
          <a:xfrm>
            <a:off x="2037993" y="5624036"/>
            <a:ext cx="1110972" cy="1990963"/>
          </a:xfrm>
          <a:prstGeom prst="rect">
            <a:avLst/>
          </a:prstGeom>
        </p:spPr>
      </p:pic>
      <p:sp>
        <p:nvSpPr>
          <p:cNvPr id="12" name="Text 6"/>
          <p:cNvSpPr/>
          <p:nvPr/>
        </p:nvSpPr>
        <p:spPr>
          <a:xfrm>
            <a:off x="3482221" y="5846207"/>
            <a:ext cx="3637598"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Guiding Future Decisions</a:t>
            </a:r>
            <a:endParaRPr lang="en-US" sz="2187" dirty="0"/>
          </a:p>
        </p:txBody>
      </p:sp>
      <p:sp>
        <p:nvSpPr>
          <p:cNvPr id="13" name="Text 7"/>
          <p:cNvSpPr/>
          <p:nvPr/>
        </p:nvSpPr>
        <p:spPr>
          <a:xfrm>
            <a:off x="3482221" y="6326624"/>
            <a:ext cx="9110186" cy="1066205"/>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The feature importance analysis can inform future product development, pricing strategies, and marketing decisions by highlighting the most critical factors that influence consumer preferences and purchase decisions in the mobile phone industry.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FFDFA"/>
          </a:solidFill>
          <a:ln/>
        </p:spPr>
      </p:sp>
      <p:sp>
        <p:nvSpPr>
          <p:cNvPr id="4" name="Text 1"/>
          <p:cNvSpPr/>
          <p:nvPr/>
        </p:nvSpPr>
        <p:spPr>
          <a:xfrm>
            <a:off x="2927628" y="507921"/>
            <a:ext cx="6241613" cy="577215"/>
          </a:xfrm>
          <a:prstGeom prst="rect">
            <a:avLst/>
          </a:prstGeom>
          <a:noFill/>
          <a:ln/>
        </p:spPr>
        <p:txBody>
          <a:bodyPr wrap="none" rtlCol="0" anchor="t"/>
          <a:lstStyle/>
          <a:p>
            <a:pPr marL="0" indent="0">
              <a:lnSpc>
                <a:spcPts val="4546"/>
              </a:lnSpc>
              <a:buNone/>
            </a:pPr>
            <a:r>
              <a:rPr lang="en-US" sz="3637" dirty="0">
                <a:solidFill>
                  <a:srgbClr val="5C4E3D"/>
                </a:solidFill>
                <a:latin typeface="Libre Baskerville" pitchFamily="34" charset="0"/>
                <a:ea typeface="Libre Baskerville" pitchFamily="34" charset="-122"/>
                <a:cs typeface="Libre Baskerville" pitchFamily="34" charset="-120"/>
              </a:rPr>
              <a:t>Unlocking Pricing Insights</a:t>
            </a:r>
            <a:endParaRPr lang="en-US" sz="3637" dirty="0"/>
          </a:p>
        </p:txBody>
      </p:sp>
      <p:pic>
        <p:nvPicPr>
          <p:cNvPr id="5" name="Image 1" descr="preencoded.png"/>
          <p:cNvPicPr>
            <a:picLocks noChangeAspect="1"/>
          </p:cNvPicPr>
          <p:nvPr/>
        </p:nvPicPr>
        <p:blipFill>
          <a:blip r:embed="rId4"/>
          <a:stretch>
            <a:fillRect/>
          </a:stretch>
        </p:blipFill>
        <p:spPr>
          <a:xfrm>
            <a:off x="2927628" y="1454587"/>
            <a:ext cx="369451" cy="369451"/>
          </a:xfrm>
          <a:prstGeom prst="rect">
            <a:avLst/>
          </a:prstGeom>
        </p:spPr>
      </p:pic>
      <p:sp>
        <p:nvSpPr>
          <p:cNvPr id="6" name="Text 2"/>
          <p:cNvSpPr/>
          <p:nvPr/>
        </p:nvSpPr>
        <p:spPr>
          <a:xfrm>
            <a:off x="2927628" y="2008703"/>
            <a:ext cx="1985963" cy="577453"/>
          </a:xfrm>
          <a:prstGeom prst="rect">
            <a:avLst/>
          </a:prstGeom>
          <a:noFill/>
          <a:ln/>
        </p:spPr>
        <p:txBody>
          <a:bodyPr wrap="square" rtlCol="0" anchor="t"/>
          <a:lstStyle/>
          <a:p>
            <a:pPr marL="0" indent="0" algn="l">
              <a:lnSpc>
                <a:spcPts val="2273"/>
              </a:lnSpc>
              <a:buNone/>
            </a:pPr>
            <a:r>
              <a:rPr lang="en-US" sz="1818" dirty="0">
                <a:solidFill>
                  <a:srgbClr val="454240"/>
                </a:solidFill>
                <a:latin typeface="Libre Baskerville" pitchFamily="34" charset="0"/>
                <a:ea typeface="Libre Baskerville" pitchFamily="34" charset="-122"/>
                <a:cs typeface="Libre Baskerville" pitchFamily="34" charset="-120"/>
              </a:rPr>
              <a:t>Competitive Landscape</a:t>
            </a:r>
            <a:endParaRPr lang="en-US" sz="1818" dirty="0"/>
          </a:p>
        </p:txBody>
      </p:sp>
      <p:sp>
        <p:nvSpPr>
          <p:cNvPr id="7" name="Text 3"/>
          <p:cNvSpPr/>
          <p:nvPr/>
        </p:nvSpPr>
        <p:spPr>
          <a:xfrm>
            <a:off x="2927628" y="2696885"/>
            <a:ext cx="1985963" cy="4138851"/>
          </a:xfrm>
          <a:prstGeom prst="rect">
            <a:avLst/>
          </a:prstGeom>
          <a:noFill/>
          <a:ln/>
        </p:spPr>
        <p:txBody>
          <a:bodyPr wrap="square" rtlCol="0" anchor="t"/>
          <a:lstStyle/>
          <a:p>
            <a:pPr marL="0" indent="0" algn="l">
              <a:lnSpc>
                <a:spcPts val="2327"/>
              </a:lnSpc>
              <a:buNone/>
            </a:pPr>
            <a:r>
              <a:rPr lang="en-US" sz="1455" dirty="0">
                <a:solidFill>
                  <a:srgbClr val="454240"/>
                </a:solidFill>
                <a:latin typeface="DM Sans" pitchFamily="34" charset="0"/>
                <a:ea typeface="DM Sans" pitchFamily="34" charset="-122"/>
                <a:cs typeface="DM Sans" pitchFamily="34" charset="-120"/>
              </a:rPr>
              <a:t>Leverage the insights gained from your price prediction model to understand the competitive landscape in the mobile phone market. Identify the key factors that differentiate successful products and use this knowledge to guide your pricing and product strategies.</a:t>
            </a:r>
            <a:endParaRPr lang="en-US" sz="1455" dirty="0"/>
          </a:p>
        </p:txBody>
      </p:sp>
      <p:pic>
        <p:nvPicPr>
          <p:cNvPr id="8" name="Image 2" descr="preencoded.png"/>
          <p:cNvPicPr>
            <a:picLocks noChangeAspect="1"/>
          </p:cNvPicPr>
          <p:nvPr/>
        </p:nvPicPr>
        <p:blipFill>
          <a:blip r:embed="rId4"/>
          <a:stretch>
            <a:fillRect/>
          </a:stretch>
        </p:blipFill>
        <p:spPr>
          <a:xfrm>
            <a:off x="5190649" y="1454587"/>
            <a:ext cx="369451" cy="369451"/>
          </a:xfrm>
          <a:prstGeom prst="rect">
            <a:avLst/>
          </a:prstGeom>
        </p:spPr>
      </p:pic>
      <p:sp>
        <p:nvSpPr>
          <p:cNvPr id="9" name="Text 4"/>
          <p:cNvSpPr/>
          <p:nvPr/>
        </p:nvSpPr>
        <p:spPr>
          <a:xfrm>
            <a:off x="5190649" y="2008703"/>
            <a:ext cx="1985963" cy="577453"/>
          </a:xfrm>
          <a:prstGeom prst="rect">
            <a:avLst/>
          </a:prstGeom>
          <a:noFill/>
          <a:ln/>
        </p:spPr>
        <p:txBody>
          <a:bodyPr wrap="square" rtlCol="0" anchor="t"/>
          <a:lstStyle/>
          <a:p>
            <a:pPr marL="0" indent="0" algn="l">
              <a:lnSpc>
                <a:spcPts val="2273"/>
              </a:lnSpc>
              <a:buNone/>
            </a:pPr>
            <a:r>
              <a:rPr lang="en-US" sz="1818" dirty="0">
                <a:solidFill>
                  <a:srgbClr val="454240"/>
                </a:solidFill>
                <a:latin typeface="Libre Baskerville" pitchFamily="34" charset="0"/>
                <a:ea typeface="Libre Baskerville" pitchFamily="34" charset="-122"/>
                <a:cs typeface="Libre Baskerville" pitchFamily="34" charset="-120"/>
              </a:rPr>
              <a:t>Consumer Preferences</a:t>
            </a:r>
            <a:endParaRPr lang="en-US" sz="1818" dirty="0"/>
          </a:p>
        </p:txBody>
      </p:sp>
      <p:sp>
        <p:nvSpPr>
          <p:cNvPr id="10" name="Text 5"/>
          <p:cNvSpPr/>
          <p:nvPr/>
        </p:nvSpPr>
        <p:spPr>
          <a:xfrm>
            <a:off x="5190649" y="2696885"/>
            <a:ext cx="1985963" cy="5025747"/>
          </a:xfrm>
          <a:prstGeom prst="rect">
            <a:avLst/>
          </a:prstGeom>
          <a:noFill/>
          <a:ln/>
        </p:spPr>
        <p:txBody>
          <a:bodyPr wrap="square" rtlCol="0" anchor="t"/>
          <a:lstStyle/>
          <a:p>
            <a:pPr marL="0" indent="0" algn="l">
              <a:lnSpc>
                <a:spcPts val="2327"/>
              </a:lnSpc>
              <a:buNone/>
            </a:pPr>
            <a:r>
              <a:rPr lang="en-US" sz="1455" dirty="0">
                <a:solidFill>
                  <a:srgbClr val="454240"/>
                </a:solidFill>
                <a:latin typeface="DM Sans" pitchFamily="34" charset="0"/>
                <a:ea typeface="DM Sans" pitchFamily="34" charset="-122"/>
                <a:cs typeface="DM Sans" pitchFamily="34" charset="-120"/>
              </a:rPr>
              <a:t>Gain valuable insights into consumer preferences by understanding the features that most strongly influence mobile phone prices. This information can inform your product development, marketing, and customer segmentation efforts, allowing you to better cater to the needs and desires of your target audience.</a:t>
            </a:r>
            <a:endParaRPr lang="en-US" sz="1455" dirty="0"/>
          </a:p>
        </p:txBody>
      </p:sp>
      <p:pic>
        <p:nvPicPr>
          <p:cNvPr id="11" name="Image 3" descr="preencoded.png"/>
          <p:cNvPicPr>
            <a:picLocks noChangeAspect="1"/>
          </p:cNvPicPr>
          <p:nvPr/>
        </p:nvPicPr>
        <p:blipFill>
          <a:blip r:embed="rId4"/>
          <a:stretch>
            <a:fillRect/>
          </a:stretch>
        </p:blipFill>
        <p:spPr>
          <a:xfrm>
            <a:off x="7453670" y="1454587"/>
            <a:ext cx="369451" cy="369451"/>
          </a:xfrm>
          <a:prstGeom prst="rect">
            <a:avLst/>
          </a:prstGeom>
        </p:spPr>
      </p:pic>
      <p:sp>
        <p:nvSpPr>
          <p:cNvPr id="12" name="Text 6"/>
          <p:cNvSpPr/>
          <p:nvPr/>
        </p:nvSpPr>
        <p:spPr>
          <a:xfrm>
            <a:off x="7453670" y="2008703"/>
            <a:ext cx="1985963" cy="577453"/>
          </a:xfrm>
          <a:prstGeom prst="rect">
            <a:avLst/>
          </a:prstGeom>
          <a:noFill/>
          <a:ln/>
        </p:spPr>
        <p:txBody>
          <a:bodyPr wrap="square" rtlCol="0" anchor="t"/>
          <a:lstStyle/>
          <a:p>
            <a:pPr marL="0" indent="0" algn="l">
              <a:lnSpc>
                <a:spcPts val="2273"/>
              </a:lnSpc>
              <a:buNone/>
            </a:pPr>
            <a:r>
              <a:rPr lang="en-US" sz="1818" dirty="0">
                <a:solidFill>
                  <a:srgbClr val="454240"/>
                </a:solidFill>
                <a:latin typeface="Libre Baskerville" pitchFamily="34" charset="0"/>
                <a:ea typeface="Libre Baskerville" pitchFamily="34" charset="-122"/>
                <a:cs typeface="Libre Baskerville" pitchFamily="34" charset="-120"/>
              </a:rPr>
              <a:t>Pricing Optimization</a:t>
            </a:r>
            <a:endParaRPr lang="en-US" sz="1818" dirty="0"/>
          </a:p>
        </p:txBody>
      </p:sp>
      <p:sp>
        <p:nvSpPr>
          <p:cNvPr id="13" name="Text 7"/>
          <p:cNvSpPr/>
          <p:nvPr/>
        </p:nvSpPr>
        <p:spPr>
          <a:xfrm>
            <a:off x="7453670" y="2696885"/>
            <a:ext cx="1985963" cy="4434483"/>
          </a:xfrm>
          <a:prstGeom prst="rect">
            <a:avLst/>
          </a:prstGeom>
          <a:noFill/>
          <a:ln/>
        </p:spPr>
        <p:txBody>
          <a:bodyPr wrap="square" rtlCol="0" anchor="t"/>
          <a:lstStyle/>
          <a:p>
            <a:pPr marL="0" indent="0" algn="l">
              <a:lnSpc>
                <a:spcPts val="2327"/>
              </a:lnSpc>
              <a:buNone/>
            </a:pPr>
            <a:r>
              <a:rPr lang="en-US" sz="1455" dirty="0">
                <a:solidFill>
                  <a:srgbClr val="454240"/>
                </a:solidFill>
                <a:latin typeface="DM Sans" pitchFamily="34" charset="0"/>
                <a:ea typeface="DM Sans" pitchFamily="34" charset="-122"/>
                <a:cs typeface="DM Sans" pitchFamily="34" charset="-120"/>
              </a:rPr>
              <a:t>Utilize the predictive capabilities of your machine learning model to optimize pricing decisions. By accurately forecasting the impact of various phone specifications on the final price, you can develop more effective and profitable pricing strategies for your mobile phone products.</a:t>
            </a:r>
            <a:endParaRPr lang="en-US" sz="1455" dirty="0"/>
          </a:p>
        </p:txBody>
      </p:sp>
      <p:pic>
        <p:nvPicPr>
          <p:cNvPr id="14" name="Image 4" descr="preencoded.png"/>
          <p:cNvPicPr>
            <a:picLocks noChangeAspect="1"/>
          </p:cNvPicPr>
          <p:nvPr/>
        </p:nvPicPr>
        <p:blipFill>
          <a:blip r:embed="rId4"/>
          <a:stretch>
            <a:fillRect/>
          </a:stretch>
        </p:blipFill>
        <p:spPr>
          <a:xfrm>
            <a:off x="9716691" y="1454587"/>
            <a:ext cx="369451" cy="369451"/>
          </a:xfrm>
          <a:prstGeom prst="rect">
            <a:avLst/>
          </a:prstGeom>
        </p:spPr>
      </p:pic>
      <p:sp>
        <p:nvSpPr>
          <p:cNvPr id="15" name="Text 8"/>
          <p:cNvSpPr/>
          <p:nvPr/>
        </p:nvSpPr>
        <p:spPr>
          <a:xfrm>
            <a:off x="9716691" y="2008703"/>
            <a:ext cx="1985963" cy="577453"/>
          </a:xfrm>
          <a:prstGeom prst="rect">
            <a:avLst/>
          </a:prstGeom>
          <a:noFill/>
          <a:ln/>
        </p:spPr>
        <p:txBody>
          <a:bodyPr wrap="square" rtlCol="0" anchor="t"/>
          <a:lstStyle/>
          <a:p>
            <a:pPr marL="0" indent="0" algn="l">
              <a:lnSpc>
                <a:spcPts val="2273"/>
              </a:lnSpc>
              <a:buNone/>
            </a:pPr>
            <a:r>
              <a:rPr lang="en-US" sz="1818" dirty="0">
                <a:solidFill>
                  <a:srgbClr val="454240"/>
                </a:solidFill>
                <a:latin typeface="Libre Baskerville" pitchFamily="34" charset="0"/>
                <a:ea typeface="Libre Baskerville" pitchFamily="34" charset="-122"/>
                <a:cs typeface="Libre Baskerville" pitchFamily="34" charset="-120"/>
              </a:rPr>
              <a:t>Strategic Planning</a:t>
            </a:r>
            <a:endParaRPr lang="en-US" sz="1818" dirty="0"/>
          </a:p>
        </p:txBody>
      </p:sp>
      <p:sp>
        <p:nvSpPr>
          <p:cNvPr id="16" name="Text 9"/>
          <p:cNvSpPr/>
          <p:nvPr/>
        </p:nvSpPr>
        <p:spPr>
          <a:xfrm>
            <a:off x="9716691" y="2696885"/>
            <a:ext cx="1985963" cy="4434483"/>
          </a:xfrm>
          <a:prstGeom prst="rect">
            <a:avLst/>
          </a:prstGeom>
          <a:noFill/>
          <a:ln/>
        </p:spPr>
        <p:txBody>
          <a:bodyPr wrap="square" rtlCol="0" anchor="t"/>
          <a:lstStyle/>
          <a:p>
            <a:pPr marL="0" indent="0" algn="l">
              <a:lnSpc>
                <a:spcPts val="2327"/>
              </a:lnSpc>
              <a:buNone/>
            </a:pPr>
            <a:r>
              <a:rPr lang="en-US" sz="1455" dirty="0">
                <a:solidFill>
                  <a:srgbClr val="454240"/>
                </a:solidFill>
                <a:latin typeface="DM Sans" pitchFamily="34" charset="0"/>
                <a:ea typeface="DM Sans" pitchFamily="34" charset="-122"/>
                <a:cs typeface="DM Sans" pitchFamily="34" charset="-120"/>
              </a:rPr>
              <a:t>The insights derived from your price prediction model can also support strategic planning and decision-making processes within your organization. This information can help guide future product roadmaps, investment decisions, and long-term business strategies in the mobile phone industry.</a:t>
            </a:r>
            <a:endParaRPr lang="en-US" sz="14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179320"/>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a:t>
            </a:r>
            <a:endParaRPr lang="en-US" sz="4374" dirty="0"/>
          </a:p>
        </p:txBody>
      </p:sp>
      <p:sp>
        <p:nvSpPr>
          <p:cNvPr id="6" name="Text 2"/>
          <p:cNvSpPr/>
          <p:nvPr/>
        </p:nvSpPr>
        <p:spPr>
          <a:xfrm>
            <a:off x="6319599" y="3206948"/>
            <a:ext cx="7477601" cy="284321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In the dynamic world of consumer electronics, accurate mobile phone price prediction is a crucial skill for businesses, researchers, and analysts. By mastering the techniques of data preprocessing, feature extraction, model building, and feature importance analysis, you can develop a powerful machine learning model that unlocks valuable insights and supports strategic decision-making. This comprehensive guide has provided you with the knowledge and tools to tackle this challenge and stay ahead in the competitive mobile phone market.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1099</Words>
  <Application>Microsoft Office PowerPoint</Application>
  <PresentationFormat>Custom</PresentationFormat>
  <Paragraphs>64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Nitesh Namdev</cp:lastModifiedBy>
  <cp:revision>2</cp:revision>
  <dcterms:created xsi:type="dcterms:W3CDTF">2024-04-09T15:44:37Z</dcterms:created>
  <dcterms:modified xsi:type="dcterms:W3CDTF">2024-04-09T15:49:23Z</dcterms:modified>
</cp:coreProperties>
</file>