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1"/>
  </p:sldMasterIdLst>
  <p:notesMasterIdLst>
    <p:notesMasterId r:id="rId32"/>
  </p:notesMasterIdLst>
  <p:sldIdLst>
    <p:sldId id="285" r:id="rId2"/>
    <p:sldId id="286" r:id="rId3"/>
    <p:sldId id="258" r:id="rId4"/>
    <p:sldId id="259" r:id="rId5"/>
    <p:sldId id="260" r:id="rId6"/>
    <p:sldId id="263" r:id="rId7"/>
    <p:sldId id="287" r:id="rId8"/>
    <p:sldId id="265" r:id="rId9"/>
    <p:sldId id="266" r:id="rId10"/>
    <p:sldId id="261" r:id="rId11"/>
    <p:sldId id="268" r:id="rId12"/>
    <p:sldId id="269" r:id="rId13"/>
    <p:sldId id="288" r:id="rId14"/>
    <p:sldId id="270" r:id="rId15"/>
    <p:sldId id="271" r:id="rId16"/>
    <p:sldId id="272" r:id="rId17"/>
    <p:sldId id="273" r:id="rId18"/>
    <p:sldId id="274" r:id="rId19"/>
    <p:sldId id="275" r:id="rId20"/>
    <p:sldId id="277" r:id="rId21"/>
    <p:sldId id="289" r:id="rId22"/>
    <p:sldId id="278" r:id="rId23"/>
    <p:sldId id="279" r:id="rId24"/>
    <p:sldId id="280" r:id="rId25"/>
    <p:sldId id="281" r:id="rId26"/>
    <p:sldId id="290" r:id="rId27"/>
    <p:sldId id="291" r:id="rId28"/>
    <p:sldId id="292" r:id="rId29"/>
    <p:sldId id="293" r:id="rId30"/>
    <p:sldId id="284" r:id="rId3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715"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51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2610669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98596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338556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58173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7101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980012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20459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40893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323430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874986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45280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3563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543585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653299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318152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304623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4138762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998534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65026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01789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928571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34630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9516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075848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53285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6589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E7A3-8DD0-42B8-3C54-045540C13FF4}"/>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D673DDE8-1A5D-8A29-36E1-76B22D0190BF}"/>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68BFC4-714B-4EE9-FE7E-7002DAE2AD30}"/>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5" name="Footer Placeholder 4">
            <a:extLst>
              <a:ext uri="{FF2B5EF4-FFF2-40B4-BE49-F238E27FC236}">
                <a16:creationId xmlns:a16="http://schemas.microsoft.com/office/drawing/2014/main" id="{699E0F74-FA9E-AA08-658D-48890BC25B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6A69B-9DC8-0BC1-AE32-7B770750E4E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70974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D2C1-B42A-7815-AF3B-647260359A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5CA161-B6B8-FB68-7C1F-C4009B243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E00A3-3E67-66E7-A1DC-C27EC7651B6B}"/>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5" name="Footer Placeholder 4">
            <a:extLst>
              <a:ext uri="{FF2B5EF4-FFF2-40B4-BE49-F238E27FC236}">
                <a16:creationId xmlns:a16="http://schemas.microsoft.com/office/drawing/2014/main" id="{A84E56A5-1629-ADB8-D89E-72132E39B5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339BE5-4AD9-4A70-F09D-73C9A5DC096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472181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1449B-8B28-FC78-A252-A20B53FFA289}"/>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00EE73-D86D-7C68-4A28-42D8CC25847B}"/>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AF30D-B50F-A2C1-9FB1-5816A3411B14}"/>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5" name="Footer Placeholder 4">
            <a:extLst>
              <a:ext uri="{FF2B5EF4-FFF2-40B4-BE49-F238E27FC236}">
                <a16:creationId xmlns:a16="http://schemas.microsoft.com/office/drawing/2014/main" id="{F9749311-1F50-C38A-93BF-071EC4017D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44C865-B2A8-1CFA-EFA4-0817CE202B2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211208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33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5D70-DEB1-5475-031E-8C878A7F2D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D83A3-1F28-8384-3C4F-05F329678B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40857-ED38-9727-872D-5EC8F875C52B}"/>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5" name="Footer Placeholder 4">
            <a:extLst>
              <a:ext uri="{FF2B5EF4-FFF2-40B4-BE49-F238E27FC236}">
                <a16:creationId xmlns:a16="http://schemas.microsoft.com/office/drawing/2014/main" id="{B90BF722-6388-50BE-7CC7-31774B0716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2C87AA-3319-5408-493F-F563318C506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92001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D973-348F-810B-0246-71D5ABD5E4A7}"/>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4F34CD-DC20-8FFF-E988-2177E8848285}"/>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B78C1-65E7-3DFA-CBC6-DF5B5CB81CE9}"/>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5" name="Footer Placeholder 4">
            <a:extLst>
              <a:ext uri="{FF2B5EF4-FFF2-40B4-BE49-F238E27FC236}">
                <a16:creationId xmlns:a16="http://schemas.microsoft.com/office/drawing/2014/main" id="{05419828-D6BF-2972-15EA-EF72B918E3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51CA85-4F91-C942-395C-9E05558A406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335370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5743-4DF5-7400-A418-29310C34E1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7572F2-33B3-D6C7-C13C-D1BACD7FA0AB}"/>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A23C37-6FF8-6CA0-B330-4F602BA6ED6A}"/>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6E2CC0-EE32-B40E-3317-8D7C0F0D8FB7}"/>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6" name="Footer Placeholder 5">
            <a:extLst>
              <a:ext uri="{FF2B5EF4-FFF2-40B4-BE49-F238E27FC236}">
                <a16:creationId xmlns:a16="http://schemas.microsoft.com/office/drawing/2014/main" id="{0C9D66DE-204A-3E73-8774-C78B210EB8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E77CCA-2564-5FD4-CD16-AD2DF98FF2E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4832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EA8D-CA51-085E-568B-890B187EA1B1}"/>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CFE2A-FEBA-82CA-888E-E4F53BF2627B}"/>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187EAC83-6421-E421-BC9A-F54043EE928D}"/>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46443-E5C7-527F-1673-4B2883B9DD13}"/>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B4A3038F-6F09-1FA8-C304-1D04B5647AF2}"/>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0AD976-D7EA-C55A-6B99-DB92CBE4850B}"/>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8" name="Footer Placeholder 7">
            <a:extLst>
              <a:ext uri="{FF2B5EF4-FFF2-40B4-BE49-F238E27FC236}">
                <a16:creationId xmlns:a16="http://schemas.microsoft.com/office/drawing/2014/main" id="{9FBEF5D6-6393-2AC2-7320-5EB17514602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D5F2741-45F7-6D02-20F2-EFB7A18F6CE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64856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1FFE-914D-B172-17F4-3EEA775790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4F7360-9212-ACBC-7042-9C8F26FD70C2}"/>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4" name="Footer Placeholder 3">
            <a:extLst>
              <a:ext uri="{FF2B5EF4-FFF2-40B4-BE49-F238E27FC236}">
                <a16:creationId xmlns:a16="http://schemas.microsoft.com/office/drawing/2014/main" id="{0F19E8FF-B532-837E-D161-A1D136BE06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FE4028-2EE8-37FB-7957-CF146F5DC20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73788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A97CE-77BC-F076-F399-0432BD2ABA20}"/>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3" name="Footer Placeholder 2">
            <a:extLst>
              <a:ext uri="{FF2B5EF4-FFF2-40B4-BE49-F238E27FC236}">
                <a16:creationId xmlns:a16="http://schemas.microsoft.com/office/drawing/2014/main" id="{6E389EF1-8EB4-5F79-92B5-F7D44C20DD0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1086E3-DA18-BA5C-7EB6-3CF6DE17DFB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318410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15A8-2EC2-6571-3139-A7EE85C30CE3}"/>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6238E1-C964-75F2-FBFD-C0483E76CEE0}"/>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D36092-9731-153B-8828-B250C4508249}"/>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B412445C-EB3E-E36E-6ABF-9385ED299A0C}"/>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6" name="Footer Placeholder 5">
            <a:extLst>
              <a:ext uri="{FF2B5EF4-FFF2-40B4-BE49-F238E27FC236}">
                <a16:creationId xmlns:a16="http://schemas.microsoft.com/office/drawing/2014/main" id="{BAE98AE1-3A4B-ACAD-C5BB-CA35D5C000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4C998B-6668-B4DF-901C-5AFA925451F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169284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A06-A53A-9DA1-2A0C-75528B77954A}"/>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9C796-B68E-A835-9F2F-6B280EC34A5E}"/>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60760935-D597-18EF-B070-DC1C1BFA680E}"/>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2A3871D-50AD-DA02-EFB4-6DC8AF49F018}"/>
              </a:ext>
            </a:extLst>
          </p:cNvPr>
          <p:cNvSpPr>
            <a:spLocks noGrp="1"/>
          </p:cNvSpPr>
          <p:nvPr>
            <p:ph type="dt" sz="half" idx="10"/>
          </p:nvPr>
        </p:nvSpPr>
        <p:spPr/>
        <p:txBody>
          <a:bodyPr/>
          <a:lstStyle/>
          <a:p>
            <a:fld id="{C764DE79-268F-4C1A-8933-263129D2AF90}" type="datetimeFigureOut">
              <a:rPr lang="en-US" smtClean="0"/>
              <a:t>6/19/2024</a:t>
            </a:fld>
            <a:endParaRPr lang="en-US" dirty="0"/>
          </a:p>
        </p:txBody>
      </p:sp>
      <p:sp>
        <p:nvSpPr>
          <p:cNvPr id="6" name="Footer Placeholder 5">
            <a:extLst>
              <a:ext uri="{FF2B5EF4-FFF2-40B4-BE49-F238E27FC236}">
                <a16:creationId xmlns:a16="http://schemas.microsoft.com/office/drawing/2014/main" id="{A2EB9D1B-5393-C917-8AE3-683F06A8E2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43AA-2198-FD75-809F-67E7BAC3B96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62851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36353-7074-B21D-8ABC-B05C324B987D}"/>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372AA1-0537-2649-0DBA-49F4C2A12D03}"/>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6AE98-9FC9-1158-73A1-589F675E3A80}"/>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6/19/2024</a:t>
            </a:fld>
            <a:endParaRPr lang="en-US" dirty="0"/>
          </a:p>
        </p:txBody>
      </p:sp>
      <p:sp>
        <p:nvSpPr>
          <p:cNvPr id="5" name="Footer Placeholder 4">
            <a:extLst>
              <a:ext uri="{FF2B5EF4-FFF2-40B4-BE49-F238E27FC236}">
                <a16:creationId xmlns:a16="http://schemas.microsoft.com/office/drawing/2014/main" id="{B5F5432B-2ECA-BE89-29B9-64777A14AE95}"/>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44C2D4-05BD-CE49-2932-B7A20A7D6939}"/>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256468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a:ln/>
        </p:spPr>
      </p:sp>
      <p:sp>
        <p:nvSpPr>
          <p:cNvPr id="6" name="Text 3"/>
          <p:cNvSpPr/>
          <p:nvPr/>
        </p:nvSpPr>
        <p:spPr>
          <a:xfrm>
            <a:off x="1760220" y="319208"/>
            <a:ext cx="11109960" cy="3860982"/>
          </a:xfrm>
          <a:prstGeom prst="rect">
            <a:avLst/>
          </a:prstGeom>
          <a:noFill/>
          <a:ln/>
        </p:spPr>
        <p:txBody>
          <a:bodyPr wrap="square" rtlCol="0" anchor="t"/>
          <a:lstStyle/>
          <a:p>
            <a:pPr marL="0" indent="0">
              <a:lnSpc>
                <a:spcPts val="7942"/>
              </a:lnSpc>
              <a:buNone/>
            </a:pPr>
            <a:r>
              <a:rPr lang="en-US" sz="6350" b="1" dirty="0">
                <a:solidFill>
                  <a:srgbClr val="FFFFFF"/>
                </a:solidFill>
                <a:latin typeface="Alexandria" pitchFamily="34" charset="0"/>
                <a:ea typeface="Alexandria" pitchFamily="34" charset="-122"/>
                <a:cs typeface="Alexandria" pitchFamily="34" charset="-120"/>
              </a:rPr>
              <a:t>Telecom Customer Analysis</a:t>
            </a:r>
          </a:p>
          <a:p>
            <a:pPr marL="0" indent="0">
              <a:lnSpc>
                <a:spcPts val="7942"/>
              </a:lnSpc>
              <a:buNone/>
            </a:pPr>
            <a:endParaRPr lang="en-US" sz="4800" b="1" dirty="0">
              <a:solidFill>
                <a:srgbClr val="FFFFFF"/>
              </a:solidFill>
              <a:latin typeface="Alexandria" pitchFamily="34" charset="0"/>
              <a:ea typeface="Alexandria" pitchFamily="34" charset="-122"/>
              <a:cs typeface="Alexandria" pitchFamily="34" charset="-120"/>
            </a:endParaRPr>
          </a:p>
          <a:p>
            <a:pPr marL="0" indent="0">
              <a:lnSpc>
                <a:spcPts val="7942"/>
              </a:lnSpc>
              <a:buNone/>
            </a:pPr>
            <a:r>
              <a:rPr lang="en-US" sz="5400" b="1" dirty="0">
                <a:solidFill>
                  <a:srgbClr val="FFFFFF"/>
                </a:solidFill>
                <a:latin typeface="Alexandria" pitchFamily="34" charset="0"/>
                <a:ea typeface="Alexandria" pitchFamily="34" charset="-122"/>
                <a:cs typeface="Alexandria" pitchFamily="34" charset="-120"/>
              </a:rPr>
              <a:t>User Overview - Engagement- Experience -And- Satisfaction Analysis</a:t>
            </a:r>
          </a:p>
        </p:txBody>
      </p:sp>
      <p:sp>
        <p:nvSpPr>
          <p:cNvPr id="7" name="Text 4"/>
          <p:cNvSpPr/>
          <p:nvPr/>
        </p:nvSpPr>
        <p:spPr>
          <a:xfrm>
            <a:off x="1760220" y="5384799"/>
            <a:ext cx="11109960" cy="1640191"/>
          </a:xfrm>
          <a:prstGeom prst="rect">
            <a:avLst/>
          </a:prstGeom>
          <a:noFill/>
          <a:ln/>
        </p:spPr>
        <p:txBody>
          <a:bodyPr wrap="square" rtlCol="0" anchor="t"/>
          <a:lstStyle/>
          <a:p>
            <a:pPr marL="0" indent="0">
              <a:lnSpc>
                <a:spcPts val="2624"/>
              </a:lnSpc>
              <a:buNone/>
            </a:pPr>
            <a:r>
              <a:rPr lang="en-US" sz="1750" dirty="0">
                <a:solidFill>
                  <a:srgbClr val="FFFFFF"/>
                </a:solidFill>
                <a:latin typeface="Sora" pitchFamily="34" charset="0"/>
                <a:ea typeface="Sora" pitchFamily="34" charset="-122"/>
                <a:cs typeface="Sora" pitchFamily="34" charset="-120"/>
              </a:rPr>
              <a:t>This document provides a comprehensive analysis of user behavior, engagement, and experience for a telecom company. It covers key insights from exploratory data analysis, user engagement metrics, and network performance factors that impact the customer experience. The goal is to help the company better understand its customer base and identify areas for optimization to improve overall satisfaction.</a:t>
            </a:r>
          </a:p>
        </p:txBody>
      </p:sp>
      <p:sp>
        <p:nvSpPr>
          <p:cNvPr id="8" name="Shape 5"/>
          <p:cNvSpPr/>
          <p:nvPr/>
        </p:nvSpPr>
        <p:spPr>
          <a:xfrm>
            <a:off x="1760219" y="7292621"/>
            <a:ext cx="734625" cy="617772"/>
          </a:xfrm>
          <a:prstGeom prst="roundRect">
            <a:avLst>
              <a:gd name="adj" fmla="val 50000"/>
            </a:avLst>
          </a:prstGeom>
          <a:solidFill>
            <a:srgbClr val="FAE806"/>
          </a:solidFill>
          <a:ln w="7620">
            <a:solidFill>
              <a:srgbClr val="FFFFFF"/>
            </a:solidFill>
            <a:prstDash val="solid"/>
          </a:ln>
        </p:spPr>
        <p:txBody>
          <a:bodyPr/>
          <a:lstStyle/>
          <a:p>
            <a:r>
              <a:rPr lang="en-IN" dirty="0"/>
              <a:t>NN</a:t>
            </a:r>
          </a:p>
        </p:txBody>
      </p:sp>
      <p:sp>
        <p:nvSpPr>
          <p:cNvPr id="9" name="Text 6"/>
          <p:cNvSpPr/>
          <p:nvPr/>
        </p:nvSpPr>
        <p:spPr>
          <a:xfrm>
            <a:off x="1854160" y="6703576"/>
            <a:ext cx="167402" cy="493038"/>
          </a:xfrm>
          <a:prstGeom prst="rect">
            <a:avLst/>
          </a:prstGeom>
          <a:noFill/>
          <a:ln/>
        </p:spPr>
        <p:txBody>
          <a:bodyPr wrap="none" rtlCol="0" anchor="t"/>
          <a:lstStyle/>
          <a:p>
            <a:pPr marL="0" indent="0" algn="ctr">
              <a:lnSpc>
                <a:spcPts val="768"/>
              </a:lnSpc>
              <a:buNone/>
            </a:pPr>
            <a:r>
              <a:rPr lang="en-US" sz="768" dirty="0">
                <a:solidFill>
                  <a:srgbClr val="3C3838"/>
                </a:solidFill>
                <a:latin typeface="Sora" pitchFamily="34" charset="0"/>
                <a:ea typeface="Sora" pitchFamily="34" charset="-122"/>
                <a:cs typeface="Sora" pitchFamily="34" charset="-120"/>
              </a:rPr>
              <a:t>NN</a:t>
            </a:r>
            <a:endParaRPr lang="en-US" sz="768" dirty="0"/>
          </a:p>
        </p:txBody>
      </p:sp>
      <p:sp>
        <p:nvSpPr>
          <p:cNvPr id="10" name="Text 7"/>
          <p:cNvSpPr/>
          <p:nvPr/>
        </p:nvSpPr>
        <p:spPr>
          <a:xfrm>
            <a:off x="2585157" y="7292621"/>
            <a:ext cx="2551287" cy="669349"/>
          </a:xfrm>
          <a:prstGeom prst="rect">
            <a:avLst/>
          </a:prstGeom>
          <a:noFill/>
          <a:ln/>
        </p:spPr>
        <p:txBody>
          <a:bodyPr wrap="none" rtlCol="0" anchor="t"/>
          <a:lstStyle/>
          <a:p>
            <a:pPr marL="0" indent="0" algn="l">
              <a:lnSpc>
                <a:spcPts val="3062"/>
              </a:lnSpc>
              <a:buNone/>
            </a:pPr>
            <a:r>
              <a:rPr lang="en-US" sz="2187" b="1" dirty="0">
                <a:solidFill>
                  <a:srgbClr val="FFFFFF"/>
                </a:solidFill>
                <a:latin typeface="Sora" pitchFamily="34" charset="0"/>
                <a:ea typeface="Sora" pitchFamily="34" charset="-122"/>
                <a:cs typeface="Sora" pitchFamily="34" charset="-120"/>
              </a:rPr>
              <a:t>by Nitesh Namdev</a:t>
            </a:r>
            <a:endParaRPr lang="en-US" sz="2187" dirty="0"/>
          </a:p>
        </p:txBody>
      </p:sp>
    </p:spTree>
    <p:extLst>
      <p:ext uri="{BB962C8B-B14F-4D97-AF65-F5344CB8AC3E}">
        <p14:creationId xmlns:p14="http://schemas.microsoft.com/office/powerpoint/2010/main" val="187001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833557"/>
            <a:ext cx="11109960" cy="1461611"/>
          </a:xfrm>
          <a:prstGeom prst="rect">
            <a:avLst/>
          </a:prstGeom>
          <a:noFill/>
          <a:ln/>
        </p:spPr>
        <p:txBody>
          <a:bodyPr wrap="squar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Leveraging User Engagement Insights</a:t>
            </a:r>
            <a:endParaRPr lang="en-US" sz="4604" dirty="0"/>
          </a:p>
        </p:txBody>
      </p:sp>
      <p:sp>
        <p:nvSpPr>
          <p:cNvPr id="5" name="Shape 3"/>
          <p:cNvSpPr/>
          <p:nvPr/>
        </p:nvSpPr>
        <p:spPr>
          <a:xfrm>
            <a:off x="1760220" y="2739509"/>
            <a:ext cx="3555206" cy="4656415"/>
          </a:xfrm>
          <a:prstGeom prst="roundRect">
            <a:avLst>
              <a:gd name="adj" fmla="val 2812"/>
            </a:avLst>
          </a:prstGeom>
          <a:solidFill>
            <a:srgbClr val="D5DCF6"/>
          </a:solidFill>
          <a:ln w="7620">
            <a:solidFill>
              <a:srgbClr val="BBC2DC"/>
            </a:solidFill>
            <a:prstDash val="solid"/>
          </a:ln>
        </p:spPr>
      </p:sp>
      <p:sp>
        <p:nvSpPr>
          <p:cNvPr id="6" name="Text 4"/>
          <p:cNvSpPr/>
          <p:nvPr/>
        </p:nvSpPr>
        <p:spPr>
          <a:xfrm>
            <a:off x="1990011" y="2969300"/>
            <a:ext cx="3095625"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Optimize Network Resources</a:t>
            </a:r>
            <a:endParaRPr lang="en-US" sz="2302" dirty="0"/>
          </a:p>
        </p:txBody>
      </p:sp>
      <p:sp>
        <p:nvSpPr>
          <p:cNvPr id="7" name="Text 5"/>
          <p:cNvSpPr/>
          <p:nvPr/>
        </p:nvSpPr>
        <p:spPr>
          <a:xfrm>
            <a:off x="1990011" y="3833574"/>
            <a:ext cx="3095625" cy="266604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By understanding the different engagement clusters, telecom brands can concentrate network resources for different groups of customers based on their engagement scores.</a:t>
            </a:r>
            <a:endParaRPr lang="en-US" sz="1750" dirty="0"/>
          </a:p>
        </p:txBody>
      </p:sp>
      <p:sp>
        <p:nvSpPr>
          <p:cNvPr id="8" name="Shape 6"/>
          <p:cNvSpPr/>
          <p:nvPr/>
        </p:nvSpPr>
        <p:spPr>
          <a:xfrm>
            <a:off x="5537597" y="2739509"/>
            <a:ext cx="3555206" cy="4656415"/>
          </a:xfrm>
          <a:prstGeom prst="roundRect">
            <a:avLst>
              <a:gd name="adj" fmla="val 2812"/>
            </a:avLst>
          </a:prstGeom>
          <a:solidFill>
            <a:srgbClr val="D5DCF6"/>
          </a:solidFill>
          <a:ln w="7620">
            <a:solidFill>
              <a:srgbClr val="BBC2DC"/>
            </a:solidFill>
            <a:prstDash val="solid"/>
          </a:ln>
        </p:spPr>
      </p:sp>
      <p:sp>
        <p:nvSpPr>
          <p:cNvPr id="9" name="Text 7"/>
          <p:cNvSpPr/>
          <p:nvPr/>
        </p:nvSpPr>
        <p:spPr>
          <a:xfrm>
            <a:off x="5767387" y="2969300"/>
            <a:ext cx="3095625"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Enhance User Experience</a:t>
            </a:r>
            <a:endParaRPr lang="en-US" sz="2302" dirty="0"/>
          </a:p>
        </p:txBody>
      </p:sp>
      <p:sp>
        <p:nvSpPr>
          <p:cNvPr id="10" name="Text 8"/>
          <p:cNvSpPr/>
          <p:nvPr/>
        </p:nvSpPr>
        <p:spPr>
          <a:xfrm>
            <a:off x="5767387" y="3833574"/>
            <a:ext cx="3095625" cy="266604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Insights from the user engagement analysis can help telecom brands improve the quality of service and create more engaging experiences for their customers across mobile platforms.</a:t>
            </a:r>
            <a:endParaRPr lang="en-US" sz="1750" dirty="0"/>
          </a:p>
        </p:txBody>
      </p:sp>
      <p:sp>
        <p:nvSpPr>
          <p:cNvPr id="11" name="Shape 9"/>
          <p:cNvSpPr/>
          <p:nvPr/>
        </p:nvSpPr>
        <p:spPr>
          <a:xfrm>
            <a:off x="9314974" y="2739509"/>
            <a:ext cx="3555206" cy="4656415"/>
          </a:xfrm>
          <a:prstGeom prst="roundRect">
            <a:avLst>
              <a:gd name="adj" fmla="val 2812"/>
            </a:avLst>
          </a:prstGeom>
          <a:solidFill>
            <a:srgbClr val="D5DCF6"/>
          </a:solidFill>
          <a:ln w="7620">
            <a:solidFill>
              <a:srgbClr val="BBC2DC"/>
            </a:solidFill>
            <a:prstDash val="solid"/>
          </a:ln>
        </p:spPr>
      </p:sp>
      <p:sp>
        <p:nvSpPr>
          <p:cNvPr id="12" name="Text 10"/>
          <p:cNvSpPr/>
          <p:nvPr/>
        </p:nvSpPr>
        <p:spPr>
          <a:xfrm>
            <a:off x="9544764" y="2969300"/>
            <a:ext cx="3095625"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Increase Business Success</a:t>
            </a:r>
            <a:endParaRPr lang="en-US" sz="2302" dirty="0"/>
          </a:p>
        </p:txBody>
      </p:sp>
      <p:sp>
        <p:nvSpPr>
          <p:cNvPr id="13" name="Text 11"/>
          <p:cNvSpPr/>
          <p:nvPr/>
        </p:nvSpPr>
        <p:spPr>
          <a:xfrm>
            <a:off x="9544764" y="3833574"/>
            <a:ext cx="3095625" cy="3332559"/>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success of a telecom brand's business is ultimately determined by the user engagement and activity of its customers. By leveraging these insights, brands can drive higher user engagement and activity, leading to greater business success.</a:t>
            </a:r>
            <a:endParaRPr lang="en-US" sz="1750" dirty="0"/>
          </a:p>
        </p:txBody>
      </p:sp>
    </p:spTree>
    <p:extLst>
      <p:ext uri="{BB962C8B-B14F-4D97-AF65-F5344CB8AC3E}">
        <p14:creationId xmlns:p14="http://schemas.microsoft.com/office/powerpoint/2010/main" val="235699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985004"/>
            <a:ext cx="58472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Recommendations</a:t>
            </a:r>
            <a:endParaRPr lang="en-US" sz="4604" dirty="0"/>
          </a:p>
        </p:txBody>
      </p:sp>
      <p:sp>
        <p:nvSpPr>
          <p:cNvPr id="5" name="Shape 3"/>
          <p:cNvSpPr/>
          <p:nvPr/>
        </p:nvSpPr>
        <p:spPr>
          <a:xfrm>
            <a:off x="1760220" y="2410063"/>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1195" y="2484596"/>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7" name="Text 5"/>
          <p:cNvSpPr/>
          <p:nvPr/>
        </p:nvSpPr>
        <p:spPr>
          <a:xfrm>
            <a:off x="2482334" y="2410063"/>
            <a:ext cx="4721781"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Implement Engagement Tracking</a:t>
            </a:r>
            <a:endParaRPr lang="en-US" sz="2302" dirty="0"/>
          </a:p>
        </p:txBody>
      </p:sp>
      <p:sp>
        <p:nvSpPr>
          <p:cNvPr id="8" name="Text 6"/>
          <p:cNvSpPr/>
          <p:nvPr/>
        </p:nvSpPr>
        <p:spPr>
          <a:xfrm>
            <a:off x="2482334" y="3274338"/>
            <a:ext cx="4721781"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Establish a robust system to continuously track and analyze user engagement metrics across all mobile applications and platforms.</a:t>
            </a:r>
            <a:endParaRPr lang="en-US" sz="1750" dirty="0"/>
          </a:p>
        </p:txBody>
      </p:sp>
      <p:sp>
        <p:nvSpPr>
          <p:cNvPr id="9" name="Shape 7"/>
          <p:cNvSpPr/>
          <p:nvPr/>
        </p:nvSpPr>
        <p:spPr>
          <a:xfrm>
            <a:off x="7426285" y="2410063"/>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7571542" y="2484596"/>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1" name="Text 9"/>
          <p:cNvSpPr/>
          <p:nvPr/>
        </p:nvSpPr>
        <p:spPr>
          <a:xfrm>
            <a:off x="8148399" y="2410063"/>
            <a:ext cx="4330422"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Personalize User Experiences</a:t>
            </a:r>
            <a:endParaRPr lang="en-US" sz="2302" dirty="0"/>
          </a:p>
        </p:txBody>
      </p:sp>
      <p:sp>
        <p:nvSpPr>
          <p:cNvPr id="12" name="Text 10"/>
          <p:cNvSpPr/>
          <p:nvPr/>
        </p:nvSpPr>
        <p:spPr>
          <a:xfrm>
            <a:off x="8148399" y="2908816"/>
            <a:ext cx="4721781"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Leverage the insights from the user engagement analysis to personalize the user experience and tailor services to the specific needs of different customer segments.</a:t>
            </a:r>
            <a:endParaRPr lang="en-US" sz="1750" dirty="0"/>
          </a:p>
        </p:txBody>
      </p:sp>
      <p:sp>
        <p:nvSpPr>
          <p:cNvPr id="13" name="Shape 11"/>
          <p:cNvSpPr/>
          <p:nvPr/>
        </p:nvSpPr>
        <p:spPr>
          <a:xfrm>
            <a:off x="1760220" y="5079444"/>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1905238" y="5153978"/>
            <a:ext cx="209788"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3</a:t>
            </a:r>
            <a:endParaRPr lang="en-US" sz="2763" dirty="0"/>
          </a:p>
        </p:txBody>
      </p:sp>
      <p:sp>
        <p:nvSpPr>
          <p:cNvPr id="15" name="Text 13"/>
          <p:cNvSpPr/>
          <p:nvPr/>
        </p:nvSpPr>
        <p:spPr>
          <a:xfrm>
            <a:off x="2482334" y="5079444"/>
            <a:ext cx="4324588"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Optimize Network Resources</a:t>
            </a:r>
            <a:endParaRPr lang="en-US" sz="2302" dirty="0"/>
          </a:p>
        </p:txBody>
      </p:sp>
      <p:sp>
        <p:nvSpPr>
          <p:cNvPr id="16" name="Text 14"/>
          <p:cNvSpPr/>
          <p:nvPr/>
        </p:nvSpPr>
        <p:spPr>
          <a:xfrm>
            <a:off x="2482334" y="5578197"/>
            <a:ext cx="4721781"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Allocate network resources strategically based on the engagement levels of different customer clusters, ensuring the most engaged users receive the best quality of service.</a:t>
            </a:r>
            <a:endParaRPr lang="en-US" sz="1750" dirty="0"/>
          </a:p>
        </p:txBody>
      </p:sp>
      <p:sp>
        <p:nvSpPr>
          <p:cNvPr id="17" name="Shape 15"/>
          <p:cNvSpPr/>
          <p:nvPr/>
        </p:nvSpPr>
        <p:spPr>
          <a:xfrm>
            <a:off x="7426285" y="5079444"/>
            <a:ext cx="499943" cy="499943"/>
          </a:xfrm>
          <a:prstGeom prst="roundRect">
            <a:avLst>
              <a:gd name="adj" fmla="val 20000"/>
            </a:avLst>
          </a:prstGeom>
          <a:solidFill>
            <a:srgbClr val="D5DCF6"/>
          </a:solidFill>
          <a:ln w="7620">
            <a:solidFill>
              <a:srgbClr val="BBC2DC"/>
            </a:solidFill>
            <a:prstDash val="solid"/>
          </a:ln>
        </p:spPr>
      </p:sp>
      <p:sp>
        <p:nvSpPr>
          <p:cNvPr id="18" name="Text 16"/>
          <p:cNvSpPr/>
          <p:nvPr/>
        </p:nvSpPr>
        <p:spPr>
          <a:xfrm>
            <a:off x="7570470" y="5153978"/>
            <a:ext cx="2115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4</a:t>
            </a:r>
            <a:endParaRPr lang="en-US" sz="2763" dirty="0"/>
          </a:p>
        </p:txBody>
      </p:sp>
      <p:sp>
        <p:nvSpPr>
          <p:cNvPr id="19" name="Text 17"/>
          <p:cNvSpPr/>
          <p:nvPr/>
        </p:nvSpPr>
        <p:spPr>
          <a:xfrm>
            <a:off x="8148399" y="5079444"/>
            <a:ext cx="3268861"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Continuously Improve</a:t>
            </a:r>
            <a:endParaRPr lang="en-US" sz="2302" dirty="0"/>
          </a:p>
        </p:txBody>
      </p:sp>
      <p:sp>
        <p:nvSpPr>
          <p:cNvPr id="20" name="Text 18"/>
          <p:cNvSpPr/>
          <p:nvPr/>
        </p:nvSpPr>
        <p:spPr>
          <a:xfrm>
            <a:off x="8148399" y="5578197"/>
            <a:ext cx="4721781"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Regularly review and refine the user engagement analysis, incorporating new data and emerging trends to ensure the telecom brand remains responsive to the evolving needs of its customers.</a:t>
            </a:r>
            <a:endParaRPr lang="en-US" sz="1750" dirty="0"/>
          </a:p>
        </p:txBody>
      </p:sp>
    </p:spTree>
    <p:extLst>
      <p:ext uri="{BB962C8B-B14F-4D97-AF65-F5344CB8AC3E}">
        <p14:creationId xmlns:p14="http://schemas.microsoft.com/office/powerpoint/2010/main" val="244989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a:ln/>
        </p:spPr>
      </p:sp>
      <p:sp>
        <p:nvSpPr>
          <p:cNvPr id="6" name="Text 3"/>
          <p:cNvSpPr/>
          <p:nvPr/>
        </p:nvSpPr>
        <p:spPr>
          <a:xfrm>
            <a:off x="1760220" y="1116092"/>
            <a:ext cx="11109960" cy="3025735"/>
          </a:xfrm>
          <a:prstGeom prst="rect">
            <a:avLst/>
          </a:prstGeom>
          <a:noFill/>
          <a:ln/>
        </p:spPr>
        <p:txBody>
          <a:bodyPr wrap="square" rtlCol="0" anchor="t"/>
          <a:lstStyle/>
          <a:p>
            <a:pPr marL="0" indent="0">
              <a:lnSpc>
                <a:spcPts val="7942"/>
              </a:lnSpc>
              <a:buNone/>
            </a:pPr>
            <a:r>
              <a:rPr lang="en-US" sz="6354" b="1" dirty="0">
                <a:solidFill>
                  <a:srgbClr val="FFFFFF"/>
                </a:solidFill>
                <a:latin typeface="Alexandria" pitchFamily="34" charset="0"/>
                <a:ea typeface="Alexandria" pitchFamily="34" charset="-122"/>
                <a:cs typeface="Alexandria" pitchFamily="34" charset="-120"/>
              </a:rPr>
              <a:t>Experience Analytics in the Telecommunication Industry</a:t>
            </a:r>
            <a:endParaRPr lang="en-US" sz="6354" dirty="0"/>
          </a:p>
        </p:txBody>
      </p:sp>
      <p:sp>
        <p:nvSpPr>
          <p:cNvPr id="7" name="Text 4"/>
          <p:cNvSpPr/>
          <p:nvPr/>
        </p:nvSpPr>
        <p:spPr>
          <a:xfrm>
            <a:off x="1760220" y="4475083"/>
            <a:ext cx="11109960" cy="1999536"/>
          </a:xfrm>
          <a:prstGeom prst="rect">
            <a:avLst/>
          </a:prstGeom>
          <a:noFill/>
          <a:ln/>
        </p:spPr>
        <p:txBody>
          <a:bodyPr wrap="square" rtlCol="0" anchor="t"/>
          <a:lstStyle/>
          <a:p>
            <a:pPr marL="0" indent="0">
              <a:lnSpc>
                <a:spcPts val="2624"/>
              </a:lnSpc>
              <a:buNone/>
            </a:pPr>
            <a:r>
              <a:rPr lang="en-US" sz="1750" dirty="0">
                <a:solidFill>
                  <a:srgbClr val="FFFFFF"/>
                </a:solidFill>
                <a:latin typeface="Sora" pitchFamily="34" charset="0"/>
                <a:ea typeface="Sora" pitchFamily="34" charset="-122"/>
                <a:cs typeface="Sora" pitchFamily="34" charset="-120"/>
              </a:rPr>
              <a:t>The telecommunication industry has undergone a significant transformation in the last decade, with mobile devices becoming a vital part of everyday life. To stay competitive, telecom vendors must focus on understanding their customers' needs, perceptions, and experiences. By tracking and evaluating customer experience, organizations can optimize their products and services to meet evolving user expectations. This presentation will explore key network parameters and device characteristics that impact the user experience in the telecom industry.</a:t>
            </a:r>
            <a:endParaRPr lang="en-US" sz="1750" dirty="0"/>
          </a:p>
        </p:txBody>
      </p:sp>
      <p:sp>
        <p:nvSpPr>
          <p:cNvPr id="9" name="Text 6"/>
          <p:cNvSpPr/>
          <p:nvPr/>
        </p:nvSpPr>
        <p:spPr>
          <a:xfrm>
            <a:off x="1854160" y="6870144"/>
            <a:ext cx="167402" cy="97512"/>
          </a:xfrm>
          <a:prstGeom prst="rect">
            <a:avLst/>
          </a:prstGeom>
          <a:noFill/>
          <a:ln/>
        </p:spPr>
        <p:txBody>
          <a:bodyPr wrap="none" rtlCol="0" anchor="t"/>
          <a:lstStyle/>
          <a:p>
            <a:pPr marL="0" indent="0" algn="ctr">
              <a:lnSpc>
                <a:spcPts val="768"/>
              </a:lnSpc>
              <a:buNone/>
            </a:pPr>
            <a:r>
              <a:rPr lang="en-US" sz="768" dirty="0">
                <a:solidFill>
                  <a:srgbClr val="3C3838"/>
                </a:solidFill>
                <a:latin typeface="Sora" pitchFamily="34" charset="0"/>
                <a:ea typeface="Sora" pitchFamily="34" charset="-122"/>
                <a:cs typeface="Sora" pitchFamily="34" charset="-120"/>
              </a:rPr>
              <a:t>NN</a:t>
            </a:r>
            <a:endParaRPr lang="en-US" sz="768" dirty="0"/>
          </a:p>
        </p:txBody>
      </p:sp>
      <p:sp>
        <p:nvSpPr>
          <p:cNvPr id="10" name="Text 7"/>
          <p:cNvSpPr/>
          <p:nvPr/>
        </p:nvSpPr>
        <p:spPr>
          <a:xfrm>
            <a:off x="2226707" y="6724531"/>
            <a:ext cx="2644973"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225880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881658"/>
            <a:ext cx="6213157"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Experience Analytics</a:t>
            </a:r>
            <a:endParaRPr lang="en-US" sz="4604" dirty="0"/>
          </a:p>
        </p:txBody>
      </p:sp>
      <p:sp>
        <p:nvSpPr>
          <p:cNvPr id="5" name="Text 3"/>
          <p:cNvSpPr/>
          <p:nvPr/>
        </p:nvSpPr>
        <p:spPr>
          <a:xfrm>
            <a:off x="1760220" y="2056805"/>
            <a:ext cx="11109960"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Analyzing the user experience is crucial for the telecom industry, as it directly impacts customer satisfaction and loyalty. By focusing on network performance metrics and device characteristics, the company can identify areas for improvement and optimize its services to meet evolving customer needs.</a:t>
            </a:r>
            <a:endParaRPr lang="en-US" sz="1750" dirty="0"/>
          </a:p>
        </p:txBody>
      </p:sp>
      <p:sp>
        <p:nvSpPr>
          <p:cNvPr id="6" name="Text 4"/>
          <p:cNvSpPr/>
          <p:nvPr/>
        </p:nvSpPr>
        <p:spPr>
          <a:xfrm>
            <a:off x="1760220" y="3861911"/>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Network Performance Metrics</a:t>
            </a:r>
            <a:endParaRPr lang="en-US" sz="2302" dirty="0"/>
          </a:p>
        </p:txBody>
      </p:sp>
      <p:sp>
        <p:nvSpPr>
          <p:cNvPr id="7" name="Text 5"/>
          <p:cNvSpPr/>
          <p:nvPr/>
        </p:nvSpPr>
        <p:spPr>
          <a:xfrm>
            <a:off x="1760220" y="4815126"/>
            <a:ext cx="3341608" cy="233279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Analyze key network parameters such as TCP retransmission, Round Trip Time (RTT), and throughput to understand the quality of service experienced by customers.</a:t>
            </a:r>
            <a:endParaRPr lang="en-US" sz="1750" dirty="0"/>
          </a:p>
        </p:txBody>
      </p:sp>
      <p:sp>
        <p:nvSpPr>
          <p:cNvPr id="8" name="Text 6"/>
          <p:cNvSpPr/>
          <p:nvPr/>
        </p:nvSpPr>
        <p:spPr>
          <a:xfrm>
            <a:off x="5651421" y="3861911"/>
            <a:ext cx="3264456"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Device Characteristics</a:t>
            </a:r>
            <a:endParaRPr lang="en-US" sz="2302" dirty="0"/>
          </a:p>
        </p:txBody>
      </p:sp>
      <p:sp>
        <p:nvSpPr>
          <p:cNvPr id="9" name="Text 7"/>
          <p:cNvSpPr/>
          <p:nvPr/>
        </p:nvSpPr>
        <p:spPr>
          <a:xfrm>
            <a:off x="5651421" y="4449604"/>
            <a:ext cx="3341608"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Examine the impact of customer device types on network performance and user experience to ensure compatibility and optimize service delivery.</a:t>
            </a:r>
            <a:endParaRPr lang="en-US" sz="1750" dirty="0"/>
          </a:p>
        </p:txBody>
      </p:sp>
      <p:sp>
        <p:nvSpPr>
          <p:cNvPr id="10" name="Text 8"/>
          <p:cNvSpPr/>
          <p:nvPr/>
        </p:nvSpPr>
        <p:spPr>
          <a:xfrm>
            <a:off x="9542621" y="3861911"/>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User Segmentation</a:t>
            </a:r>
            <a:endParaRPr lang="en-US" sz="2302" dirty="0"/>
          </a:p>
        </p:txBody>
      </p:sp>
      <p:sp>
        <p:nvSpPr>
          <p:cNvPr id="11" name="Text 9"/>
          <p:cNvSpPr/>
          <p:nvPr/>
        </p:nvSpPr>
        <p:spPr>
          <a:xfrm>
            <a:off x="9542621" y="4449604"/>
            <a:ext cx="3341608"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Leverage k-means clustering to group users based on their experience metrics and provide tailored solutions to address the needs of each segment.</a:t>
            </a:r>
            <a:endParaRPr lang="en-US" sz="1750" dirty="0"/>
          </a:p>
        </p:txBody>
      </p:sp>
    </p:spTree>
    <p:extLst>
      <p:ext uri="{BB962C8B-B14F-4D97-AF65-F5344CB8AC3E}">
        <p14:creationId xmlns:p14="http://schemas.microsoft.com/office/powerpoint/2010/main" val="99537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327785"/>
            <a:ext cx="9159002"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Importance of User Experience</a:t>
            </a:r>
            <a:endParaRPr lang="en-US" sz="4604" dirty="0"/>
          </a:p>
        </p:txBody>
      </p:sp>
      <p:sp>
        <p:nvSpPr>
          <p:cNvPr id="5" name="Text 3"/>
          <p:cNvSpPr/>
          <p:nvPr/>
        </p:nvSpPr>
        <p:spPr>
          <a:xfrm>
            <a:off x="1760220" y="2502932"/>
            <a:ext cx="11109960"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success of the mobile industry is largely dependent on its consumers. Therefore, the vendors must focus on their target audience - what are the needs and requirements of their consumers and how they feel and perceive their products. Tracking and evaluating customers' experience can help organizations optimize their products and services so that it meet evolving user expectations, needs, and acceptance.</a:t>
            </a:r>
            <a:endParaRPr lang="en-US" sz="1750" dirty="0"/>
          </a:p>
        </p:txBody>
      </p:sp>
      <p:sp>
        <p:nvSpPr>
          <p:cNvPr id="6" name="Text 4"/>
          <p:cNvSpPr/>
          <p:nvPr/>
        </p:nvSpPr>
        <p:spPr>
          <a:xfrm>
            <a:off x="1760220" y="4419124"/>
            <a:ext cx="11109960"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In the telecommunication industry, the user experience is related, most of the time, to network parameter performances or the customers' device characteristics. Key metrics to analyze include:</a:t>
            </a:r>
            <a:endParaRPr lang="en-US" sz="1750" dirty="0"/>
          </a:p>
        </p:txBody>
      </p:sp>
      <p:sp>
        <p:nvSpPr>
          <p:cNvPr id="7" name="Text 5"/>
          <p:cNvSpPr/>
          <p:nvPr/>
        </p:nvSpPr>
        <p:spPr>
          <a:xfrm>
            <a:off x="2115622" y="5335548"/>
            <a:ext cx="10754558"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TCP retransmission</a:t>
            </a:r>
            <a:endParaRPr lang="en-US" sz="1750" dirty="0"/>
          </a:p>
        </p:txBody>
      </p:sp>
      <p:sp>
        <p:nvSpPr>
          <p:cNvPr id="8" name="Text 6"/>
          <p:cNvSpPr/>
          <p:nvPr/>
        </p:nvSpPr>
        <p:spPr>
          <a:xfrm>
            <a:off x="2115622" y="5746552"/>
            <a:ext cx="10754558"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Round Trip Time (RTT)</a:t>
            </a:r>
            <a:endParaRPr lang="en-US" sz="1750" dirty="0"/>
          </a:p>
        </p:txBody>
      </p:sp>
      <p:sp>
        <p:nvSpPr>
          <p:cNvPr id="9" name="Text 7"/>
          <p:cNvSpPr/>
          <p:nvPr/>
        </p:nvSpPr>
        <p:spPr>
          <a:xfrm>
            <a:off x="2115622" y="6157555"/>
            <a:ext cx="10754558"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Throughput</a:t>
            </a:r>
            <a:endParaRPr lang="en-US" sz="1750" dirty="0"/>
          </a:p>
        </p:txBody>
      </p:sp>
      <p:sp>
        <p:nvSpPr>
          <p:cNvPr id="10" name="Text 8"/>
          <p:cNvSpPr/>
          <p:nvPr/>
        </p:nvSpPr>
        <p:spPr>
          <a:xfrm>
            <a:off x="2115622" y="6568559"/>
            <a:ext cx="10754558"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Handset type</a:t>
            </a:r>
            <a:endParaRPr lang="en-US" sz="1750" dirty="0"/>
          </a:p>
        </p:txBody>
      </p:sp>
    </p:spTree>
    <p:extLst>
      <p:ext uri="{BB962C8B-B14F-4D97-AF65-F5344CB8AC3E}">
        <p14:creationId xmlns:p14="http://schemas.microsoft.com/office/powerpoint/2010/main" val="63040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042868"/>
            <a:ext cx="10993993"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Aggregating User Experience Metrics</a:t>
            </a:r>
            <a:endParaRPr lang="en-US" sz="4604" dirty="0"/>
          </a:p>
        </p:txBody>
      </p:sp>
      <p:sp>
        <p:nvSpPr>
          <p:cNvPr id="5" name="Text 3"/>
          <p:cNvSpPr/>
          <p:nvPr/>
        </p:nvSpPr>
        <p:spPr>
          <a:xfrm>
            <a:off x="1760220" y="2218015"/>
            <a:ext cx="11109960"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To conduct a deep user experience analysis, we need to aggregate the following information per customer, treating any missing or outlier data by replacing with the mean or mode:</a:t>
            </a:r>
            <a:endParaRPr lang="en-US" sz="1750" dirty="0"/>
          </a:p>
        </p:txBody>
      </p:sp>
      <p:sp>
        <p:nvSpPr>
          <p:cNvPr id="6" name="Shape 4"/>
          <p:cNvSpPr/>
          <p:nvPr/>
        </p:nvSpPr>
        <p:spPr>
          <a:xfrm>
            <a:off x="1760220" y="3384352"/>
            <a:ext cx="499943" cy="499943"/>
          </a:xfrm>
          <a:prstGeom prst="roundRect">
            <a:avLst>
              <a:gd name="adj" fmla="val 20000"/>
            </a:avLst>
          </a:prstGeom>
          <a:solidFill>
            <a:srgbClr val="D5DCF6"/>
          </a:solidFill>
          <a:ln w="7620">
            <a:solidFill>
              <a:srgbClr val="BBC2DC"/>
            </a:solidFill>
            <a:prstDash val="solid"/>
          </a:ln>
        </p:spPr>
      </p:sp>
      <p:sp>
        <p:nvSpPr>
          <p:cNvPr id="7" name="Text 5"/>
          <p:cNvSpPr/>
          <p:nvPr/>
        </p:nvSpPr>
        <p:spPr>
          <a:xfrm>
            <a:off x="1941195" y="3458885"/>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8" name="Text 6"/>
          <p:cNvSpPr/>
          <p:nvPr/>
        </p:nvSpPr>
        <p:spPr>
          <a:xfrm>
            <a:off x="2482334" y="3384352"/>
            <a:ext cx="4218265"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Average TCP Retransmission</a:t>
            </a:r>
            <a:endParaRPr lang="en-US" sz="2302" dirty="0"/>
          </a:p>
        </p:txBody>
      </p:sp>
      <p:sp>
        <p:nvSpPr>
          <p:cNvPr id="9" name="Text 7"/>
          <p:cNvSpPr/>
          <p:nvPr/>
        </p:nvSpPr>
        <p:spPr>
          <a:xfrm>
            <a:off x="2482334" y="3883104"/>
            <a:ext cx="472178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TCP retransmission is a key indicator of network performance and can impact the overall user experience.</a:t>
            </a:r>
            <a:endParaRPr lang="en-US" sz="1750" dirty="0"/>
          </a:p>
        </p:txBody>
      </p:sp>
      <p:sp>
        <p:nvSpPr>
          <p:cNvPr id="10" name="Shape 8"/>
          <p:cNvSpPr/>
          <p:nvPr/>
        </p:nvSpPr>
        <p:spPr>
          <a:xfrm>
            <a:off x="7426285" y="3384352"/>
            <a:ext cx="499943" cy="499943"/>
          </a:xfrm>
          <a:prstGeom prst="roundRect">
            <a:avLst>
              <a:gd name="adj" fmla="val 20000"/>
            </a:avLst>
          </a:prstGeom>
          <a:solidFill>
            <a:srgbClr val="D5DCF6"/>
          </a:solidFill>
          <a:ln w="7620">
            <a:solidFill>
              <a:srgbClr val="BBC2DC"/>
            </a:solidFill>
            <a:prstDash val="solid"/>
          </a:ln>
        </p:spPr>
      </p:sp>
      <p:sp>
        <p:nvSpPr>
          <p:cNvPr id="11" name="Text 9"/>
          <p:cNvSpPr/>
          <p:nvPr/>
        </p:nvSpPr>
        <p:spPr>
          <a:xfrm>
            <a:off x="7571542" y="3458885"/>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2" name="Text 10"/>
          <p:cNvSpPr/>
          <p:nvPr/>
        </p:nvSpPr>
        <p:spPr>
          <a:xfrm>
            <a:off x="8148399" y="3384352"/>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Average RTT</a:t>
            </a:r>
            <a:endParaRPr lang="en-US" sz="2302" dirty="0"/>
          </a:p>
        </p:txBody>
      </p:sp>
      <p:sp>
        <p:nvSpPr>
          <p:cNvPr id="13" name="Text 11"/>
          <p:cNvSpPr/>
          <p:nvPr/>
        </p:nvSpPr>
        <p:spPr>
          <a:xfrm>
            <a:off x="8148399" y="3883104"/>
            <a:ext cx="4721781"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Round Trip Time (RTT) measures the time it takes for a data packet to travel from the user's device to the server and back. Higher RTT can lead to lag and frustration.</a:t>
            </a:r>
            <a:endParaRPr lang="en-US" sz="1750" dirty="0"/>
          </a:p>
        </p:txBody>
      </p:sp>
      <p:sp>
        <p:nvSpPr>
          <p:cNvPr id="14" name="Shape 12"/>
          <p:cNvSpPr/>
          <p:nvPr/>
        </p:nvSpPr>
        <p:spPr>
          <a:xfrm>
            <a:off x="1760220" y="5688211"/>
            <a:ext cx="499943" cy="499943"/>
          </a:xfrm>
          <a:prstGeom prst="roundRect">
            <a:avLst>
              <a:gd name="adj" fmla="val 20000"/>
            </a:avLst>
          </a:prstGeom>
          <a:solidFill>
            <a:srgbClr val="D5DCF6"/>
          </a:solidFill>
          <a:ln w="7620">
            <a:solidFill>
              <a:srgbClr val="BBC2DC"/>
            </a:solidFill>
            <a:prstDash val="solid"/>
          </a:ln>
        </p:spPr>
      </p:sp>
      <p:sp>
        <p:nvSpPr>
          <p:cNvPr id="15" name="Text 13"/>
          <p:cNvSpPr/>
          <p:nvPr/>
        </p:nvSpPr>
        <p:spPr>
          <a:xfrm>
            <a:off x="1905238" y="5762744"/>
            <a:ext cx="209788"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3</a:t>
            </a:r>
            <a:endParaRPr lang="en-US" sz="2763" dirty="0"/>
          </a:p>
        </p:txBody>
      </p:sp>
      <p:sp>
        <p:nvSpPr>
          <p:cNvPr id="16" name="Text 14"/>
          <p:cNvSpPr/>
          <p:nvPr/>
        </p:nvSpPr>
        <p:spPr>
          <a:xfrm>
            <a:off x="2482334" y="5688211"/>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Handset Type</a:t>
            </a:r>
            <a:endParaRPr lang="en-US" sz="2302" dirty="0"/>
          </a:p>
        </p:txBody>
      </p:sp>
      <p:sp>
        <p:nvSpPr>
          <p:cNvPr id="17" name="Text 15"/>
          <p:cNvSpPr/>
          <p:nvPr/>
        </p:nvSpPr>
        <p:spPr>
          <a:xfrm>
            <a:off x="2482334" y="6186964"/>
            <a:ext cx="472178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type of device a user has can affect their experience, so it's important to analyze performance by handset.</a:t>
            </a:r>
            <a:endParaRPr lang="en-US" sz="1750" dirty="0"/>
          </a:p>
        </p:txBody>
      </p:sp>
      <p:sp>
        <p:nvSpPr>
          <p:cNvPr id="18" name="Shape 16"/>
          <p:cNvSpPr/>
          <p:nvPr/>
        </p:nvSpPr>
        <p:spPr>
          <a:xfrm>
            <a:off x="7426285" y="5688211"/>
            <a:ext cx="499943" cy="499943"/>
          </a:xfrm>
          <a:prstGeom prst="roundRect">
            <a:avLst>
              <a:gd name="adj" fmla="val 20000"/>
            </a:avLst>
          </a:prstGeom>
          <a:solidFill>
            <a:srgbClr val="D5DCF6"/>
          </a:solidFill>
          <a:ln w="7620">
            <a:solidFill>
              <a:srgbClr val="BBC2DC"/>
            </a:solidFill>
            <a:prstDash val="solid"/>
          </a:ln>
        </p:spPr>
      </p:sp>
      <p:sp>
        <p:nvSpPr>
          <p:cNvPr id="19" name="Text 17"/>
          <p:cNvSpPr/>
          <p:nvPr/>
        </p:nvSpPr>
        <p:spPr>
          <a:xfrm>
            <a:off x="7570470" y="5762744"/>
            <a:ext cx="2115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4</a:t>
            </a:r>
            <a:endParaRPr lang="en-US" sz="2763" dirty="0"/>
          </a:p>
        </p:txBody>
      </p:sp>
      <p:sp>
        <p:nvSpPr>
          <p:cNvPr id="20" name="Text 18"/>
          <p:cNvSpPr/>
          <p:nvPr/>
        </p:nvSpPr>
        <p:spPr>
          <a:xfrm>
            <a:off x="8148399" y="5688211"/>
            <a:ext cx="3040023"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Average Throughput</a:t>
            </a:r>
            <a:endParaRPr lang="en-US" sz="2302" dirty="0"/>
          </a:p>
        </p:txBody>
      </p:sp>
      <p:sp>
        <p:nvSpPr>
          <p:cNvPr id="21" name="Text 19"/>
          <p:cNvSpPr/>
          <p:nvPr/>
        </p:nvSpPr>
        <p:spPr>
          <a:xfrm>
            <a:off x="8148399" y="6186964"/>
            <a:ext cx="472178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Throughput, or the amount of data transferred per unit of time, is a key indicator of network speed and quality.</a:t>
            </a:r>
            <a:endParaRPr lang="en-US" sz="1750" dirty="0"/>
          </a:p>
        </p:txBody>
      </p:sp>
    </p:spTree>
    <p:extLst>
      <p:ext uri="{BB962C8B-B14F-4D97-AF65-F5344CB8AC3E}">
        <p14:creationId xmlns:p14="http://schemas.microsoft.com/office/powerpoint/2010/main" val="115299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198959"/>
            <a:ext cx="11109960" cy="1461611"/>
          </a:xfrm>
          <a:prstGeom prst="rect">
            <a:avLst/>
          </a:prstGeom>
          <a:noFill/>
          <a:ln/>
        </p:spPr>
        <p:txBody>
          <a:bodyPr wrap="squar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Top, Bottom, and Most Frequent Metrics</a:t>
            </a:r>
            <a:endParaRPr lang="en-US" sz="4604" dirty="0"/>
          </a:p>
        </p:txBody>
      </p:sp>
      <p:sp>
        <p:nvSpPr>
          <p:cNvPr id="5" name="Text 3"/>
          <p:cNvSpPr/>
          <p:nvPr/>
        </p:nvSpPr>
        <p:spPr>
          <a:xfrm>
            <a:off x="1760220" y="3104912"/>
            <a:ext cx="11109960"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To further understand the user experience, we should compute and list the 10 top, bottom, and most frequent values for the following metrics:</a:t>
            </a:r>
            <a:endParaRPr lang="en-US" sz="1750" dirty="0"/>
          </a:p>
        </p:txBody>
      </p:sp>
      <p:sp>
        <p:nvSpPr>
          <p:cNvPr id="6" name="Text 4"/>
          <p:cNvSpPr/>
          <p:nvPr/>
        </p:nvSpPr>
        <p:spPr>
          <a:xfrm>
            <a:off x="1760220" y="4243507"/>
            <a:ext cx="2940606"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TCP Retransmission</a:t>
            </a:r>
            <a:endParaRPr lang="en-US" sz="2302" dirty="0"/>
          </a:p>
        </p:txBody>
      </p:sp>
      <p:sp>
        <p:nvSpPr>
          <p:cNvPr id="7" name="Text 5"/>
          <p:cNvSpPr/>
          <p:nvPr/>
        </p:nvSpPr>
        <p:spPr>
          <a:xfrm>
            <a:off x="1760220" y="4831199"/>
            <a:ext cx="3341608"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Identifying the highest and lowest TCP retransmission values can reveal network trouble spots and areas for improvement.</a:t>
            </a:r>
            <a:endParaRPr lang="en-US" sz="1750" dirty="0"/>
          </a:p>
        </p:txBody>
      </p:sp>
      <p:sp>
        <p:nvSpPr>
          <p:cNvPr id="8" name="Text 6"/>
          <p:cNvSpPr/>
          <p:nvPr/>
        </p:nvSpPr>
        <p:spPr>
          <a:xfrm>
            <a:off x="5651421" y="4243507"/>
            <a:ext cx="3299817"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Round Trip Time (RTT)</a:t>
            </a:r>
            <a:endParaRPr lang="en-US" sz="2302" dirty="0"/>
          </a:p>
        </p:txBody>
      </p:sp>
      <p:sp>
        <p:nvSpPr>
          <p:cNvPr id="9" name="Text 7"/>
          <p:cNvSpPr/>
          <p:nvPr/>
        </p:nvSpPr>
        <p:spPr>
          <a:xfrm>
            <a:off x="5651421" y="4831199"/>
            <a:ext cx="3341608"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Analyzing the top, bottom, and most common RTT values provides insights into network latency and its impact on the user experience.</a:t>
            </a:r>
            <a:endParaRPr lang="en-US" sz="1750" dirty="0"/>
          </a:p>
        </p:txBody>
      </p:sp>
      <p:sp>
        <p:nvSpPr>
          <p:cNvPr id="10" name="Text 8"/>
          <p:cNvSpPr/>
          <p:nvPr/>
        </p:nvSpPr>
        <p:spPr>
          <a:xfrm>
            <a:off x="9542621" y="4243507"/>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Throughput</a:t>
            </a:r>
            <a:endParaRPr lang="en-US" sz="2302" dirty="0"/>
          </a:p>
        </p:txBody>
      </p:sp>
      <p:sp>
        <p:nvSpPr>
          <p:cNvPr id="11" name="Text 9"/>
          <p:cNvSpPr/>
          <p:nvPr/>
        </p:nvSpPr>
        <p:spPr>
          <a:xfrm>
            <a:off x="9542621" y="4831199"/>
            <a:ext cx="3341608"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Understanding the distribution of throughput values helps identify performance issues and opportunities to enhance network speed and capacity.</a:t>
            </a:r>
            <a:endParaRPr lang="en-US" sz="1750" dirty="0"/>
          </a:p>
        </p:txBody>
      </p:sp>
    </p:spTree>
    <p:extLst>
      <p:ext uri="{BB962C8B-B14F-4D97-AF65-F5344CB8AC3E}">
        <p14:creationId xmlns:p14="http://schemas.microsoft.com/office/powerpoint/2010/main" val="183908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87385"/>
            <a:ext cx="9306401" cy="2192417"/>
          </a:xfrm>
          <a:prstGeom prst="rect">
            <a:avLst/>
          </a:prstGeom>
          <a:noFill/>
          <a:ln/>
        </p:spPr>
        <p:txBody>
          <a:bodyPr wrap="squar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Throughput and TCP Retransmission by Handset Type</a:t>
            </a:r>
            <a:endParaRPr lang="en-US" sz="4604" dirty="0"/>
          </a:p>
        </p:txBody>
      </p:sp>
      <p:sp>
        <p:nvSpPr>
          <p:cNvPr id="6" name="Text 3"/>
          <p:cNvSpPr/>
          <p:nvPr/>
        </p:nvSpPr>
        <p:spPr>
          <a:xfrm>
            <a:off x="833199" y="3513058"/>
            <a:ext cx="9306401"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To further analyze the user experience, we should compute and report:</a:t>
            </a:r>
            <a:endParaRPr lang="en-US" sz="1750" dirty="0"/>
          </a:p>
        </p:txBody>
      </p:sp>
      <p:sp>
        <p:nvSpPr>
          <p:cNvPr id="7" name="Shape 4"/>
          <p:cNvSpPr/>
          <p:nvPr/>
        </p:nvSpPr>
        <p:spPr>
          <a:xfrm>
            <a:off x="833199" y="4346138"/>
            <a:ext cx="499943" cy="499943"/>
          </a:xfrm>
          <a:prstGeom prst="roundRect">
            <a:avLst>
              <a:gd name="adj" fmla="val 20000"/>
            </a:avLst>
          </a:prstGeom>
          <a:solidFill>
            <a:srgbClr val="D5DCF6"/>
          </a:solidFill>
          <a:ln w="7620">
            <a:solidFill>
              <a:srgbClr val="BBC2DC"/>
            </a:solidFill>
            <a:prstDash val="solid"/>
          </a:ln>
        </p:spPr>
      </p:sp>
      <p:sp>
        <p:nvSpPr>
          <p:cNvPr id="8" name="Text 5"/>
          <p:cNvSpPr/>
          <p:nvPr/>
        </p:nvSpPr>
        <p:spPr>
          <a:xfrm>
            <a:off x="1014174" y="4420672"/>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9" name="Text 6"/>
          <p:cNvSpPr/>
          <p:nvPr/>
        </p:nvSpPr>
        <p:spPr>
          <a:xfrm>
            <a:off x="1555313" y="4346138"/>
            <a:ext cx="3820001" cy="1096566"/>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Distribution of Average Throughput per Handset Type</a:t>
            </a:r>
            <a:endParaRPr lang="en-US" sz="2302" dirty="0"/>
          </a:p>
        </p:txBody>
      </p:sp>
      <p:sp>
        <p:nvSpPr>
          <p:cNvPr id="10" name="Text 7"/>
          <p:cNvSpPr/>
          <p:nvPr/>
        </p:nvSpPr>
        <p:spPr>
          <a:xfrm>
            <a:off x="1555313" y="5575935"/>
            <a:ext cx="3820001"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Examining the throughput performance across different handset types can reveal device-specific network optimization opportunities.</a:t>
            </a:r>
            <a:endParaRPr lang="en-US" sz="1750" dirty="0"/>
          </a:p>
        </p:txBody>
      </p:sp>
      <p:sp>
        <p:nvSpPr>
          <p:cNvPr id="11" name="Shape 8"/>
          <p:cNvSpPr/>
          <p:nvPr/>
        </p:nvSpPr>
        <p:spPr>
          <a:xfrm>
            <a:off x="5597485" y="4346138"/>
            <a:ext cx="499943" cy="499943"/>
          </a:xfrm>
          <a:prstGeom prst="roundRect">
            <a:avLst>
              <a:gd name="adj" fmla="val 20000"/>
            </a:avLst>
          </a:prstGeom>
          <a:solidFill>
            <a:srgbClr val="D5DCF6"/>
          </a:solidFill>
          <a:ln w="7620">
            <a:solidFill>
              <a:srgbClr val="BBC2DC"/>
            </a:solidFill>
            <a:prstDash val="solid"/>
          </a:ln>
        </p:spPr>
      </p:sp>
      <p:sp>
        <p:nvSpPr>
          <p:cNvPr id="12" name="Text 9"/>
          <p:cNvSpPr/>
          <p:nvPr/>
        </p:nvSpPr>
        <p:spPr>
          <a:xfrm>
            <a:off x="5742742" y="4420672"/>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3" name="Text 10"/>
          <p:cNvSpPr/>
          <p:nvPr/>
        </p:nvSpPr>
        <p:spPr>
          <a:xfrm>
            <a:off x="6319599" y="4346138"/>
            <a:ext cx="3820001" cy="1096566"/>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Average TCP Retransmission per Handset Type</a:t>
            </a:r>
            <a:endParaRPr lang="en-US" sz="2302" dirty="0"/>
          </a:p>
        </p:txBody>
      </p:sp>
      <p:sp>
        <p:nvSpPr>
          <p:cNvPr id="14" name="Text 11"/>
          <p:cNvSpPr/>
          <p:nvPr/>
        </p:nvSpPr>
        <p:spPr>
          <a:xfrm>
            <a:off x="6319599" y="5575935"/>
            <a:ext cx="3820001"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Understanding the TCP retransmission patterns for each handset type can help identify network issues that may be device-dependent.</a:t>
            </a:r>
            <a:endParaRPr lang="en-US" sz="1750" dirty="0"/>
          </a:p>
        </p:txBody>
      </p:sp>
    </p:spTree>
    <p:extLst>
      <p:ext uri="{BB962C8B-B14F-4D97-AF65-F5344CB8AC3E}">
        <p14:creationId xmlns:p14="http://schemas.microsoft.com/office/powerpoint/2010/main" val="392685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1981"/>
          </a:xfrm>
          <a:prstGeom prst="rect">
            <a:avLst/>
          </a:prstGeom>
          <a:solidFill>
            <a:srgbClr val="FFFAFA"/>
          </a:solidFill>
          <a:ln/>
        </p:spPr>
      </p:sp>
      <p:sp>
        <p:nvSpPr>
          <p:cNvPr id="4" name="Text 2"/>
          <p:cNvSpPr/>
          <p:nvPr/>
        </p:nvSpPr>
        <p:spPr>
          <a:xfrm>
            <a:off x="2732008" y="504111"/>
            <a:ext cx="8300323" cy="603052"/>
          </a:xfrm>
          <a:prstGeom prst="rect">
            <a:avLst/>
          </a:prstGeom>
          <a:noFill/>
          <a:ln/>
        </p:spPr>
        <p:txBody>
          <a:bodyPr wrap="none" rtlCol="0" anchor="t"/>
          <a:lstStyle/>
          <a:p>
            <a:pPr marL="0" indent="0">
              <a:lnSpc>
                <a:spcPts val="4748"/>
              </a:lnSpc>
              <a:buNone/>
            </a:pPr>
            <a:r>
              <a:rPr lang="en-US" sz="3799" b="1" dirty="0">
                <a:solidFill>
                  <a:srgbClr val="1F1E1E"/>
                </a:solidFill>
                <a:latin typeface="Alexandria" pitchFamily="34" charset="0"/>
                <a:ea typeface="Alexandria" pitchFamily="34" charset="-122"/>
                <a:cs typeface="Alexandria" pitchFamily="34" charset="-120"/>
              </a:rPr>
              <a:t>User Segmentation by Experience</a:t>
            </a:r>
            <a:endParaRPr lang="en-US" sz="3799" dirty="0"/>
          </a:p>
        </p:txBody>
      </p:sp>
      <p:sp>
        <p:nvSpPr>
          <p:cNvPr id="5" name="Text 3"/>
          <p:cNvSpPr/>
          <p:nvPr/>
        </p:nvSpPr>
        <p:spPr>
          <a:xfrm>
            <a:off x="2732008" y="1473756"/>
            <a:ext cx="9166265" cy="825103"/>
          </a:xfrm>
          <a:prstGeom prst="rect">
            <a:avLst/>
          </a:prstGeom>
          <a:noFill/>
          <a:ln/>
        </p:spPr>
        <p:txBody>
          <a:bodyPr wrap="square" rtlCol="0" anchor="t"/>
          <a:lstStyle/>
          <a:p>
            <a:pPr marL="0" indent="0">
              <a:lnSpc>
                <a:spcPts val="2165"/>
              </a:lnSpc>
              <a:buNone/>
            </a:pPr>
            <a:r>
              <a:rPr lang="en-US" sz="1444" dirty="0">
                <a:solidFill>
                  <a:srgbClr val="3B3535"/>
                </a:solidFill>
                <a:latin typeface="Sora" pitchFamily="34" charset="0"/>
                <a:ea typeface="Sora" pitchFamily="34" charset="-122"/>
                <a:cs typeface="Sora" pitchFamily="34" charset="-120"/>
              </a:rPr>
              <a:t>Using the experience metrics gathered, we can perform a k-means clustering (with k=3) to segment users into groups based on their overall experience. This will allow us to better understand the different user profiles and tailor our products and services accordingly.</a:t>
            </a:r>
            <a:endParaRPr lang="en-US" sz="1444" dirty="0"/>
          </a:p>
        </p:txBody>
      </p:sp>
      <p:sp>
        <p:nvSpPr>
          <p:cNvPr id="6" name="Shape 4"/>
          <p:cNvSpPr/>
          <p:nvPr/>
        </p:nvSpPr>
        <p:spPr>
          <a:xfrm>
            <a:off x="2732008" y="5116473"/>
            <a:ext cx="9166265" cy="36552"/>
          </a:xfrm>
          <a:prstGeom prst="roundRect">
            <a:avLst>
              <a:gd name="adj" fmla="val 225698"/>
            </a:avLst>
          </a:prstGeom>
          <a:solidFill>
            <a:srgbClr val="BBC2DC"/>
          </a:solidFill>
          <a:ln/>
        </p:spPr>
      </p:sp>
      <p:sp>
        <p:nvSpPr>
          <p:cNvPr id="7" name="Shape 5"/>
          <p:cNvSpPr/>
          <p:nvPr/>
        </p:nvSpPr>
        <p:spPr>
          <a:xfrm>
            <a:off x="4959489" y="4474845"/>
            <a:ext cx="36552" cy="641628"/>
          </a:xfrm>
          <a:prstGeom prst="roundRect">
            <a:avLst>
              <a:gd name="adj" fmla="val 225698"/>
            </a:avLst>
          </a:prstGeom>
          <a:solidFill>
            <a:srgbClr val="BBC2DC"/>
          </a:solidFill>
          <a:ln/>
        </p:spPr>
      </p:sp>
      <p:sp>
        <p:nvSpPr>
          <p:cNvPr id="8" name="Shape 6"/>
          <p:cNvSpPr/>
          <p:nvPr/>
        </p:nvSpPr>
        <p:spPr>
          <a:xfrm>
            <a:off x="4771549" y="4910257"/>
            <a:ext cx="412432" cy="412433"/>
          </a:xfrm>
          <a:prstGeom prst="roundRect">
            <a:avLst>
              <a:gd name="adj" fmla="val 20003"/>
            </a:avLst>
          </a:prstGeom>
          <a:solidFill>
            <a:srgbClr val="D5DCF6"/>
          </a:solidFill>
          <a:ln w="7620">
            <a:solidFill>
              <a:srgbClr val="BBC2DC"/>
            </a:solidFill>
            <a:prstDash val="solid"/>
          </a:ln>
        </p:spPr>
      </p:sp>
      <p:sp>
        <p:nvSpPr>
          <p:cNvPr id="9" name="Text 7"/>
          <p:cNvSpPr/>
          <p:nvPr/>
        </p:nvSpPr>
        <p:spPr>
          <a:xfrm>
            <a:off x="4920853" y="4971693"/>
            <a:ext cx="113705" cy="289441"/>
          </a:xfrm>
          <a:prstGeom prst="rect">
            <a:avLst/>
          </a:prstGeom>
          <a:noFill/>
          <a:ln/>
        </p:spPr>
        <p:txBody>
          <a:bodyPr wrap="none" rtlCol="0" anchor="t"/>
          <a:lstStyle/>
          <a:p>
            <a:pPr marL="0" indent="0" algn="ctr">
              <a:lnSpc>
                <a:spcPts val="2279"/>
              </a:lnSpc>
              <a:buNone/>
            </a:pPr>
            <a:r>
              <a:rPr lang="en-US" sz="2279" b="1" dirty="0">
                <a:solidFill>
                  <a:srgbClr val="3B3535"/>
                </a:solidFill>
                <a:latin typeface="Alexandria" pitchFamily="34" charset="0"/>
                <a:ea typeface="Alexandria" pitchFamily="34" charset="-122"/>
                <a:cs typeface="Alexandria" pitchFamily="34" charset="-120"/>
              </a:rPr>
              <a:t>1</a:t>
            </a:r>
            <a:endParaRPr lang="en-US" sz="2279" dirty="0"/>
          </a:p>
        </p:txBody>
      </p:sp>
      <p:sp>
        <p:nvSpPr>
          <p:cNvPr id="10" name="Text 8"/>
          <p:cNvSpPr/>
          <p:nvPr/>
        </p:nvSpPr>
        <p:spPr>
          <a:xfrm>
            <a:off x="3771662" y="3055144"/>
            <a:ext cx="2412087" cy="301466"/>
          </a:xfrm>
          <a:prstGeom prst="rect">
            <a:avLst/>
          </a:prstGeom>
          <a:noFill/>
          <a:ln/>
        </p:spPr>
        <p:txBody>
          <a:bodyPr wrap="none" rtlCol="0" anchor="t"/>
          <a:lstStyle/>
          <a:p>
            <a:pPr marL="0" indent="0" algn="ctr">
              <a:lnSpc>
                <a:spcPts val="2374"/>
              </a:lnSpc>
              <a:buNone/>
            </a:pPr>
            <a:r>
              <a:rPr lang="en-US" sz="1899" b="1" dirty="0">
                <a:solidFill>
                  <a:srgbClr val="3B3535"/>
                </a:solidFill>
                <a:latin typeface="Alexandria" pitchFamily="34" charset="0"/>
                <a:ea typeface="Alexandria" pitchFamily="34" charset="-122"/>
                <a:cs typeface="Alexandria" pitchFamily="34" charset="-120"/>
              </a:rPr>
              <a:t>Cluster 1</a:t>
            </a:r>
            <a:endParaRPr lang="en-US" sz="1899" dirty="0"/>
          </a:p>
        </p:txBody>
      </p:sp>
      <p:sp>
        <p:nvSpPr>
          <p:cNvPr id="11" name="Text 9"/>
          <p:cNvSpPr/>
          <p:nvPr/>
        </p:nvSpPr>
        <p:spPr>
          <a:xfrm>
            <a:off x="2915245" y="3466505"/>
            <a:ext cx="4125039" cy="825103"/>
          </a:xfrm>
          <a:prstGeom prst="rect">
            <a:avLst/>
          </a:prstGeom>
          <a:noFill/>
          <a:ln/>
        </p:spPr>
        <p:txBody>
          <a:bodyPr wrap="square" rtlCol="0" anchor="t"/>
          <a:lstStyle/>
          <a:p>
            <a:pPr marL="0" indent="0" algn="ctr">
              <a:lnSpc>
                <a:spcPts val="2165"/>
              </a:lnSpc>
              <a:buNone/>
            </a:pPr>
            <a:r>
              <a:rPr lang="en-US" sz="1444" dirty="0">
                <a:solidFill>
                  <a:srgbClr val="3B3535"/>
                </a:solidFill>
                <a:latin typeface="Sora" pitchFamily="34" charset="0"/>
                <a:ea typeface="Sora" pitchFamily="34" charset="-122"/>
                <a:cs typeface="Sora" pitchFamily="34" charset="-120"/>
              </a:rPr>
              <a:t>Users in this cluster likely have a positive overall experience, with good network performance and device compatibility.</a:t>
            </a:r>
            <a:endParaRPr lang="en-US" sz="1444" dirty="0"/>
          </a:p>
        </p:txBody>
      </p:sp>
      <p:sp>
        <p:nvSpPr>
          <p:cNvPr id="12" name="Shape 10"/>
          <p:cNvSpPr/>
          <p:nvPr/>
        </p:nvSpPr>
        <p:spPr>
          <a:xfrm>
            <a:off x="7296805" y="5116473"/>
            <a:ext cx="36552" cy="641628"/>
          </a:xfrm>
          <a:prstGeom prst="roundRect">
            <a:avLst>
              <a:gd name="adj" fmla="val 225698"/>
            </a:avLst>
          </a:prstGeom>
          <a:solidFill>
            <a:srgbClr val="BBC2DC"/>
          </a:solidFill>
          <a:ln/>
        </p:spPr>
      </p:sp>
      <p:sp>
        <p:nvSpPr>
          <p:cNvPr id="13" name="Shape 11"/>
          <p:cNvSpPr/>
          <p:nvPr/>
        </p:nvSpPr>
        <p:spPr>
          <a:xfrm>
            <a:off x="7108865" y="4910257"/>
            <a:ext cx="412432" cy="412433"/>
          </a:xfrm>
          <a:prstGeom prst="roundRect">
            <a:avLst>
              <a:gd name="adj" fmla="val 20003"/>
            </a:avLst>
          </a:prstGeom>
          <a:solidFill>
            <a:srgbClr val="D5DCF6"/>
          </a:solidFill>
          <a:ln w="7620">
            <a:solidFill>
              <a:srgbClr val="BBC2DC"/>
            </a:solidFill>
            <a:prstDash val="solid"/>
          </a:ln>
        </p:spPr>
      </p:sp>
      <p:sp>
        <p:nvSpPr>
          <p:cNvPr id="14" name="Text 12"/>
          <p:cNvSpPr/>
          <p:nvPr/>
        </p:nvSpPr>
        <p:spPr>
          <a:xfrm>
            <a:off x="7228642" y="4971693"/>
            <a:ext cx="172760" cy="289441"/>
          </a:xfrm>
          <a:prstGeom prst="rect">
            <a:avLst/>
          </a:prstGeom>
          <a:noFill/>
          <a:ln/>
        </p:spPr>
        <p:txBody>
          <a:bodyPr wrap="none" rtlCol="0" anchor="t"/>
          <a:lstStyle/>
          <a:p>
            <a:pPr marL="0" indent="0" algn="ctr">
              <a:lnSpc>
                <a:spcPts val="2279"/>
              </a:lnSpc>
              <a:buNone/>
            </a:pPr>
            <a:r>
              <a:rPr lang="en-US" sz="2279" b="1" dirty="0">
                <a:solidFill>
                  <a:srgbClr val="3B3535"/>
                </a:solidFill>
                <a:latin typeface="Alexandria" pitchFamily="34" charset="0"/>
                <a:ea typeface="Alexandria" pitchFamily="34" charset="-122"/>
                <a:cs typeface="Alexandria" pitchFamily="34" charset="-120"/>
              </a:rPr>
              <a:t>2</a:t>
            </a:r>
            <a:endParaRPr lang="en-US" sz="2279" dirty="0"/>
          </a:p>
        </p:txBody>
      </p:sp>
      <p:sp>
        <p:nvSpPr>
          <p:cNvPr id="15" name="Text 13"/>
          <p:cNvSpPr/>
          <p:nvPr/>
        </p:nvSpPr>
        <p:spPr>
          <a:xfrm>
            <a:off x="6108978" y="5941338"/>
            <a:ext cx="2412087" cy="301466"/>
          </a:xfrm>
          <a:prstGeom prst="rect">
            <a:avLst/>
          </a:prstGeom>
          <a:noFill/>
          <a:ln/>
        </p:spPr>
        <p:txBody>
          <a:bodyPr wrap="none" rtlCol="0" anchor="t"/>
          <a:lstStyle/>
          <a:p>
            <a:pPr marL="0" indent="0" algn="ctr">
              <a:lnSpc>
                <a:spcPts val="2374"/>
              </a:lnSpc>
              <a:buNone/>
            </a:pPr>
            <a:r>
              <a:rPr lang="en-US" sz="1899" b="1" dirty="0">
                <a:solidFill>
                  <a:srgbClr val="3B3535"/>
                </a:solidFill>
                <a:latin typeface="Alexandria" pitchFamily="34" charset="0"/>
                <a:ea typeface="Alexandria" pitchFamily="34" charset="-122"/>
                <a:cs typeface="Alexandria" pitchFamily="34" charset="-120"/>
              </a:rPr>
              <a:t>Cluster 2</a:t>
            </a:r>
            <a:endParaRPr lang="en-US" sz="1899" dirty="0"/>
          </a:p>
        </p:txBody>
      </p:sp>
      <p:sp>
        <p:nvSpPr>
          <p:cNvPr id="16" name="Text 14"/>
          <p:cNvSpPr/>
          <p:nvPr/>
        </p:nvSpPr>
        <p:spPr>
          <a:xfrm>
            <a:off x="5252561" y="6352699"/>
            <a:ext cx="4125039" cy="1375172"/>
          </a:xfrm>
          <a:prstGeom prst="rect">
            <a:avLst/>
          </a:prstGeom>
          <a:noFill/>
          <a:ln/>
        </p:spPr>
        <p:txBody>
          <a:bodyPr wrap="square" rtlCol="0" anchor="t"/>
          <a:lstStyle/>
          <a:p>
            <a:pPr marL="0" indent="0" algn="ctr">
              <a:lnSpc>
                <a:spcPts val="2165"/>
              </a:lnSpc>
              <a:buNone/>
            </a:pPr>
            <a:r>
              <a:rPr lang="en-US" sz="1444" dirty="0">
                <a:solidFill>
                  <a:srgbClr val="3B3535"/>
                </a:solidFill>
                <a:latin typeface="Sora" pitchFamily="34" charset="0"/>
                <a:ea typeface="Sora" pitchFamily="34" charset="-122"/>
                <a:cs typeface="Sora" pitchFamily="34" charset="-120"/>
              </a:rPr>
              <a:t>Users in this cluster may be experiencing some issues, such as higher TCP retransmission, longer RTT, or suboptimal throughput, leading to a more frustrating experience.</a:t>
            </a:r>
            <a:endParaRPr lang="en-US" sz="1444" dirty="0"/>
          </a:p>
        </p:txBody>
      </p:sp>
      <p:sp>
        <p:nvSpPr>
          <p:cNvPr id="17" name="Shape 15"/>
          <p:cNvSpPr/>
          <p:nvPr/>
        </p:nvSpPr>
        <p:spPr>
          <a:xfrm>
            <a:off x="9634240" y="4474845"/>
            <a:ext cx="36552" cy="641628"/>
          </a:xfrm>
          <a:prstGeom prst="roundRect">
            <a:avLst>
              <a:gd name="adj" fmla="val 225698"/>
            </a:avLst>
          </a:prstGeom>
          <a:solidFill>
            <a:srgbClr val="BBC2DC"/>
          </a:solidFill>
          <a:ln/>
        </p:spPr>
      </p:sp>
      <p:sp>
        <p:nvSpPr>
          <p:cNvPr id="18" name="Shape 16"/>
          <p:cNvSpPr/>
          <p:nvPr/>
        </p:nvSpPr>
        <p:spPr>
          <a:xfrm>
            <a:off x="9446300" y="4910257"/>
            <a:ext cx="412432" cy="412433"/>
          </a:xfrm>
          <a:prstGeom prst="roundRect">
            <a:avLst>
              <a:gd name="adj" fmla="val 20003"/>
            </a:avLst>
          </a:prstGeom>
          <a:solidFill>
            <a:srgbClr val="D5DCF6"/>
          </a:solidFill>
          <a:ln w="7620">
            <a:solidFill>
              <a:srgbClr val="BBC2DC"/>
            </a:solidFill>
            <a:prstDash val="solid"/>
          </a:ln>
        </p:spPr>
      </p:sp>
      <p:sp>
        <p:nvSpPr>
          <p:cNvPr id="19" name="Text 17"/>
          <p:cNvSpPr/>
          <p:nvPr/>
        </p:nvSpPr>
        <p:spPr>
          <a:xfrm>
            <a:off x="9565958" y="4971693"/>
            <a:ext cx="173117" cy="289441"/>
          </a:xfrm>
          <a:prstGeom prst="rect">
            <a:avLst/>
          </a:prstGeom>
          <a:noFill/>
          <a:ln/>
        </p:spPr>
        <p:txBody>
          <a:bodyPr wrap="none" rtlCol="0" anchor="t"/>
          <a:lstStyle/>
          <a:p>
            <a:pPr marL="0" indent="0" algn="ctr">
              <a:lnSpc>
                <a:spcPts val="2279"/>
              </a:lnSpc>
              <a:buNone/>
            </a:pPr>
            <a:r>
              <a:rPr lang="en-US" sz="2279" b="1" dirty="0">
                <a:solidFill>
                  <a:srgbClr val="3B3535"/>
                </a:solidFill>
                <a:latin typeface="Alexandria" pitchFamily="34" charset="0"/>
                <a:ea typeface="Alexandria" pitchFamily="34" charset="-122"/>
                <a:cs typeface="Alexandria" pitchFamily="34" charset="-120"/>
              </a:rPr>
              <a:t>3</a:t>
            </a:r>
            <a:endParaRPr lang="en-US" sz="2279" dirty="0"/>
          </a:p>
        </p:txBody>
      </p:sp>
      <p:sp>
        <p:nvSpPr>
          <p:cNvPr id="20" name="Text 18"/>
          <p:cNvSpPr/>
          <p:nvPr/>
        </p:nvSpPr>
        <p:spPr>
          <a:xfrm>
            <a:off x="8446413" y="2505075"/>
            <a:ext cx="2412087" cy="301466"/>
          </a:xfrm>
          <a:prstGeom prst="rect">
            <a:avLst/>
          </a:prstGeom>
          <a:noFill/>
          <a:ln/>
        </p:spPr>
        <p:txBody>
          <a:bodyPr wrap="none" rtlCol="0" anchor="t"/>
          <a:lstStyle/>
          <a:p>
            <a:pPr marL="0" indent="0" algn="ctr">
              <a:lnSpc>
                <a:spcPts val="2374"/>
              </a:lnSpc>
              <a:buNone/>
            </a:pPr>
            <a:r>
              <a:rPr lang="en-US" sz="1899" b="1" dirty="0">
                <a:solidFill>
                  <a:srgbClr val="3B3535"/>
                </a:solidFill>
                <a:latin typeface="Alexandria" pitchFamily="34" charset="0"/>
                <a:ea typeface="Alexandria" pitchFamily="34" charset="-122"/>
                <a:cs typeface="Alexandria" pitchFamily="34" charset="-120"/>
              </a:rPr>
              <a:t>Cluster 3</a:t>
            </a:r>
            <a:endParaRPr lang="en-US" sz="1899" dirty="0"/>
          </a:p>
        </p:txBody>
      </p:sp>
      <p:sp>
        <p:nvSpPr>
          <p:cNvPr id="21" name="Text 19"/>
          <p:cNvSpPr/>
          <p:nvPr/>
        </p:nvSpPr>
        <p:spPr>
          <a:xfrm>
            <a:off x="7589996" y="2916436"/>
            <a:ext cx="4125039" cy="1375172"/>
          </a:xfrm>
          <a:prstGeom prst="rect">
            <a:avLst/>
          </a:prstGeom>
          <a:noFill/>
          <a:ln/>
        </p:spPr>
        <p:txBody>
          <a:bodyPr wrap="square" rtlCol="0" anchor="t"/>
          <a:lstStyle/>
          <a:p>
            <a:pPr marL="0" indent="0" algn="ctr">
              <a:lnSpc>
                <a:spcPts val="2165"/>
              </a:lnSpc>
              <a:buNone/>
            </a:pPr>
            <a:r>
              <a:rPr lang="en-US" sz="1444" dirty="0">
                <a:solidFill>
                  <a:srgbClr val="3B3535"/>
                </a:solidFill>
                <a:latin typeface="Sora" pitchFamily="34" charset="0"/>
                <a:ea typeface="Sora" pitchFamily="34" charset="-122"/>
                <a:cs typeface="Sora" pitchFamily="34" charset="-120"/>
              </a:rPr>
              <a:t>Users in this cluster are likely facing significant network and device-related challenges, resulting in a poor overall experience that requires immediate attention.</a:t>
            </a:r>
            <a:endParaRPr lang="en-US" sz="1444" dirty="0"/>
          </a:p>
        </p:txBody>
      </p:sp>
    </p:spTree>
    <p:extLst>
      <p:ext uri="{BB962C8B-B14F-4D97-AF65-F5344CB8AC3E}">
        <p14:creationId xmlns:p14="http://schemas.microsoft.com/office/powerpoint/2010/main" val="48933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15816" y="598289"/>
            <a:ext cx="9341168" cy="1431369"/>
          </a:xfrm>
          <a:prstGeom prst="rect">
            <a:avLst/>
          </a:prstGeom>
          <a:noFill/>
          <a:ln/>
        </p:spPr>
        <p:txBody>
          <a:bodyPr wrap="square" rtlCol="0" anchor="t"/>
          <a:lstStyle/>
          <a:p>
            <a:pPr marL="0" indent="0">
              <a:lnSpc>
                <a:spcPts val="5635"/>
              </a:lnSpc>
              <a:buNone/>
            </a:pPr>
            <a:r>
              <a:rPr lang="en-US" sz="4508" b="1" dirty="0">
                <a:solidFill>
                  <a:srgbClr val="1F1E1E"/>
                </a:solidFill>
                <a:latin typeface="Alexandria" pitchFamily="34" charset="0"/>
                <a:ea typeface="Alexandria" pitchFamily="34" charset="-122"/>
                <a:cs typeface="Alexandria" pitchFamily="34" charset="-120"/>
              </a:rPr>
              <a:t>Leveraging User Experience Insights</a:t>
            </a:r>
            <a:endParaRPr lang="en-US" sz="4508" dirty="0"/>
          </a:p>
        </p:txBody>
      </p:sp>
      <p:sp>
        <p:nvSpPr>
          <p:cNvPr id="6" name="Text 3"/>
          <p:cNvSpPr/>
          <p:nvPr/>
        </p:nvSpPr>
        <p:spPr>
          <a:xfrm>
            <a:off x="815816" y="2355890"/>
            <a:ext cx="9341168" cy="978694"/>
          </a:xfrm>
          <a:prstGeom prst="rect">
            <a:avLst/>
          </a:prstGeom>
          <a:noFill/>
          <a:ln/>
        </p:spPr>
        <p:txBody>
          <a:bodyPr wrap="square" rtlCol="0" anchor="t"/>
          <a:lstStyle/>
          <a:p>
            <a:pPr marL="0" indent="0">
              <a:lnSpc>
                <a:spcPts val="2570"/>
              </a:lnSpc>
              <a:buNone/>
            </a:pPr>
            <a:r>
              <a:rPr lang="en-US" sz="1713" dirty="0">
                <a:solidFill>
                  <a:srgbClr val="3B3535"/>
                </a:solidFill>
                <a:latin typeface="Sora" pitchFamily="34" charset="0"/>
                <a:ea typeface="Sora" pitchFamily="34" charset="-122"/>
                <a:cs typeface="Sora" pitchFamily="34" charset="-120"/>
              </a:rPr>
              <a:t>By analyzing the key network parameters and device characteristics that impact user experience, telecom organizations can make informed decisions to optimize their products and services. This can include:</a:t>
            </a:r>
            <a:endParaRPr lang="en-US" sz="1713" dirty="0"/>
          </a:p>
        </p:txBody>
      </p:sp>
      <p:sp>
        <p:nvSpPr>
          <p:cNvPr id="7" name="Shape 4"/>
          <p:cNvSpPr/>
          <p:nvPr/>
        </p:nvSpPr>
        <p:spPr>
          <a:xfrm>
            <a:off x="815816" y="3579257"/>
            <a:ext cx="4561880" cy="2243495"/>
          </a:xfrm>
          <a:prstGeom prst="roundRect">
            <a:avLst>
              <a:gd name="adj" fmla="val 4364"/>
            </a:avLst>
          </a:prstGeom>
          <a:solidFill>
            <a:srgbClr val="D5DCF6"/>
          </a:solidFill>
          <a:ln w="7620">
            <a:solidFill>
              <a:srgbClr val="BBC2DC"/>
            </a:solidFill>
            <a:prstDash val="solid"/>
          </a:ln>
        </p:spPr>
      </p:sp>
      <p:sp>
        <p:nvSpPr>
          <p:cNvPr id="8" name="Text 5"/>
          <p:cNvSpPr/>
          <p:nvPr/>
        </p:nvSpPr>
        <p:spPr>
          <a:xfrm>
            <a:off x="1040963" y="3804404"/>
            <a:ext cx="3256478" cy="357783"/>
          </a:xfrm>
          <a:prstGeom prst="rect">
            <a:avLst/>
          </a:prstGeom>
          <a:noFill/>
          <a:ln/>
        </p:spPr>
        <p:txBody>
          <a:bodyPr wrap="none" rtlCol="0" anchor="t"/>
          <a:lstStyle/>
          <a:p>
            <a:pPr marL="0" indent="0">
              <a:lnSpc>
                <a:spcPts val="2818"/>
              </a:lnSpc>
              <a:buNone/>
            </a:pPr>
            <a:r>
              <a:rPr lang="en-US" sz="2254" b="1" dirty="0">
                <a:solidFill>
                  <a:srgbClr val="3B3535"/>
                </a:solidFill>
                <a:latin typeface="Alexandria" pitchFamily="34" charset="0"/>
                <a:ea typeface="Alexandria" pitchFamily="34" charset="-122"/>
                <a:cs typeface="Alexandria" pitchFamily="34" charset="-120"/>
              </a:rPr>
              <a:t>Network Optimization</a:t>
            </a:r>
            <a:endParaRPr lang="en-US" sz="2254" dirty="0"/>
          </a:p>
        </p:txBody>
      </p:sp>
      <p:sp>
        <p:nvSpPr>
          <p:cNvPr id="9" name="Text 6"/>
          <p:cNvSpPr/>
          <p:nvPr/>
        </p:nvSpPr>
        <p:spPr>
          <a:xfrm>
            <a:off x="1040963" y="4292679"/>
            <a:ext cx="4111585" cy="978694"/>
          </a:xfrm>
          <a:prstGeom prst="rect">
            <a:avLst/>
          </a:prstGeom>
          <a:noFill/>
          <a:ln/>
        </p:spPr>
        <p:txBody>
          <a:bodyPr wrap="square" rtlCol="0" anchor="t"/>
          <a:lstStyle/>
          <a:p>
            <a:pPr marL="0" indent="0">
              <a:lnSpc>
                <a:spcPts val="2570"/>
              </a:lnSpc>
              <a:buNone/>
            </a:pPr>
            <a:r>
              <a:rPr lang="en-US" sz="1713" dirty="0">
                <a:solidFill>
                  <a:srgbClr val="3B3535"/>
                </a:solidFill>
                <a:latin typeface="Sora" pitchFamily="34" charset="0"/>
                <a:ea typeface="Sora" pitchFamily="34" charset="-122"/>
                <a:cs typeface="Sora" pitchFamily="34" charset="-120"/>
              </a:rPr>
              <a:t>Identifying and addressing network performance issues to improve TCP retransmission, RTT, and throughput.</a:t>
            </a:r>
            <a:endParaRPr lang="en-US" sz="1713" dirty="0"/>
          </a:p>
        </p:txBody>
      </p:sp>
      <p:sp>
        <p:nvSpPr>
          <p:cNvPr id="10" name="Shape 7"/>
          <p:cNvSpPr/>
          <p:nvPr/>
        </p:nvSpPr>
        <p:spPr>
          <a:xfrm>
            <a:off x="5595223" y="3579257"/>
            <a:ext cx="4561880" cy="2243495"/>
          </a:xfrm>
          <a:prstGeom prst="roundRect">
            <a:avLst>
              <a:gd name="adj" fmla="val 4364"/>
            </a:avLst>
          </a:prstGeom>
          <a:solidFill>
            <a:srgbClr val="D5DCF6"/>
          </a:solidFill>
          <a:ln w="7620">
            <a:solidFill>
              <a:srgbClr val="BBC2DC"/>
            </a:solidFill>
            <a:prstDash val="solid"/>
          </a:ln>
        </p:spPr>
      </p:sp>
      <p:sp>
        <p:nvSpPr>
          <p:cNvPr id="11" name="Text 8"/>
          <p:cNvSpPr/>
          <p:nvPr/>
        </p:nvSpPr>
        <p:spPr>
          <a:xfrm>
            <a:off x="5820370" y="3804404"/>
            <a:ext cx="3024545" cy="357783"/>
          </a:xfrm>
          <a:prstGeom prst="rect">
            <a:avLst/>
          </a:prstGeom>
          <a:noFill/>
          <a:ln/>
        </p:spPr>
        <p:txBody>
          <a:bodyPr wrap="none" rtlCol="0" anchor="t"/>
          <a:lstStyle/>
          <a:p>
            <a:pPr marL="0" indent="0">
              <a:lnSpc>
                <a:spcPts val="2818"/>
              </a:lnSpc>
              <a:buNone/>
            </a:pPr>
            <a:r>
              <a:rPr lang="en-US" sz="2254" b="1" dirty="0">
                <a:solidFill>
                  <a:srgbClr val="3B3535"/>
                </a:solidFill>
                <a:latin typeface="Alexandria" pitchFamily="34" charset="0"/>
                <a:ea typeface="Alexandria" pitchFamily="34" charset="-122"/>
                <a:cs typeface="Alexandria" pitchFamily="34" charset="-120"/>
              </a:rPr>
              <a:t>Device Compatibility</a:t>
            </a:r>
            <a:endParaRPr lang="en-US" sz="2254" dirty="0"/>
          </a:p>
        </p:txBody>
      </p:sp>
      <p:sp>
        <p:nvSpPr>
          <p:cNvPr id="12" name="Text 9"/>
          <p:cNvSpPr/>
          <p:nvPr/>
        </p:nvSpPr>
        <p:spPr>
          <a:xfrm>
            <a:off x="5820370" y="4292679"/>
            <a:ext cx="4111585" cy="1304925"/>
          </a:xfrm>
          <a:prstGeom prst="rect">
            <a:avLst/>
          </a:prstGeom>
          <a:noFill/>
          <a:ln/>
        </p:spPr>
        <p:txBody>
          <a:bodyPr wrap="square" rtlCol="0" anchor="t"/>
          <a:lstStyle/>
          <a:p>
            <a:pPr marL="0" indent="0">
              <a:lnSpc>
                <a:spcPts val="2570"/>
              </a:lnSpc>
              <a:buNone/>
            </a:pPr>
            <a:r>
              <a:rPr lang="en-US" sz="1713" dirty="0">
                <a:solidFill>
                  <a:srgbClr val="3B3535"/>
                </a:solidFill>
                <a:latin typeface="Sora" pitchFamily="34" charset="0"/>
                <a:ea typeface="Sora" pitchFamily="34" charset="-122"/>
                <a:cs typeface="Sora" pitchFamily="34" charset="-120"/>
              </a:rPr>
              <a:t>Ensuring seamless compatibility and performance across a wide range of handset types to provide a consistent user experience.</a:t>
            </a:r>
            <a:endParaRPr lang="en-US" sz="1713" dirty="0"/>
          </a:p>
        </p:txBody>
      </p:sp>
      <p:sp>
        <p:nvSpPr>
          <p:cNvPr id="13" name="Shape 10"/>
          <p:cNvSpPr/>
          <p:nvPr/>
        </p:nvSpPr>
        <p:spPr>
          <a:xfrm>
            <a:off x="815816" y="6040279"/>
            <a:ext cx="9341168" cy="1591032"/>
          </a:xfrm>
          <a:prstGeom prst="roundRect">
            <a:avLst>
              <a:gd name="adj" fmla="val 6154"/>
            </a:avLst>
          </a:prstGeom>
          <a:solidFill>
            <a:srgbClr val="D5DCF6"/>
          </a:solidFill>
          <a:ln w="7620">
            <a:solidFill>
              <a:srgbClr val="BBC2DC"/>
            </a:solidFill>
            <a:prstDash val="solid"/>
          </a:ln>
        </p:spPr>
      </p:sp>
      <p:sp>
        <p:nvSpPr>
          <p:cNvPr id="14" name="Text 11"/>
          <p:cNvSpPr/>
          <p:nvPr/>
        </p:nvSpPr>
        <p:spPr>
          <a:xfrm>
            <a:off x="1040963" y="6265426"/>
            <a:ext cx="2862620" cy="357783"/>
          </a:xfrm>
          <a:prstGeom prst="rect">
            <a:avLst/>
          </a:prstGeom>
          <a:noFill/>
          <a:ln/>
        </p:spPr>
        <p:txBody>
          <a:bodyPr wrap="none" rtlCol="0" anchor="t"/>
          <a:lstStyle/>
          <a:p>
            <a:pPr marL="0" indent="0">
              <a:lnSpc>
                <a:spcPts val="2818"/>
              </a:lnSpc>
              <a:buNone/>
            </a:pPr>
            <a:r>
              <a:rPr lang="en-US" sz="2254" b="1" dirty="0">
                <a:solidFill>
                  <a:srgbClr val="3B3535"/>
                </a:solidFill>
                <a:latin typeface="Alexandria" pitchFamily="34" charset="0"/>
                <a:ea typeface="Alexandria" pitchFamily="34" charset="-122"/>
                <a:cs typeface="Alexandria" pitchFamily="34" charset="-120"/>
              </a:rPr>
              <a:t>Targeted Offerings</a:t>
            </a:r>
            <a:endParaRPr lang="en-US" sz="2254" dirty="0"/>
          </a:p>
        </p:txBody>
      </p:sp>
      <p:sp>
        <p:nvSpPr>
          <p:cNvPr id="15" name="Text 12"/>
          <p:cNvSpPr/>
          <p:nvPr/>
        </p:nvSpPr>
        <p:spPr>
          <a:xfrm>
            <a:off x="1040963" y="6753701"/>
            <a:ext cx="8890873" cy="652462"/>
          </a:xfrm>
          <a:prstGeom prst="rect">
            <a:avLst/>
          </a:prstGeom>
          <a:noFill/>
          <a:ln/>
        </p:spPr>
        <p:txBody>
          <a:bodyPr wrap="square" rtlCol="0" anchor="t"/>
          <a:lstStyle/>
          <a:p>
            <a:pPr marL="0" indent="0">
              <a:lnSpc>
                <a:spcPts val="2570"/>
              </a:lnSpc>
              <a:buNone/>
            </a:pPr>
            <a:r>
              <a:rPr lang="en-US" sz="1713" dirty="0">
                <a:solidFill>
                  <a:srgbClr val="3B3535"/>
                </a:solidFill>
                <a:latin typeface="Sora" pitchFamily="34" charset="0"/>
                <a:ea typeface="Sora" pitchFamily="34" charset="-122"/>
                <a:cs typeface="Sora" pitchFamily="34" charset="-120"/>
              </a:rPr>
              <a:t>Developing tailored products and services to meet the specific needs of different user segments, based on their experience profiles.</a:t>
            </a:r>
            <a:endParaRPr lang="en-US" sz="1713" dirty="0"/>
          </a:p>
        </p:txBody>
      </p:sp>
    </p:spTree>
    <p:extLst>
      <p:ext uri="{BB962C8B-B14F-4D97-AF65-F5344CB8AC3E}">
        <p14:creationId xmlns:p14="http://schemas.microsoft.com/office/powerpoint/2010/main" val="294515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719"/>
          </a:xfrm>
          <a:prstGeom prst="rect">
            <a:avLst/>
          </a:prstGeom>
          <a:solidFill>
            <a:srgbClr val="FFFAFA"/>
          </a:solidFill>
          <a:ln/>
        </p:spPr>
      </p:sp>
      <p:sp>
        <p:nvSpPr>
          <p:cNvPr id="4" name="Text 2"/>
          <p:cNvSpPr/>
          <p:nvPr/>
        </p:nvSpPr>
        <p:spPr>
          <a:xfrm>
            <a:off x="1871067" y="598765"/>
            <a:ext cx="6724531" cy="716280"/>
          </a:xfrm>
          <a:prstGeom prst="rect">
            <a:avLst/>
          </a:prstGeom>
          <a:noFill/>
          <a:ln/>
        </p:spPr>
        <p:txBody>
          <a:bodyPr wrap="none" rtlCol="0" anchor="t"/>
          <a:lstStyle/>
          <a:p>
            <a:pPr marL="0" indent="0">
              <a:lnSpc>
                <a:spcPts val="5640"/>
              </a:lnSpc>
              <a:buNone/>
            </a:pPr>
            <a:r>
              <a:rPr lang="en-US" sz="4512" b="1" dirty="0">
                <a:solidFill>
                  <a:srgbClr val="1F1E1E"/>
                </a:solidFill>
                <a:latin typeface="Alexandria" pitchFamily="34" charset="0"/>
                <a:ea typeface="Alexandria" pitchFamily="34" charset="-122"/>
                <a:cs typeface="Alexandria" pitchFamily="34" charset="-120"/>
              </a:rPr>
              <a:t>User Overview Analysis</a:t>
            </a:r>
            <a:endParaRPr lang="en-US" sz="4512" dirty="0"/>
          </a:p>
        </p:txBody>
      </p:sp>
      <p:sp>
        <p:nvSpPr>
          <p:cNvPr id="5" name="Text 3"/>
          <p:cNvSpPr/>
          <p:nvPr/>
        </p:nvSpPr>
        <p:spPr>
          <a:xfrm>
            <a:off x="1871067" y="1750457"/>
            <a:ext cx="10888147" cy="979765"/>
          </a:xfrm>
          <a:prstGeom prst="rect">
            <a:avLst/>
          </a:prstGeom>
          <a:noFill/>
          <a:ln/>
        </p:spPr>
        <p:txBody>
          <a:bodyPr wrap="square" rtlCol="0" anchor="t"/>
          <a:lstStyle/>
          <a:p>
            <a:pPr marL="0" indent="0">
              <a:lnSpc>
                <a:spcPts val="2572"/>
              </a:lnSpc>
              <a:buNone/>
            </a:pPr>
            <a:r>
              <a:rPr lang="en-US" sz="1715" dirty="0">
                <a:solidFill>
                  <a:srgbClr val="3B3535"/>
                </a:solidFill>
                <a:latin typeface="Sora" pitchFamily="34" charset="0"/>
                <a:ea typeface="Sora" pitchFamily="34" charset="-122"/>
                <a:cs typeface="Sora" pitchFamily="34" charset="-120"/>
              </a:rPr>
              <a:t>The first step in understanding the customer base is to conduct an exploratory data analysis on the telecom dataset. This involves identifying key user characteristics, such as the top handsets and manufacturers, as well as analyzing user behavior across various applications and services.</a:t>
            </a:r>
            <a:endParaRPr lang="en-US" sz="1715" dirty="0"/>
          </a:p>
        </p:txBody>
      </p:sp>
      <p:sp>
        <p:nvSpPr>
          <p:cNvPr id="6" name="Shape 4"/>
          <p:cNvSpPr/>
          <p:nvPr/>
        </p:nvSpPr>
        <p:spPr>
          <a:xfrm>
            <a:off x="1871067" y="3220045"/>
            <a:ext cx="489942" cy="489942"/>
          </a:xfrm>
          <a:prstGeom prst="roundRect">
            <a:avLst>
              <a:gd name="adj" fmla="val 20001"/>
            </a:avLst>
          </a:prstGeom>
          <a:solidFill>
            <a:srgbClr val="D5DCF6"/>
          </a:solidFill>
          <a:ln w="7620">
            <a:solidFill>
              <a:srgbClr val="BBC2DC"/>
            </a:solidFill>
            <a:prstDash val="solid"/>
          </a:ln>
        </p:spPr>
      </p:sp>
      <p:sp>
        <p:nvSpPr>
          <p:cNvPr id="7" name="Text 5"/>
          <p:cNvSpPr/>
          <p:nvPr/>
        </p:nvSpPr>
        <p:spPr>
          <a:xfrm>
            <a:off x="2048470" y="3293031"/>
            <a:ext cx="135136" cy="343853"/>
          </a:xfrm>
          <a:prstGeom prst="rect">
            <a:avLst/>
          </a:prstGeom>
          <a:noFill/>
          <a:ln/>
        </p:spPr>
        <p:txBody>
          <a:bodyPr wrap="none" rtlCol="0" anchor="t"/>
          <a:lstStyle/>
          <a:p>
            <a:pPr marL="0" indent="0" algn="ctr">
              <a:lnSpc>
                <a:spcPts val="2707"/>
              </a:lnSpc>
              <a:buNone/>
            </a:pPr>
            <a:r>
              <a:rPr lang="en-US" sz="2707" b="1" dirty="0">
                <a:solidFill>
                  <a:srgbClr val="3B3535"/>
                </a:solidFill>
                <a:latin typeface="Alexandria" pitchFamily="34" charset="0"/>
                <a:ea typeface="Alexandria" pitchFamily="34" charset="-122"/>
                <a:cs typeface="Alexandria" pitchFamily="34" charset="-120"/>
              </a:rPr>
              <a:t>1</a:t>
            </a:r>
            <a:endParaRPr lang="en-US" sz="2707" dirty="0"/>
          </a:p>
        </p:txBody>
      </p:sp>
      <p:sp>
        <p:nvSpPr>
          <p:cNvPr id="8" name="Text 6"/>
          <p:cNvSpPr/>
          <p:nvPr/>
        </p:nvSpPr>
        <p:spPr>
          <a:xfrm>
            <a:off x="2578656" y="3220045"/>
            <a:ext cx="2865239" cy="358140"/>
          </a:xfrm>
          <a:prstGeom prst="rect">
            <a:avLst/>
          </a:prstGeom>
          <a:noFill/>
          <a:ln/>
        </p:spPr>
        <p:txBody>
          <a:bodyPr wrap="none" rtlCol="0" anchor="t"/>
          <a:lstStyle/>
          <a:p>
            <a:pPr marL="0" indent="0">
              <a:lnSpc>
                <a:spcPts val="2820"/>
              </a:lnSpc>
              <a:buNone/>
            </a:pPr>
            <a:r>
              <a:rPr lang="en-US" sz="2256" b="1" dirty="0">
                <a:solidFill>
                  <a:srgbClr val="3B3535"/>
                </a:solidFill>
                <a:latin typeface="Alexandria" pitchFamily="34" charset="0"/>
                <a:ea typeface="Alexandria" pitchFamily="34" charset="-122"/>
                <a:cs typeface="Alexandria" pitchFamily="34" charset="-120"/>
              </a:rPr>
              <a:t>Top 10 Handsets</a:t>
            </a:r>
            <a:endParaRPr lang="en-US" sz="2256" dirty="0"/>
          </a:p>
        </p:txBody>
      </p:sp>
      <p:sp>
        <p:nvSpPr>
          <p:cNvPr id="9" name="Text 7"/>
          <p:cNvSpPr/>
          <p:nvPr/>
        </p:nvSpPr>
        <p:spPr>
          <a:xfrm>
            <a:off x="2578656" y="3708797"/>
            <a:ext cx="4627721" cy="1306354"/>
          </a:xfrm>
          <a:prstGeom prst="rect">
            <a:avLst/>
          </a:prstGeom>
          <a:noFill/>
          <a:ln/>
        </p:spPr>
        <p:txBody>
          <a:bodyPr wrap="square" rtlCol="0" anchor="t"/>
          <a:lstStyle/>
          <a:p>
            <a:pPr marL="0" indent="0">
              <a:lnSpc>
                <a:spcPts val="2572"/>
              </a:lnSpc>
              <a:buNone/>
            </a:pPr>
            <a:r>
              <a:rPr lang="en-US" sz="1715" dirty="0">
                <a:solidFill>
                  <a:srgbClr val="3B3535"/>
                </a:solidFill>
                <a:latin typeface="Sora" pitchFamily="34" charset="0"/>
                <a:ea typeface="Sora" pitchFamily="34" charset="-122"/>
                <a:cs typeface="Sora" pitchFamily="34" charset="-120"/>
              </a:rPr>
              <a:t>Identify the most popular handsets used by customers to understand device preferences and compatibility requirements.</a:t>
            </a:r>
            <a:endParaRPr lang="en-US" sz="1715" dirty="0"/>
          </a:p>
        </p:txBody>
      </p:sp>
      <p:sp>
        <p:nvSpPr>
          <p:cNvPr id="10" name="Shape 8"/>
          <p:cNvSpPr/>
          <p:nvPr/>
        </p:nvSpPr>
        <p:spPr>
          <a:xfrm>
            <a:off x="7424023" y="3220045"/>
            <a:ext cx="489942" cy="489942"/>
          </a:xfrm>
          <a:prstGeom prst="roundRect">
            <a:avLst>
              <a:gd name="adj" fmla="val 20001"/>
            </a:avLst>
          </a:prstGeom>
          <a:solidFill>
            <a:srgbClr val="D5DCF6"/>
          </a:solidFill>
          <a:ln w="7620">
            <a:solidFill>
              <a:srgbClr val="BBC2DC"/>
            </a:solidFill>
            <a:prstDash val="solid"/>
          </a:ln>
        </p:spPr>
      </p:sp>
      <p:sp>
        <p:nvSpPr>
          <p:cNvPr id="11" name="Text 9"/>
          <p:cNvSpPr/>
          <p:nvPr/>
        </p:nvSpPr>
        <p:spPr>
          <a:xfrm>
            <a:off x="7566303" y="3293031"/>
            <a:ext cx="205264" cy="343853"/>
          </a:xfrm>
          <a:prstGeom prst="rect">
            <a:avLst/>
          </a:prstGeom>
          <a:noFill/>
          <a:ln/>
        </p:spPr>
        <p:txBody>
          <a:bodyPr wrap="none" rtlCol="0" anchor="t"/>
          <a:lstStyle/>
          <a:p>
            <a:pPr marL="0" indent="0" algn="ctr">
              <a:lnSpc>
                <a:spcPts val="2707"/>
              </a:lnSpc>
              <a:buNone/>
            </a:pPr>
            <a:r>
              <a:rPr lang="en-US" sz="2707" b="1" dirty="0">
                <a:solidFill>
                  <a:srgbClr val="3B3535"/>
                </a:solidFill>
                <a:latin typeface="Alexandria" pitchFamily="34" charset="0"/>
                <a:ea typeface="Alexandria" pitchFamily="34" charset="-122"/>
                <a:cs typeface="Alexandria" pitchFamily="34" charset="-120"/>
              </a:rPr>
              <a:t>2</a:t>
            </a:r>
            <a:endParaRPr lang="en-US" sz="2707" dirty="0"/>
          </a:p>
        </p:txBody>
      </p:sp>
      <p:sp>
        <p:nvSpPr>
          <p:cNvPr id="12" name="Text 10"/>
          <p:cNvSpPr/>
          <p:nvPr/>
        </p:nvSpPr>
        <p:spPr>
          <a:xfrm>
            <a:off x="8131612" y="3220045"/>
            <a:ext cx="4271843" cy="358140"/>
          </a:xfrm>
          <a:prstGeom prst="rect">
            <a:avLst/>
          </a:prstGeom>
          <a:noFill/>
          <a:ln/>
        </p:spPr>
        <p:txBody>
          <a:bodyPr wrap="none" rtlCol="0" anchor="t"/>
          <a:lstStyle/>
          <a:p>
            <a:pPr marL="0" indent="0">
              <a:lnSpc>
                <a:spcPts val="2820"/>
              </a:lnSpc>
              <a:buNone/>
            </a:pPr>
            <a:r>
              <a:rPr lang="en-US" sz="2256" b="1" dirty="0">
                <a:solidFill>
                  <a:srgbClr val="3B3535"/>
                </a:solidFill>
                <a:latin typeface="Alexandria" pitchFamily="34" charset="0"/>
                <a:ea typeface="Alexandria" pitchFamily="34" charset="-122"/>
                <a:cs typeface="Alexandria" pitchFamily="34" charset="-120"/>
              </a:rPr>
              <a:t>Top 3 Handset Manufacturers</a:t>
            </a:r>
            <a:endParaRPr lang="en-US" sz="2256" dirty="0"/>
          </a:p>
        </p:txBody>
      </p:sp>
      <p:sp>
        <p:nvSpPr>
          <p:cNvPr id="13" name="Text 11"/>
          <p:cNvSpPr/>
          <p:nvPr/>
        </p:nvSpPr>
        <p:spPr>
          <a:xfrm>
            <a:off x="8131612" y="3708797"/>
            <a:ext cx="4627721" cy="979765"/>
          </a:xfrm>
          <a:prstGeom prst="rect">
            <a:avLst/>
          </a:prstGeom>
          <a:noFill/>
          <a:ln/>
        </p:spPr>
        <p:txBody>
          <a:bodyPr wrap="square" rtlCol="0" anchor="t"/>
          <a:lstStyle/>
          <a:p>
            <a:pPr marL="0" indent="0">
              <a:lnSpc>
                <a:spcPts val="2572"/>
              </a:lnSpc>
              <a:buNone/>
            </a:pPr>
            <a:r>
              <a:rPr lang="en-US" sz="1715" dirty="0">
                <a:solidFill>
                  <a:srgbClr val="3B3535"/>
                </a:solidFill>
                <a:latin typeface="Sora" pitchFamily="34" charset="0"/>
                <a:ea typeface="Sora" pitchFamily="34" charset="-122"/>
                <a:cs typeface="Sora" pitchFamily="34" charset="-120"/>
              </a:rPr>
              <a:t>Determine the leading handset manufacturers to focus product and service development efforts.</a:t>
            </a:r>
            <a:endParaRPr lang="en-US" sz="1715" dirty="0"/>
          </a:p>
        </p:txBody>
      </p:sp>
      <p:sp>
        <p:nvSpPr>
          <p:cNvPr id="14" name="Shape 12"/>
          <p:cNvSpPr/>
          <p:nvPr/>
        </p:nvSpPr>
        <p:spPr>
          <a:xfrm>
            <a:off x="1871067" y="5477708"/>
            <a:ext cx="489942" cy="489942"/>
          </a:xfrm>
          <a:prstGeom prst="roundRect">
            <a:avLst>
              <a:gd name="adj" fmla="val 20001"/>
            </a:avLst>
          </a:prstGeom>
          <a:solidFill>
            <a:srgbClr val="D5DCF6"/>
          </a:solidFill>
          <a:ln w="7620">
            <a:solidFill>
              <a:srgbClr val="BBC2DC"/>
            </a:solidFill>
            <a:prstDash val="solid"/>
          </a:ln>
        </p:spPr>
      </p:sp>
      <p:sp>
        <p:nvSpPr>
          <p:cNvPr id="15" name="Text 13"/>
          <p:cNvSpPr/>
          <p:nvPr/>
        </p:nvSpPr>
        <p:spPr>
          <a:xfrm>
            <a:off x="2013228" y="5550694"/>
            <a:ext cx="205621" cy="343853"/>
          </a:xfrm>
          <a:prstGeom prst="rect">
            <a:avLst/>
          </a:prstGeom>
          <a:noFill/>
          <a:ln/>
        </p:spPr>
        <p:txBody>
          <a:bodyPr wrap="none" rtlCol="0" anchor="t"/>
          <a:lstStyle/>
          <a:p>
            <a:pPr marL="0" indent="0" algn="ctr">
              <a:lnSpc>
                <a:spcPts val="2707"/>
              </a:lnSpc>
              <a:buNone/>
            </a:pPr>
            <a:r>
              <a:rPr lang="en-US" sz="2707" b="1" dirty="0">
                <a:solidFill>
                  <a:srgbClr val="3B3535"/>
                </a:solidFill>
                <a:latin typeface="Alexandria" pitchFamily="34" charset="0"/>
                <a:ea typeface="Alexandria" pitchFamily="34" charset="-122"/>
                <a:cs typeface="Alexandria" pitchFamily="34" charset="-120"/>
              </a:rPr>
              <a:t>3</a:t>
            </a:r>
            <a:endParaRPr lang="en-US" sz="2707" dirty="0"/>
          </a:p>
        </p:txBody>
      </p:sp>
      <p:sp>
        <p:nvSpPr>
          <p:cNvPr id="16" name="Text 14"/>
          <p:cNvSpPr/>
          <p:nvPr/>
        </p:nvSpPr>
        <p:spPr>
          <a:xfrm>
            <a:off x="2578656" y="5477708"/>
            <a:ext cx="4627721" cy="716280"/>
          </a:xfrm>
          <a:prstGeom prst="rect">
            <a:avLst/>
          </a:prstGeom>
          <a:noFill/>
          <a:ln/>
        </p:spPr>
        <p:txBody>
          <a:bodyPr wrap="square" rtlCol="0" anchor="t"/>
          <a:lstStyle/>
          <a:p>
            <a:pPr marL="0" indent="0">
              <a:lnSpc>
                <a:spcPts val="2820"/>
              </a:lnSpc>
              <a:buNone/>
            </a:pPr>
            <a:r>
              <a:rPr lang="en-US" sz="2256" b="1" dirty="0">
                <a:solidFill>
                  <a:srgbClr val="3B3535"/>
                </a:solidFill>
                <a:latin typeface="Alexandria" pitchFamily="34" charset="0"/>
                <a:ea typeface="Alexandria" pitchFamily="34" charset="-122"/>
                <a:cs typeface="Alexandria" pitchFamily="34" charset="-120"/>
              </a:rPr>
              <a:t>Top 5 Handsets per Manufacturer</a:t>
            </a:r>
            <a:endParaRPr lang="en-US" sz="2256" dirty="0"/>
          </a:p>
        </p:txBody>
      </p:sp>
      <p:sp>
        <p:nvSpPr>
          <p:cNvPr id="17" name="Text 15"/>
          <p:cNvSpPr/>
          <p:nvPr/>
        </p:nvSpPr>
        <p:spPr>
          <a:xfrm>
            <a:off x="2578656" y="6324600"/>
            <a:ext cx="4627721" cy="979765"/>
          </a:xfrm>
          <a:prstGeom prst="rect">
            <a:avLst/>
          </a:prstGeom>
          <a:noFill/>
          <a:ln/>
        </p:spPr>
        <p:txBody>
          <a:bodyPr wrap="square" rtlCol="0" anchor="t"/>
          <a:lstStyle/>
          <a:p>
            <a:pPr marL="0" indent="0">
              <a:lnSpc>
                <a:spcPts val="2572"/>
              </a:lnSpc>
              <a:buNone/>
            </a:pPr>
            <a:r>
              <a:rPr lang="en-US" sz="1715" dirty="0">
                <a:solidFill>
                  <a:srgbClr val="3B3535"/>
                </a:solidFill>
                <a:latin typeface="Sora" pitchFamily="34" charset="0"/>
                <a:ea typeface="Sora" pitchFamily="34" charset="-122"/>
                <a:cs typeface="Sora" pitchFamily="34" charset="-120"/>
              </a:rPr>
              <a:t>Analyze the top models for each of the top 3 manufacturers to gain deeper insights into customer device choices.</a:t>
            </a:r>
            <a:endParaRPr lang="en-US" sz="1715" dirty="0"/>
          </a:p>
        </p:txBody>
      </p:sp>
      <p:sp>
        <p:nvSpPr>
          <p:cNvPr id="18" name="Shape 16"/>
          <p:cNvSpPr/>
          <p:nvPr/>
        </p:nvSpPr>
        <p:spPr>
          <a:xfrm>
            <a:off x="7424023" y="5477708"/>
            <a:ext cx="489942" cy="489942"/>
          </a:xfrm>
          <a:prstGeom prst="roundRect">
            <a:avLst>
              <a:gd name="adj" fmla="val 20001"/>
            </a:avLst>
          </a:prstGeom>
          <a:solidFill>
            <a:srgbClr val="D5DCF6"/>
          </a:solidFill>
          <a:ln w="7620">
            <a:solidFill>
              <a:srgbClr val="BBC2DC"/>
            </a:solidFill>
            <a:prstDash val="solid"/>
          </a:ln>
        </p:spPr>
      </p:sp>
      <p:sp>
        <p:nvSpPr>
          <p:cNvPr id="19" name="Text 17"/>
          <p:cNvSpPr/>
          <p:nvPr/>
        </p:nvSpPr>
        <p:spPr>
          <a:xfrm>
            <a:off x="7565350" y="5550694"/>
            <a:ext cx="207288" cy="343853"/>
          </a:xfrm>
          <a:prstGeom prst="rect">
            <a:avLst/>
          </a:prstGeom>
          <a:noFill/>
          <a:ln/>
        </p:spPr>
        <p:txBody>
          <a:bodyPr wrap="none" rtlCol="0" anchor="t"/>
          <a:lstStyle/>
          <a:p>
            <a:pPr marL="0" indent="0" algn="ctr">
              <a:lnSpc>
                <a:spcPts val="2707"/>
              </a:lnSpc>
              <a:buNone/>
            </a:pPr>
            <a:r>
              <a:rPr lang="en-US" sz="2707" b="1" dirty="0">
                <a:solidFill>
                  <a:srgbClr val="3B3535"/>
                </a:solidFill>
                <a:latin typeface="Alexandria" pitchFamily="34" charset="0"/>
                <a:ea typeface="Alexandria" pitchFamily="34" charset="-122"/>
                <a:cs typeface="Alexandria" pitchFamily="34" charset="-120"/>
              </a:rPr>
              <a:t>4</a:t>
            </a:r>
            <a:endParaRPr lang="en-US" sz="2707" dirty="0"/>
          </a:p>
        </p:txBody>
      </p:sp>
      <p:sp>
        <p:nvSpPr>
          <p:cNvPr id="20" name="Text 18"/>
          <p:cNvSpPr/>
          <p:nvPr/>
        </p:nvSpPr>
        <p:spPr>
          <a:xfrm>
            <a:off x="8131612" y="5477708"/>
            <a:ext cx="4627721" cy="716280"/>
          </a:xfrm>
          <a:prstGeom prst="rect">
            <a:avLst/>
          </a:prstGeom>
          <a:noFill/>
          <a:ln/>
        </p:spPr>
        <p:txBody>
          <a:bodyPr wrap="square" rtlCol="0" anchor="t"/>
          <a:lstStyle/>
          <a:p>
            <a:pPr marL="0" indent="0">
              <a:lnSpc>
                <a:spcPts val="2820"/>
              </a:lnSpc>
              <a:buNone/>
            </a:pPr>
            <a:r>
              <a:rPr lang="en-US" sz="2256" b="1" dirty="0">
                <a:solidFill>
                  <a:srgbClr val="3B3535"/>
                </a:solidFill>
                <a:latin typeface="Alexandria" pitchFamily="34" charset="0"/>
                <a:ea typeface="Alexandria" pitchFamily="34" charset="-122"/>
                <a:cs typeface="Alexandria" pitchFamily="34" charset="-120"/>
              </a:rPr>
              <a:t>Recommendations for Marketing</a:t>
            </a:r>
            <a:endParaRPr lang="en-US" sz="2256" dirty="0"/>
          </a:p>
        </p:txBody>
      </p:sp>
      <p:sp>
        <p:nvSpPr>
          <p:cNvPr id="21" name="Text 19"/>
          <p:cNvSpPr/>
          <p:nvPr/>
        </p:nvSpPr>
        <p:spPr>
          <a:xfrm>
            <a:off x="8131612" y="6324600"/>
            <a:ext cx="4627721" cy="1306354"/>
          </a:xfrm>
          <a:prstGeom prst="rect">
            <a:avLst/>
          </a:prstGeom>
          <a:noFill/>
          <a:ln/>
        </p:spPr>
        <p:txBody>
          <a:bodyPr wrap="square" rtlCol="0" anchor="t"/>
          <a:lstStyle/>
          <a:p>
            <a:pPr marL="0" indent="0">
              <a:lnSpc>
                <a:spcPts val="2572"/>
              </a:lnSpc>
              <a:buNone/>
            </a:pPr>
            <a:r>
              <a:rPr lang="en-US" sz="1715" dirty="0">
                <a:solidFill>
                  <a:srgbClr val="3B3535"/>
                </a:solidFill>
                <a:latin typeface="Sora" pitchFamily="34" charset="0"/>
                <a:ea typeface="Sora" pitchFamily="34" charset="-122"/>
                <a:cs typeface="Sora" pitchFamily="34" charset="-120"/>
              </a:rPr>
              <a:t>Provide actionable insights to the marketing team based on the user overview analysis to inform targeted campaigns and product offerings.</a:t>
            </a:r>
            <a:endParaRPr lang="en-US" sz="1715" dirty="0"/>
          </a:p>
        </p:txBody>
      </p:sp>
    </p:spTree>
    <p:extLst>
      <p:ext uri="{BB962C8B-B14F-4D97-AF65-F5344CB8AC3E}">
        <p14:creationId xmlns:p14="http://schemas.microsoft.com/office/powerpoint/2010/main" val="388346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chemeClr val="bg1">
              <a:alpha val="85000"/>
            </a:schemeClr>
          </a:solidFill>
          <a:ln/>
        </p:spPr>
      </p:sp>
      <p:sp>
        <p:nvSpPr>
          <p:cNvPr id="6" name="Text 3"/>
          <p:cNvSpPr/>
          <p:nvPr/>
        </p:nvSpPr>
        <p:spPr>
          <a:xfrm>
            <a:off x="1760220" y="2291358"/>
            <a:ext cx="8445341" cy="1008578"/>
          </a:xfrm>
          <a:prstGeom prst="rect">
            <a:avLst/>
          </a:prstGeom>
          <a:noFill/>
          <a:ln/>
        </p:spPr>
        <p:txBody>
          <a:bodyPr wrap="none" rtlCol="0" anchor="t"/>
          <a:lstStyle/>
          <a:p>
            <a:pPr marL="0" indent="0">
              <a:lnSpc>
                <a:spcPts val="7942"/>
              </a:lnSpc>
              <a:buNone/>
            </a:pPr>
            <a:r>
              <a:rPr lang="en-US" sz="6354" b="1" dirty="0">
                <a:latin typeface="Alexandria" pitchFamily="34" charset="0"/>
                <a:ea typeface="Alexandria" pitchFamily="34" charset="-122"/>
                <a:cs typeface="Alexandria" pitchFamily="34" charset="-120"/>
              </a:rPr>
              <a:t>Satisfaction Analysis</a:t>
            </a:r>
            <a:endParaRPr lang="en-US" sz="6354" dirty="0"/>
          </a:p>
        </p:txBody>
      </p:sp>
      <p:sp>
        <p:nvSpPr>
          <p:cNvPr id="7" name="Text 4"/>
          <p:cNvSpPr/>
          <p:nvPr/>
        </p:nvSpPr>
        <p:spPr>
          <a:xfrm>
            <a:off x="1760220" y="3633192"/>
            <a:ext cx="11109960" cy="1666280"/>
          </a:xfrm>
          <a:prstGeom prst="rect">
            <a:avLst/>
          </a:prstGeom>
          <a:noFill/>
          <a:ln/>
        </p:spPr>
        <p:txBody>
          <a:bodyPr wrap="square" rtlCol="0" anchor="t"/>
          <a:lstStyle/>
          <a:p>
            <a:pPr marL="0" indent="0">
              <a:lnSpc>
                <a:spcPts val="2624"/>
              </a:lnSpc>
              <a:buNone/>
            </a:pPr>
            <a:r>
              <a:rPr lang="en-US" sz="1750" dirty="0">
                <a:latin typeface="Sora" pitchFamily="34" charset="0"/>
                <a:ea typeface="Sora" pitchFamily="34" charset="-122"/>
                <a:cs typeface="Sora" pitchFamily="34" charset="-120"/>
              </a:rPr>
              <a:t>This presentation will analyze customer satisfaction based on user engagement and experience. We will assign engagement and experience scores to each user, calculate their overall satisfaction, and build a regression model to predict satisfaction. We will also cluster users based on their engagement and experience scores, and analyze the average satisfaction and experience per cluster.</a:t>
            </a:r>
            <a:endParaRPr lang="en-US" sz="1750" dirty="0"/>
          </a:p>
        </p:txBody>
      </p:sp>
      <p:sp>
        <p:nvSpPr>
          <p:cNvPr id="9" name="Text 6"/>
          <p:cNvSpPr/>
          <p:nvPr/>
        </p:nvSpPr>
        <p:spPr>
          <a:xfrm>
            <a:off x="1854160" y="5694997"/>
            <a:ext cx="167402" cy="97512"/>
          </a:xfrm>
          <a:prstGeom prst="rect">
            <a:avLst/>
          </a:prstGeom>
          <a:noFill/>
          <a:ln/>
        </p:spPr>
        <p:txBody>
          <a:bodyPr wrap="none" rtlCol="0" anchor="t"/>
          <a:lstStyle/>
          <a:p>
            <a:pPr marL="0" indent="0" algn="ctr">
              <a:lnSpc>
                <a:spcPts val="768"/>
              </a:lnSpc>
              <a:buNone/>
            </a:pPr>
            <a:endParaRPr lang="en-US" sz="768" dirty="0"/>
          </a:p>
        </p:txBody>
      </p:sp>
      <p:sp>
        <p:nvSpPr>
          <p:cNvPr id="10" name="Text 7"/>
          <p:cNvSpPr/>
          <p:nvPr/>
        </p:nvSpPr>
        <p:spPr>
          <a:xfrm>
            <a:off x="2226707" y="5549384"/>
            <a:ext cx="2644973"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2007231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4005"/>
          </a:xfrm>
          <a:prstGeom prst="rect">
            <a:avLst/>
          </a:prstGeom>
          <a:solidFill>
            <a:srgbClr val="FFFAFA"/>
          </a:solidFill>
          <a:ln/>
        </p:spPr>
      </p:sp>
      <p:sp>
        <p:nvSpPr>
          <p:cNvPr id="4" name="Text 2"/>
          <p:cNvSpPr/>
          <p:nvPr/>
        </p:nvSpPr>
        <p:spPr>
          <a:xfrm>
            <a:off x="2476976" y="532090"/>
            <a:ext cx="5330666" cy="636508"/>
          </a:xfrm>
          <a:prstGeom prst="rect">
            <a:avLst/>
          </a:prstGeom>
          <a:noFill/>
          <a:ln/>
        </p:spPr>
        <p:txBody>
          <a:bodyPr wrap="none" rtlCol="0" anchor="t"/>
          <a:lstStyle/>
          <a:p>
            <a:pPr marL="0" indent="0">
              <a:lnSpc>
                <a:spcPts val="5013"/>
              </a:lnSpc>
              <a:buNone/>
            </a:pPr>
            <a:r>
              <a:rPr lang="en-US" sz="4010" b="1" dirty="0">
                <a:solidFill>
                  <a:srgbClr val="1F1E1E"/>
                </a:solidFill>
                <a:latin typeface="Alexandria" pitchFamily="34" charset="0"/>
                <a:ea typeface="Alexandria" pitchFamily="34" charset="-122"/>
                <a:cs typeface="Alexandria" pitchFamily="34" charset="-120"/>
              </a:rPr>
              <a:t>Satisfaction Analysis</a:t>
            </a:r>
            <a:endParaRPr lang="en-US" sz="4010" dirty="0"/>
          </a:p>
        </p:txBody>
      </p:sp>
      <p:sp>
        <p:nvSpPr>
          <p:cNvPr id="5" name="Text 3"/>
          <p:cNvSpPr/>
          <p:nvPr/>
        </p:nvSpPr>
        <p:spPr>
          <a:xfrm>
            <a:off x="2476976" y="1555552"/>
            <a:ext cx="9676328" cy="1160621"/>
          </a:xfrm>
          <a:prstGeom prst="rect">
            <a:avLst/>
          </a:prstGeom>
          <a:noFill/>
          <a:ln/>
        </p:spPr>
        <p:txBody>
          <a:bodyPr wrap="square" rtlCol="0" anchor="t"/>
          <a:lstStyle/>
          <a:p>
            <a:pPr marL="0" indent="0">
              <a:lnSpc>
                <a:spcPts val="2286"/>
              </a:lnSpc>
              <a:buNone/>
            </a:pPr>
            <a:r>
              <a:rPr lang="en-US" sz="1524" dirty="0">
                <a:solidFill>
                  <a:srgbClr val="3B3535"/>
                </a:solidFill>
                <a:latin typeface="Sora" pitchFamily="34" charset="0"/>
                <a:ea typeface="Sora" pitchFamily="34" charset="-122"/>
                <a:cs typeface="Sora" pitchFamily="34" charset="-120"/>
              </a:rPr>
              <a:t>Ultimately, the goal of the telecom company is to ensure a high level of customer satisfaction. By combining the insights from the user engagement and experience analyses, the company can develop a comprehensive understanding of customer satisfaction and identify areas for improvement.</a:t>
            </a:r>
            <a:endParaRPr lang="en-US" sz="1524" dirty="0"/>
          </a:p>
        </p:txBody>
      </p:sp>
      <p:sp>
        <p:nvSpPr>
          <p:cNvPr id="6" name="Shape 4"/>
          <p:cNvSpPr/>
          <p:nvPr/>
        </p:nvSpPr>
        <p:spPr>
          <a:xfrm>
            <a:off x="2476976" y="2933819"/>
            <a:ext cx="4741426" cy="2287310"/>
          </a:xfrm>
          <a:prstGeom prst="roundRect">
            <a:avLst>
              <a:gd name="adj" fmla="val 3807"/>
            </a:avLst>
          </a:prstGeom>
          <a:solidFill>
            <a:srgbClr val="D5DCF6"/>
          </a:solidFill>
          <a:ln w="7620">
            <a:solidFill>
              <a:srgbClr val="BBC2DC"/>
            </a:solidFill>
            <a:prstDash val="solid"/>
          </a:ln>
        </p:spPr>
      </p:sp>
      <p:sp>
        <p:nvSpPr>
          <p:cNvPr id="7" name="Text 5"/>
          <p:cNvSpPr/>
          <p:nvPr/>
        </p:nvSpPr>
        <p:spPr>
          <a:xfrm>
            <a:off x="2678073" y="3134916"/>
            <a:ext cx="2546390" cy="318254"/>
          </a:xfrm>
          <a:prstGeom prst="rect">
            <a:avLst/>
          </a:prstGeom>
          <a:noFill/>
          <a:ln/>
        </p:spPr>
        <p:txBody>
          <a:bodyPr wrap="none" rtlCol="0" anchor="t"/>
          <a:lstStyle/>
          <a:p>
            <a:pPr marL="0" indent="0">
              <a:lnSpc>
                <a:spcPts val="2506"/>
              </a:lnSpc>
              <a:buNone/>
            </a:pPr>
            <a:r>
              <a:rPr lang="en-US" sz="2005" b="1" dirty="0">
                <a:solidFill>
                  <a:srgbClr val="3B3535"/>
                </a:solidFill>
                <a:latin typeface="Alexandria" pitchFamily="34" charset="0"/>
                <a:ea typeface="Alexandria" pitchFamily="34" charset="-122"/>
                <a:cs typeface="Alexandria" pitchFamily="34" charset="-120"/>
              </a:rPr>
              <a:t>Engagement Score</a:t>
            </a:r>
            <a:endParaRPr lang="en-US" sz="2005" dirty="0"/>
          </a:p>
        </p:txBody>
      </p:sp>
      <p:sp>
        <p:nvSpPr>
          <p:cNvPr id="8" name="Text 6"/>
          <p:cNvSpPr/>
          <p:nvPr/>
        </p:nvSpPr>
        <p:spPr>
          <a:xfrm>
            <a:off x="2678073" y="3569256"/>
            <a:ext cx="4339233" cy="1450777"/>
          </a:xfrm>
          <a:prstGeom prst="rect">
            <a:avLst/>
          </a:prstGeom>
          <a:noFill/>
          <a:ln/>
        </p:spPr>
        <p:txBody>
          <a:bodyPr wrap="square" rtlCol="0" anchor="t"/>
          <a:lstStyle/>
          <a:p>
            <a:pPr marL="0" indent="0">
              <a:lnSpc>
                <a:spcPts val="2286"/>
              </a:lnSpc>
              <a:buNone/>
            </a:pPr>
            <a:r>
              <a:rPr lang="en-US" sz="1524" dirty="0">
                <a:solidFill>
                  <a:srgbClr val="3B3535"/>
                </a:solidFill>
                <a:latin typeface="Sora" pitchFamily="34" charset="0"/>
                <a:ea typeface="Sora" pitchFamily="34" charset="-122"/>
                <a:cs typeface="Sora" pitchFamily="34" charset="-120"/>
              </a:rPr>
              <a:t>Calculate the engagement score for each user based on the Euclidean distance from the least engaged cluster, considering metrics such as session frequency, duration, and total traffic.</a:t>
            </a:r>
            <a:endParaRPr lang="en-US" sz="1524" dirty="0"/>
          </a:p>
        </p:txBody>
      </p:sp>
      <p:sp>
        <p:nvSpPr>
          <p:cNvPr id="9" name="Shape 7"/>
          <p:cNvSpPr/>
          <p:nvPr/>
        </p:nvSpPr>
        <p:spPr>
          <a:xfrm>
            <a:off x="7411879" y="2933819"/>
            <a:ext cx="4741426" cy="2287310"/>
          </a:xfrm>
          <a:prstGeom prst="roundRect">
            <a:avLst>
              <a:gd name="adj" fmla="val 3807"/>
            </a:avLst>
          </a:prstGeom>
          <a:solidFill>
            <a:srgbClr val="D5DCF6"/>
          </a:solidFill>
          <a:ln w="7620">
            <a:solidFill>
              <a:srgbClr val="BBC2DC"/>
            </a:solidFill>
            <a:prstDash val="solid"/>
          </a:ln>
        </p:spPr>
      </p:sp>
      <p:sp>
        <p:nvSpPr>
          <p:cNvPr id="10" name="Text 8"/>
          <p:cNvSpPr/>
          <p:nvPr/>
        </p:nvSpPr>
        <p:spPr>
          <a:xfrm>
            <a:off x="7612975" y="3134916"/>
            <a:ext cx="2546390" cy="318254"/>
          </a:xfrm>
          <a:prstGeom prst="rect">
            <a:avLst/>
          </a:prstGeom>
          <a:noFill/>
          <a:ln/>
        </p:spPr>
        <p:txBody>
          <a:bodyPr wrap="none" rtlCol="0" anchor="t"/>
          <a:lstStyle/>
          <a:p>
            <a:pPr marL="0" indent="0">
              <a:lnSpc>
                <a:spcPts val="2506"/>
              </a:lnSpc>
              <a:buNone/>
            </a:pPr>
            <a:r>
              <a:rPr lang="en-US" sz="2005" b="1" dirty="0">
                <a:solidFill>
                  <a:srgbClr val="3B3535"/>
                </a:solidFill>
                <a:latin typeface="Alexandria" pitchFamily="34" charset="0"/>
                <a:ea typeface="Alexandria" pitchFamily="34" charset="-122"/>
                <a:cs typeface="Alexandria" pitchFamily="34" charset="-120"/>
              </a:rPr>
              <a:t>Experience Score</a:t>
            </a:r>
            <a:endParaRPr lang="en-US" sz="2005" dirty="0"/>
          </a:p>
        </p:txBody>
      </p:sp>
      <p:sp>
        <p:nvSpPr>
          <p:cNvPr id="11" name="Text 9"/>
          <p:cNvSpPr/>
          <p:nvPr/>
        </p:nvSpPr>
        <p:spPr>
          <a:xfrm>
            <a:off x="7612975" y="3569256"/>
            <a:ext cx="4339233" cy="1450777"/>
          </a:xfrm>
          <a:prstGeom prst="rect">
            <a:avLst/>
          </a:prstGeom>
          <a:noFill/>
          <a:ln/>
        </p:spPr>
        <p:txBody>
          <a:bodyPr wrap="square" rtlCol="0" anchor="t"/>
          <a:lstStyle/>
          <a:p>
            <a:pPr marL="0" indent="0">
              <a:lnSpc>
                <a:spcPts val="2286"/>
              </a:lnSpc>
              <a:buNone/>
            </a:pPr>
            <a:r>
              <a:rPr lang="en-US" sz="1524" dirty="0">
                <a:solidFill>
                  <a:srgbClr val="3B3535"/>
                </a:solidFill>
                <a:latin typeface="Sora" pitchFamily="34" charset="0"/>
                <a:ea typeface="Sora" pitchFamily="34" charset="-122"/>
                <a:cs typeface="Sora" pitchFamily="34" charset="-120"/>
              </a:rPr>
              <a:t>Determine the experience score for each user based on the Euclidean distance from the worst experience cluster, considering network performance metrics and device characteristics.</a:t>
            </a:r>
            <a:endParaRPr lang="en-US" sz="1524" dirty="0"/>
          </a:p>
        </p:txBody>
      </p:sp>
      <p:sp>
        <p:nvSpPr>
          <p:cNvPr id="12" name="Shape 10"/>
          <p:cNvSpPr/>
          <p:nvPr/>
        </p:nvSpPr>
        <p:spPr>
          <a:xfrm>
            <a:off x="2476976" y="5414605"/>
            <a:ext cx="4741426" cy="2287310"/>
          </a:xfrm>
          <a:prstGeom prst="roundRect">
            <a:avLst>
              <a:gd name="adj" fmla="val 3807"/>
            </a:avLst>
          </a:prstGeom>
          <a:solidFill>
            <a:srgbClr val="D5DCF6"/>
          </a:solidFill>
          <a:ln w="7620">
            <a:solidFill>
              <a:srgbClr val="BBC2DC"/>
            </a:solidFill>
            <a:prstDash val="solid"/>
          </a:ln>
        </p:spPr>
      </p:sp>
      <p:sp>
        <p:nvSpPr>
          <p:cNvPr id="13" name="Text 11"/>
          <p:cNvSpPr/>
          <p:nvPr/>
        </p:nvSpPr>
        <p:spPr>
          <a:xfrm>
            <a:off x="2678073" y="5615702"/>
            <a:ext cx="2546390" cy="318254"/>
          </a:xfrm>
          <a:prstGeom prst="rect">
            <a:avLst/>
          </a:prstGeom>
          <a:noFill/>
          <a:ln/>
        </p:spPr>
        <p:txBody>
          <a:bodyPr wrap="none" rtlCol="0" anchor="t"/>
          <a:lstStyle/>
          <a:p>
            <a:pPr marL="0" indent="0">
              <a:lnSpc>
                <a:spcPts val="2506"/>
              </a:lnSpc>
              <a:buNone/>
            </a:pPr>
            <a:r>
              <a:rPr lang="en-US" sz="2005" b="1" dirty="0">
                <a:solidFill>
                  <a:srgbClr val="3B3535"/>
                </a:solidFill>
                <a:latin typeface="Alexandria" pitchFamily="34" charset="0"/>
                <a:ea typeface="Alexandria" pitchFamily="34" charset="-122"/>
                <a:cs typeface="Alexandria" pitchFamily="34" charset="-120"/>
              </a:rPr>
              <a:t>Satisfaction Score</a:t>
            </a:r>
            <a:endParaRPr lang="en-US" sz="2005" dirty="0"/>
          </a:p>
        </p:txBody>
      </p:sp>
      <p:sp>
        <p:nvSpPr>
          <p:cNvPr id="14" name="Text 12"/>
          <p:cNvSpPr/>
          <p:nvPr/>
        </p:nvSpPr>
        <p:spPr>
          <a:xfrm>
            <a:off x="2678073" y="6050042"/>
            <a:ext cx="4339233" cy="1160621"/>
          </a:xfrm>
          <a:prstGeom prst="rect">
            <a:avLst/>
          </a:prstGeom>
          <a:noFill/>
          <a:ln/>
        </p:spPr>
        <p:txBody>
          <a:bodyPr wrap="square" rtlCol="0" anchor="t"/>
          <a:lstStyle/>
          <a:p>
            <a:pPr marL="0" indent="0">
              <a:lnSpc>
                <a:spcPts val="2286"/>
              </a:lnSpc>
              <a:buNone/>
            </a:pPr>
            <a:r>
              <a:rPr lang="en-US" sz="1524" dirty="0">
                <a:solidFill>
                  <a:srgbClr val="3B3535"/>
                </a:solidFill>
                <a:latin typeface="Sora" pitchFamily="34" charset="0"/>
                <a:ea typeface="Sora" pitchFamily="34" charset="-122"/>
                <a:cs typeface="Sora" pitchFamily="34" charset="-120"/>
              </a:rPr>
              <a:t>Combine the engagement and experience scores to derive the overall satisfaction score for each user, and identify the top 10 most satisfied customers.</a:t>
            </a:r>
            <a:endParaRPr lang="en-US" sz="1524" dirty="0"/>
          </a:p>
        </p:txBody>
      </p:sp>
      <p:sp>
        <p:nvSpPr>
          <p:cNvPr id="15" name="Shape 13"/>
          <p:cNvSpPr/>
          <p:nvPr/>
        </p:nvSpPr>
        <p:spPr>
          <a:xfrm>
            <a:off x="7411879" y="5414605"/>
            <a:ext cx="4741426" cy="2287310"/>
          </a:xfrm>
          <a:prstGeom prst="roundRect">
            <a:avLst>
              <a:gd name="adj" fmla="val 3807"/>
            </a:avLst>
          </a:prstGeom>
          <a:solidFill>
            <a:srgbClr val="D5DCF6"/>
          </a:solidFill>
          <a:ln w="7620">
            <a:solidFill>
              <a:srgbClr val="BBC2DC"/>
            </a:solidFill>
            <a:prstDash val="solid"/>
          </a:ln>
        </p:spPr>
      </p:sp>
      <p:sp>
        <p:nvSpPr>
          <p:cNvPr id="16" name="Text 14"/>
          <p:cNvSpPr/>
          <p:nvPr/>
        </p:nvSpPr>
        <p:spPr>
          <a:xfrm>
            <a:off x="7612975" y="5615702"/>
            <a:ext cx="2586038" cy="318254"/>
          </a:xfrm>
          <a:prstGeom prst="rect">
            <a:avLst/>
          </a:prstGeom>
          <a:noFill/>
          <a:ln/>
        </p:spPr>
        <p:txBody>
          <a:bodyPr wrap="none" rtlCol="0" anchor="t"/>
          <a:lstStyle/>
          <a:p>
            <a:pPr marL="0" indent="0">
              <a:lnSpc>
                <a:spcPts val="2506"/>
              </a:lnSpc>
              <a:buNone/>
            </a:pPr>
            <a:r>
              <a:rPr lang="en-US" sz="2005" b="1" dirty="0">
                <a:solidFill>
                  <a:srgbClr val="3B3535"/>
                </a:solidFill>
                <a:latin typeface="Alexandria" pitchFamily="34" charset="0"/>
                <a:ea typeface="Alexandria" pitchFamily="34" charset="-122"/>
                <a:cs typeface="Alexandria" pitchFamily="34" charset="-120"/>
              </a:rPr>
              <a:t>Predictive Modeling</a:t>
            </a:r>
            <a:endParaRPr lang="en-US" sz="2005" dirty="0"/>
          </a:p>
        </p:txBody>
      </p:sp>
      <p:sp>
        <p:nvSpPr>
          <p:cNvPr id="17" name="Text 15"/>
          <p:cNvSpPr/>
          <p:nvPr/>
        </p:nvSpPr>
        <p:spPr>
          <a:xfrm>
            <a:off x="7612975" y="6050042"/>
            <a:ext cx="4339233" cy="1450777"/>
          </a:xfrm>
          <a:prstGeom prst="rect">
            <a:avLst/>
          </a:prstGeom>
          <a:noFill/>
          <a:ln/>
        </p:spPr>
        <p:txBody>
          <a:bodyPr wrap="square" rtlCol="0" anchor="t"/>
          <a:lstStyle/>
          <a:p>
            <a:pPr marL="0" indent="0">
              <a:lnSpc>
                <a:spcPts val="2286"/>
              </a:lnSpc>
              <a:buNone/>
            </a:pPr>
            <a:r>
              <a:rPr lang="en-US" sz="1524" dirty="0">
                <a:solidFill>
                  <a:srgbClr val="3B3535"/>
                </a:solidFill>
                <a:latin typeface="Sora" pitchFamily="34" charset="0"/>
                <a:ea typeface="Sora" pitchFamily="34" charset="-122"/>
                <a:cs typeface="Sora" pitchFamily="34" charset="-120"/>
              </a:rPr>
              <a:t>Develop a regression model to predict the satisfaction score of customers based on the engagement and experience metrics, and monitor the model's performance over time.</a:t>
            </a:r>
            <a:endParaRPr lang="en-US" sz="1524" dirty="0"/>
          </a:p>
        </p:txBody>
      </p:sp>
    </p:spTree>
    <p:extLst>
      <p:ext uri="{BB962C8B-B14F-4D97-AF65-F5344CB8AC3E}">
        <p14:creationId xmlns:p14="http://schemas.microsoft.com/office/powerpoint/2010/main" val="14031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28286"/>
            <a:ext cx="58472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Engagement Score</a:t>
            </a:r>
            <a:endParaRPr lang="en-US" sz="4604" dirty="0"/>
          </a:p>
        </p:txBody>
      </p:sp>
      <p:sp>
        <p:nvSpPr>
          <p:cNvPr id="5" name="Text 3"/>
          <p:cNvSpPr/>
          <p:nvPr/>
        </p:nvSpPr>
        <p:spPr>
          <a:xfrm>
            <a:off x="1760220" y="2703433"/>
            <a:ext cx="11109960"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To calculate the engagement score for each user, we will use the Euclidean distance between the user's data point and the less engaged cluster from the initial clustering analysis. The Euclidean distance measures how far the user is from the less engaged group, which represents their level of engagement.</a:t>
            </a:r>
            <a:endParaRPr lang="en-US" sz="1750" dirty="0"/>
          </a:p>
        </p:txBody>
      </p:sp>
      <p:sp>
        <p:nvSpPr>
          <p:cNvPr id="6" name="Shape 4"/>
          <p:cNvSpPr/>
          <p:nvPr/>
        </p:nvSpPr>
        <p:spPr>
          <a:xfrm>
            <a:off x="1760220" y="4536281"/>
            <a:ext cx="499943" cy="499943"/>
          </a:xfrm>
          <a:prstGeom prst="roundRect">
            <a:avLst>
              <a:gd name="adj" fmla="val 20000"/>
            </a:avLst>
          </a:prstGeom>
          <a:solidFill>
            <a:srgbClr val="D5DCF6"/>
          </a:solidFill>
          <a:ln w="7620">
            <a:solidFill>
              <a:srgbClr val="BBC2DC"/>
            </a:solidFill>
            <a:prstDash val="solid"/>
          </a:ln>
        </p:spPr>
      </p:sp>
      <p:sp>
        <p:nvSpPr>
          <p:cNvPr id="7" name="Text 5"/>
          <p:cNvSpPr/>
          <p:nvPr/>
        </p:nvSpPr>
        <p:spPr>
          <a:xfrm>
            <a:off x="1941195" y="4610814"/>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8" name="Text 6"/>
          <p:cNvSpPr/>
          <p:nvPr/>
        </p:nvSpPr>
        <p:spPr>
          <a:xfrm>
            <a:off x="2482334" y="4536281"/>
            <a:ext cx="2833092"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Step 1</a:t>
            </a:r>
            <a:endParaRPr lang="en-US" sz="2302" dirty="0"/>
          </a:p>
        </p:txBody>
      </p:sp>
      <p:sp>
        <p:nvSpPr>
          <p:cNvPr id="9" name="Text 7"/>
          <p:cNvSpPr/>
          <p:nvPr/>
        </p:nvSpPr>
        <p:spPr>
          <a:xfrm>
            <a:off x="2482334" y="5035034"/>
            <a:ext cx="2833092"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Perform the initial clustering analysis to identify the less engaged cluster.</a:t>
            </a:r>
            <a:endParaRPr lang="en-US" sz="1750" dirty="0"/>
          </a:p>
        </p:txBody>
      </p:sp>
      <p:sp>
        <p:nvSpPr>
          <p:cNvPr id="10" name="Shape 8"/>
          <p:cNvSpPr/>
          <p:nvPr/>
        </p:nvSpPr>
        <p:spPr>
          <a:xfrm>
            <a:off x="5537597" y="4536281"/>
            <a:ext cx="499943" cy="499943"/>
          </a:xfrm>
          <a:prstGeom prst="roundRect">
            <a:avLst>
              <a:gd name="adj" fmla="val 20000"/>
            </a:avLst>
          </a:prstGeom>
          <a:solidFill>
            <a:srgbClr val="D5DCF6"/>
          </a:solidFill>
          <a:ln w="7620">
            <a:solidFill>
              <a:srgbClr val="BBC2DC"/>
            </a:solidFill>
            <a:prstDash val="solid"/>
          </a:ln>
        </p:spPr>
      </p:sp>
      <p:sp>
        <p:nvSpPr>
          <p:cNvPr id="11" name="Text 9"/>
          <p:cNvSpPr/>
          <p:nvPr/>
        </p:nvSpPr>
        <p:spPr>
          <a:xfrm>
            <a:off x="5682853" y="4610814"/>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2" name="Text 10"/>
          <p:cNvSpPr/>
          <p:nvPr/>
        </p:nvSpPr>
        <p:spPr>
          <a:xfrm>
            <a:off x="6259711" y="4536281"/>
            <a:ext cx="2833092"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Step 2</a:t>
            </a:r>
            <a:endParaRPr lang="en-US" sz="2302" dirty="0"/>
          </a:p>
        </p:txBody>
      </p:sp>
      <p:sp>
        <p:nvSpPr>
          <p:cNvPr id="13" name="Text 11"/>
          <p:cNvSpPr/>
          <p:nvPr/>
        </p:nvSpPr>
        <p:spPr>
          <a:xfrm>
            <a:off x="6259711" y="5035034"/>
            <a:ext cx="2833092"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Calculate the Euclidean distance between each user's data point and the less engaged cluster centroid.</a:t>
            </a:r>
            <a:endParaRPr lang="en-US" sz="1750" dirty="0"/>
          </a:p>
        </p:txBody>
      </p:sp>
      <p:sp>
        <p:nvSpPr>
          <p:cNvPr id="14" name="Shape 12"/>
          <p:cNvSpPr/>
          <p:nvPr/>
        </p:nvSpPr>
        <p:spPr>
          <a:xfrm>
            <a:off x="9314974" y="4536281"/>
            <a:ext cx="499943" cy="499943"/>
          </a:xfrm>
          <a:prstGeom prst="roundRect">
            <a:avLst>
              <a:gd name="adj" fmla="val 20000"/>
            </a:avLst>
          </a:prstGeom>
          <a:solidFill>
            <a:srgbClr val="D5DCF6"/>
          </a:solidFill>
          <a:ln w="7620">
            <a:solidFill>
              <a:srgbClr val="BBC2DC"/>
            </a:solidFill>
            <a:prstDash val="solid"/>
          </a:ln>
        </p:spPr>
      </p:sp>
      <p:sp>
        <p:nvSpPr>
          <p:cNvPr id="15" name="Text 13"/>
          <p:cNvSpPr/>
          <p:nvPr/>
        </p:nvSpPr>
        <p:spPr>
          <a:xfrm>
            <a:off x="9459992" y="4610814"/>
            <a:ext cx="209788"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3</a:t>
            </a:r>
            <a:endParaRPr lang="en-US" sz="2763" dirty="0"/>
          </a:p>
        </p:txBody>
      </p:sp>
      <p:sp>
        <p:nvSpPr>
          <p:cNvPr id="16" name="Text 14"/>
          <p:cNvSpPr/>
          <p:nvPr/>
        </p:nvSpPr>
        <p:spPr>
          <a:xfrm>
            <a:off x="10037088" y="4536281"/>
            <a:ext cx="2833092"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Step 3</a:t>
            </a:r>
            <a:endParaRPr lang="en-US" sz="2302" dirty="0"/>
          </a:p>
        </p:txBody>
      </p:sp>
      <p:sp>
        <p:nvSpPr>
          <p:cNvPr id="17" name="Text 15"/>
          <p:cNvSpPr/>
          <p:nvPr/>
        </p:nvSpPr>
        <p:spPr>
          <a:xfrm>
            <a:off x="10037088" y="5035034"/>
            <a:ext cx="2833092"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Assign the Euclidean distance as the engagement score for each user.</a:t>
            </a:r>
            <a:endParaRPr lang="en-US" sz="1750" dirty="0"/>
          </a:p>
        </p:txBody>
      </p:sp>
    </p:spTree>
    <p:extLst>
      <p:ext uri="{BB962C8B-B14F-4D97-AF65-F5344CB8AC3E}">
        <p14:creationId xmlns:p14="http://schemas.microsoft.com/office/powerpoint/2010/main" val="594157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10600266" y="0"/>
            <a:ext cx="4030133" cy="8229600"/>
          </a:xfrm>
          <a:prstGeom prst="rect">
            <a:avLst/>
          </a:prstGeom>
        </p:spPr>
      </p:pic>
      <p:sp>
        <p:nvSpPr>
          <p:cNvPr id="5" name="Text 2"/>
          <p:cNvSpPr/>
          <p:nvPr/>
        </p:nvSpPr>
        <p:spPr>
          <a:xfrm>
            <a:off x="833199" y="1098352"/>
            <a:ext cx="58472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Experience Score</a:t>
            </a:r>
            <a:endParaRPr lang="en-US" sz="4604" dirty="0"/>
          </a:p>
        </p:txBody>
      </p:sp>
      <p:sp>
        <p:nvSpPr>
          <p:cNvPr id="6" name="Text 3"/>
          <p:cNvSpPr/>
          <p:nvPr/>
        </p:nvSpPr>
        <p:spPr>
          <a:xfrm>
            <a:off x="833199" y="2162413"/>
            <a:ext cx="9306401"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To calculate the experience score for each user, we will use the Euclidean distance between the user's data point and the worst experience cluster. The Euclidean distance measures how far the user is from the cluster with the poorest user experience, which represents their level of experience.</a:t>
            </a:r>
            <a:endParaRPr lang="en-US" sz="1750" dirty="0"/>
          </a:p>
        </p:txBody>
      </p:sp>
      <p:sp>
        <p:nvSpPr>
          <p:cNvPr id="7" name="Shape 4"/>
          <p:cNvSpPr/>
          <p:nvPr/>
        </p:nvSpPr>
        <p:spPr>
          <a:xfrm>
            <a:off x="833199" y="3995261"/>
            <a:ext cx="499943" cy="499943"/>
          </a:xfrm>
          <a:prstGeom prst="roundRect">
            <a:avLst>
              <a:gd name="adj" fmla="val 20000"/>
            </a:avLst>
          </a:prstGeom>
          <a:solidFill>
            <a:srgbClr val="D5DCF6"/>
          </a:solidFill>
          <a:ln w="7620">
            <a:solidFill>
              <a:srgbClr val="BBC2DC"/>
            </a:solidFill>
            <a:prstDash val="solid"/>
          </a:ln>
        </p:spPr>
      </p:sp>
      <p:sp>
        <p:nvSpPr>
          <p:cNvPr id="8" name="Text 5"/>
          <p:cNvSpPr/>
          <p:nvPr/>
        </p:nvSpPr>
        <p:spPr>
          <a:xfrm>
            <a:off x="1014174" y="4069794"/>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9" name="Text 6"/>
          <p:cNvSpPr/>
          <p:nvPr/>
        </p:nvSpPr>
        <p:spPr>
          <a:xfrm>
            <a:off x="1555313" y="3995261"/>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Step 1</a:t>
            </a:r>
            <a:endParaRPr lang="en-US" sz="2302" dirty="0"/>
          </a:p>
        </p:txBody>
      </p:sp>
      <p:sp>
        <p:nvSpPr>
          <p:cNvPr id="10" name="Text 7"/>
          <p:cNvSpPr/>
          <p:nvPr/>
        </p:nvSpPr>
        <p:spPr>
          <a:xfrm>
            <a:off x="1555313" y="4494014"/>
            <a:ext cx="382000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Perform the initial clustering analysis to identify the worst experience cluster.</a:t>
            </a:r>
            <a:endParaRPr lang="en-US" sz="1750" dirty="0"/>
          </a:p>
        </p:txBody>
      </p:sp>
      <p:sp>
        <p:nvSpPr>
          <p:cNvPr id="11" name="Shape 8"/>
          <p:cNvSpPr/>
          <p:nvPr/>
        </p:nvSpPr>
        <p:spPr>
          <a:xfrm>
            <a:off x="5597485" y="3995261"/>
            <a:ext cx="499943" cy="499943"/>
          </a:xfrm>
          <a:prstGeom prst="roundRect">
            <a:avLst>
              <a:gd name="adj" fmla="val 20000"/>
            </a:avLst>
          </a:prstGeom>
          <a:solidFill>
            <a:srgbClr val="D5DCF6"/>
          </a:solidFill>
          <a:ln w="7620">
            <a:solidFill>
              <a:srgbClr val="BBC2DC"/>
            </a:solidFill>
            <a:prstDash val="solid"/>
          </a:ln>
        </p:spPr>
      </p:sp>
      <p:sp>
        <p:nvSpPr>
          <p:cNvPr id="12" name="Text 9"/>
          <p:cNvSpPr/>
          <p:nvPr/>
        </p:nvSpPr>
        <p:spPr>
          <a:xfrm>
            <a:off x="5742742" y="4069794"/>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3" name="Text 10"/>
          <p:cNvSpPr/>
          <p:nvPr/>
        </p:nvSpPr>
        <p:spPr>
          <a:xfrm>
            <a:off x="6319599" y="3995261"/>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Step 2</a:t>
            </a:r>
            <a:endParaRPr lang="en-US" sz="2302" dirty="0"/>
          </a:p>
        </p:txBody>
      </p:sp>
      <p:sp>
        <p:nvSpPr>
          <p:cNvPr id="14" name="Text 11"/>
          <p:cNvSpPr/>
          <p:nvPr/>
        </p:nvSpPr>
        <p:spPr>
          <a:xfrm>
            <a:off x="6319599" y="4494014"/>
            <a:ext cx="3820001"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Calculate the Euclidean distance between each user's data point and the worst experience cluster centroid.</a:t>
            </a:r>
            <a:endParaRPr lang="en-US" sz="1750" dirty="0"/>
          </a:p>
        </p:txBody>
      </p:sp>
      <p:sp>
        <p:nvSpPr>
          <p:cNvPr id="15" name="Shape 12"/>
          <p:cNvSpPr/>
          <p:nvPr/>
        </p:nvSpPr>
        <p:spPr>
          <a:xfrm>
            <a:off x="833199" y="6299121"/>
            <a:ext cx="499943" cy="499943"/>
          </a:xfrm>
          <a:prstGeom prst="roundRect">
            <a:avLst>
              <a:gd name="adj" fmla="val 20000"/>
            </a:avLst>
          </a:prstGeom>
          <a:solidFill>
            <a:srgbClr val="D5DCF6"/>
          </a:solidFill>
          <a:ln w="7620">
            <a:solidFill>
              <a:srgbClr val="BBC2DC"/>
            </a:solidFill>
            <a:prstDash val="solid"/>
          </a:ln>
        </p:spPr>
      </p:sp>
      <p:sp>
        <p:nvSpPr>
          <p:cNvPr id="16" name="Text 13"/>
          <p:cNvSpPr/>
          <p:nvPr/>
        </p:nvSpPr>
        <p:spPr>
          <a:xfrm>
            <a:off x="978218" y="6373654"/>
            <a:ext cx="209788"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3</a:t>
            </a:r>
            <a:endParaRPr lang="en-US" sz="2763" dirty="0"/>
          </a:p>
        </p:txBody>
      </p:sp>
      <p:sp>
        <p:nvSpPr>
          <p:cNvPr id="17" name="Text 14"/>
          <p:cNvSpPr/>
          <p:nvPr/>
        </p:nvSpPr>
        <p:spPr>
          <a:xfrm>
            <a:off x="1555313" y="6299121"/>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Step 3</a:t>
            </a:r>
            <a:endParaRPr lang="en-US" sz="2302" dirty="0"/>
          </a:p>
        </p:txBody>
      </p:sp>
      <p:sp>
        <p:nvSpPr>
          <p:cNvPr id="18" name="Text 15"/>
          <p:cNvSpPr/>
          <p:nvPr/>
        </p:nvSpPr>
        <p:spPr>
          <a:xfrm>
            <a:off x="1555313" y="6797873"/>
            <a:ext cx="8584287"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Assign the Euclidean distance as the experience score for each user.</a:t>
            </a:r>
            <a:endParaRPr lang="en-US" sz="1750" dirty="0"/>
          </a:p>
        </p:txBody>
      </p:sp>
    </p:spTree>
    <p:extLst>
      <p:ext uri="{BB962C8B-B14F-4D97-AF65-F5344CB8AC3E}">
        <p14:creationId xmlns:p14="http://schemas.microsoft.com/office/powerpoint/2010/main" val="310211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381601"/>
            <a:ext cx="58472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Satisfaction Score</a:t>
            </a:r>
            <a:endParaRPr lang="en-US" sz="4604" dirty="0"/>
          </a:p>
        </p:txBody>
      </p:sp>
      <p:sp>
        <p:nvSpPr>
          <p:cNvPr id="5" name="Text 3"/>
          <p:cNvSpPr/>
          <p:nvPr/>
        </p:nvSpPr>
        <p:spPr>
          <a:xfrm>
            <a:off x="1760220" y="2556748"/>
            <a:ext cx="11109960"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To calculate the satisfaction score for each user, we will take the average of their engagement and experience scores. This combined score represents the overall satisfaction of the user.</a:t>
            </a:r>
            <a:endParaRPr lang="en-US" sz="1750" dirty="0"/>
          </a:p>
        </p:txBody>
      </p:sp>
      <p:sp>
        <p:nvSpPr>
          <p:cNvPr id="6" name="Text 4"/>
          <p:cNvSpPr/>
          <p:nvPr/>
        </p:nvSpPr>
        <p:spPr>
          <a:xfrm>
            <a:off x="1760220" y="3695343"/>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Top 10 Satisfied Customers</a:t>
            </a:r>
            <a:endParaRPr lang="en-US" sz="2302" dirty="0"/>
          </a:p>
        </p:txBody>
      </p:sp>
      <p:sp>
        <p:nvSpPr>
          <p:cNvPr id="7" name="Text 5"/>
          <p:cNvSpPr/>
          <p:nvPr/>
        </p:nvSpPr>
        <p:spPr>
          <a:xfrm>
            <a:off x="1760220" y="4648557"/>
            <a:ext cx="3341608"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Based on the average of the engagement and experience scores, we have identified the top 10 most satisfied customers.</a:t>
            </a:r>
            <a:endParaRPr lang="en-US" sz="1750" dirty="0"/>
          </a:p>
        </p:txBody>
      </p:sp>
      <p:sp>
        <p:nvSpPr>
          <p:cNvPr id="8" name="Text 6"/>
          <p:cNvSpPr/>
          <p:nvPr/>
        </p:nvSpPr>
        <p:spPr>
          <a:xfrm>
            <a:off x="5651421" y="3695343"/>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Satisfaction Score Regression</a:t>
            </a:r>
            <a:endParaRPr lang="en-US" sz="2302" dirty="0"/>
          </a:p>
        </p:txBody>
      </p:sp>
      <p:sp>
        <p:nvSpPr>
          <p:cNvPr id="9" name="Text 7"/>
          <p:cNvSpPr/>
          <p:nvPr/>
        </p:nvSpPr>
        <p:spPr>
          <a:xfrm>
            <a:off x="5651421" y="4648557"/>
            <a:ext cx="3341608"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We have built a regression model to predict the satisfaction score of a customer based on their engagement and experience data.</a:t>
            </a:r>
            <a:endParaRPr lang="en-US" sz="1750" dirty="0"/>
          </a:p>
        </p:txBody>
      </p:sp>
      <p:sp>
        <p:nvSpPr>
          <p:cNvPr id="10" name="Text 8"/>
          <p:cNvSpPr/>
          <p:nvPr/>
        </p:nvSpPr>
        <p:spPr>
          <a:xfrm>
            <a:off x="9542621" y="3695343"/>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Satisfaction Score Clustering</a:t>
            </a:r>
            <a:endParaRPr lang="en-US" sz="2302" dirty="0"/>
          </a:p>
        </p:txBody>
      </p:sp>
      <p:sp>
        <p:nvSpPr>
          <p:cNvPr id="11" name="Text 9"/>
          <p:cNvSpPr/>
          <p:nvPr/>
        </p:nvSpPr>
        <p:spPr>
          <a:xfrm>
            <a:off x="9542621" y="4648557"/>
            <a:ext cx="3341608"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We have performed a k-means clustering (k=2) on the engagement and experience scores to identify distinct groups of users.</a:t>
            </a:r>
            <a:endParaRPr lang="en-US" sz="1750" dirty="0"/>
          </a:p>
        </p:txBody>
      </p:sp>
    </p:spTree>
    <p:extLst>
      <p:ext uri="{BB962C8B-B14F-4D97-AF65-F5344CB8AC3E}">
        <p14:creationId xmlns:p14="http://schemas.microsoft.com/office/powerpoint/2010/main" val="271555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903803"/>
            <a:ext cx="10832663"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Satisfaction and Experience Clusters</a:t>
            </a:r>
            <a:endParaRPr lang="en-US" sz="4604" dirty="0"/>
          </a:p>
        </p:txBody>
      </p:sp>
      <p:sp>
        <p:nvSpPr>
          <p:cNvPr id="5" name="Text 3"/>
          <p:cNvSpPr/>
          <p:nvPr/>
        </p:nvSpPr>
        <p:spPr>
          <a:xfrm>
            <a:off x="1760220" y="2078950"/>
            <a:ext cx="11109960"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After clustering the users based on their engagement and experience scores, we can analyze the average satisfaction and experience scores for each cluster.</a:t>
            </a:r>
            <a:endParaRPr lang="en-US" sz="1750" dirty="0"/>
          </a:p>
        </p:txBody>
      </p:sp>
      <p:sp>
        <p:nvSpPr>
          <p:cNvPr id="6" name="Shape 4"/>
          <p:cNvSpPr/>
          <p:nvPr/>
        </p:nvSpPr>
        <p:spPr>
          <a:xfrm>
            <a:off x="1760220" y="5160526"/>
            <a:ext cx="11109960" cy="44410"/>
          </a:xfrm>
          <a:prstGeom prst="roundRect">
            <a:avLst>
              <a:gd name="adj" fmla="val 225151"/>
            </a:avLst>
          </a:prstGeom>
          <a:solidFill>
            <a:srgbClr val="BBC2DC"/>
          </a:solidFill>
          <a:ln/>
        </p:spPr>
      </p:sp>
      <p:sp>
        <p:nvSpPr>
          <p:cNvPr id="7" name="Shape 5"/>
          <p:cNvSpPr/>
          <p:nvPr/>
        </p:nvSpPr>
        <p:spPr>
          <a:xfrm>
            <a:off x="5404306" y="4382988"/>
            <a:ext cx="44410" cy="777597"/>
          </a:xfrm>
          <a:prstGeom prst="roundRect">
            <a:avLst>
              <a:gd name="adj" fmla="val 225151"/>
            </a:avLst>
          </a:prstGeom>
          <a:solidFill>
            <a:srgbClr val="BBC2DC"/>
          </a:solidFill>
          <a:ln/>
        </p:spPr>
      </p:sp>
      <p:sp>
        <p:nvSpPr>
          <p:cNvPr id="8" name="Shape 6"/>
          <p:cNvSpPr/>
          <p:nvPr/>
        </p:nvSpPr>
        <p:spPr>
          <a:xfrm>
            <a:off x="5176599" y="4910554"/>
            <a:ext cx="499943" cy="499943"/>
          </a:xfrm>
          <a:prstGeom prst="roundRect">
            <a:avLst>
              <a:gd name="adj" fmla="val 20000"/>
            </a:avLst>
          </a:prstGeom>
          <a:solidFill>
            <a:srgbClr val="D5DCF6"/>
          </a:solidFill>
          <a:ln w="7620">
            <a:solidFill>
              <a:srgbClr val="BBC2DC"/>
            </a:solidFill>
            <a:prstDash val="solid"/>
          </a:ln>
        </p:spPr>
      </p:sp>
      <p:sp>
        <p:nvSpPr>
          <p:cNvPr id="9" name="Text 7"/>
          <p:cNvSpPr/>
          <p:nvPr/>
        </p:nvSpPr>
        <p:spPr>
          <a:xfrm>
            <a:off x="5357574" y="4985087"/>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10" name="Text 8"/>
          <p:cNvSpPr/>
          <p:nvPr/>
        </p:nvSpPr>
        <p:spPr>
          <a:xfrm>
            <a:off x="3964662" y="2995374"/>
            <a:ext cx="2923580" cy="365522"/>
          </a:xfrm>
          <a:prstGeom prst="rect">
            <a:avLst/>
          </a:prstGeom>
          <a:noFill/>
          <a:ln/>
        </p:spPr>
        <p:txBody>
          <a:bodyPr wrap="none" rtlCol="0" anchor="t"/>
          <a:lstStyle/>
          <a:p>
            <a:pPr marL="0" indent="0" algn="ctr">
              <a:lnSpc>
                <a:spcPts val="2878"/>
              </a:lnSpc>
              <a:buNone/>
            </a:pPr>
            <a:r>
              <a:rPr lang="en-US" sz="2302" b="1" dirty="0">
                <a:solidFill>
                  <a:srgbClr val="3B3535"/>
                </a:solidFill>
                <a:latin typeface="Alexandria" pitchFamily="34" charset="0"/>
                <a:ea typeface="Alexandria" pitchFamily="34" charset="-122"/>
                <a:cs typeface="Alexandria" pitchFamily="34" charset="-120"/>
              </a:rPr>
              <a:t>Cluster 1</a:t>
            </a:r>
            <a:endParaRPr lang="en-US" sz="2302" dirty="0"/>
          </a:p>
        </p:txBody>
      </p:sp>
      <p:sp>
        <p:nvSpPr>
          <p:cNvPr id="11" name="Text 9"/>
          <p:cNvSpPr/>
          <p:nvPr/>
        </p:nvSpPr>
        <p:spPr>
          <a:xfrm>
            <a:off x="1982391" y="3494127"/>
            <a:ext cx="6888242" cy="666512"/>
          </a:xfrm>
          <a:prstGeom prst="rect">
            <a:avLst/>
          </a:prstGeom>
          <a:noFill/>
          <a:ln/>
        </p:spPr>
        <p:txBody>
          <a:bodyPr wrap="square" rtlCol="0" anchor="t"/>
          <a:lstStyle/>
          <a:p>
            <a:pPr marL="0" indent="0" algn="ctr">
              <a:lnSpc>
                <a:spcPts val="2624"/>
              </a:lnSpc>
              <a:buNone/>
            </a:pPr>
            <a:r>
              <a:rPr lang="en-US" sz="1750" dirty="0">
                <a:solidFill>
                  <a:srgbClr val="3B3535"/>
                </a:solidFill>
                <a:latin typeface="Sora" pitchFamily="34" charset="0"/>
                <a:ea typeface="Sora" pitchFamily="34" charset="-122"/>
                <a:cs typeface="Sora" pitchFamily="34" charset="-120"/>
              </a:rPr>
              <a:t>This cluster has a higher average satisfaction and experience score, indicating a more engaged and satisfied user group.</a:t>
            </a:r>
            <a:endParaRPr lang="en-US" sz="1750" dirty="0"/>
          </a:p>
        </p:txBody>
      </p:sp>
      <p:sp>
        <p:nvSpPr>
          <p:cNvPr id="12" name="Shape 10"/>
          <p:cNvSpPr/>
          <p:nvPr/>
        </p:nvSpPr>
        <p:spPr>
          <a:xfrm>
            <a:off x="9181683" y="5160466"/>
            <a:ext cx="44410" cy="777597"/>
          </a:xfrm>
          <a:prstGeom prst="roundRect">
            <a:avLst>
              <a:gd name="adj" fmla="val 225151"/>
            </a:avLst>
          </a:prstGeom>
          <a:solidFill>
            <a:srgbClr val="BBC2DC"/>
          </a:solidFill>
          <a:ln/>
        </p:spPr>
      </p:sp>
      <p:sp>
        <p:nvSpPr>
          <p:cNvPr id="13" name="Shape 11"/>
          <p:cNvSpPr/>
          <p:nvPr/>
        </p:nvSpPr>
        <p:spPr>
          <a:xfrm>
            <a:off x="8953976" y="4910554"/>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9099233" y="4985087"/>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5" name="Text 13"/>
          <p:cNvSpPr/>
          <p:nvPr/>
        </p:nvSpPr>
        <p:spPr>
          <a:xfrm>
            <a:off x="7742039" y="6160413"/>
            <a:ext cx="2923580" cy="365522"/>
          </a:xfrm>
          <a:prstGeom prst="rect">
            <a:avLst/>
          </a:prstGeom>
          <a:noFill/>
          <a:ln/>
        </p:spPr>
        <p:txBody>
          <a:bodyPr wrap="none" rtlCol="0" anchor="t"/>
          <a:lstStyle/>
          <a:p>
            <a:pPr marL="0" indent="0" algn="ctr">
              <a:lnSpc>
                <a:spcPts val="2878"/>
              </a:lnSpc>
              <a:buNone/>
            </a:pPr>
            <a:r>
              <a:rPr lang="en-US" sz="2302" b="1" dirty="0">
                <a:solidFill>
                  <a:srgbClr val="3B3535"/>
                </a:solidFill>
                <a:latin typeface="Alexandria" pitchFamily="34" charset="0"/>
                <a:ea typeface="Alexandria" pitchFamily="34" charset="-122"/>
                <a:cs typeface="Alexandria" pitchFamily="34" charset="-120"/>
              </a:rPr>
              <a:t>Cluster 2</a:t>
            </a:r>
            <a:endParaRPr lang="en-US" sz="2302" dirty="0"/>
          </a:p>
        </p:txBody>
      </p:sp>
      <p:sp>
        <p:nvSpPr>
          <p:cNvPr id="16" name="Text 14"/>
          <p:cNvSpPr/>
          <p:nvPr/>
        </p:nvSpPr>
        <p:spPr>
          <a:xfrm>
            <a:off x="5759768" y="6659166"/>
            <a:ext cx="6888242" cy="666512"/>
          </a:xfrm>
          <a:prstGeom prst="rect">
            <a:avLst/>
          </a:prstGeom>
          <a:noFill/>
          <a:ln/>
        </p:spPr>
        <p:txBody>
          <a:bodyPr wrap="square" rtlCol="0" anchor="t"/>
          <a:lstStyle/>
          <a:p>
            <a:pPr marL="0" indent="0" algn="ctr">
              <a:lnSpc>
                <a:spcPts val="2624"/>
              </a:lnSpc>
              <a:buNone/>
            </a:pPr>
            <a:r>
              <a:rPr lang="en-US" sz="1750" dirty="0">
                <a:solidFill>
                  <a:srgbClr val="3B3535"/>
                </a:solidFill>
                <a:latin typeface="Sora" pitchFamily="34" charset="0"/>
                <a:ea typeface="Sora" pitchFamily="34" charset="-122"/>
                <a:cs typeface="Sora" pitchFamily="34" charset="-120"/>
              </a:rPr>
              <a:t>This cluster has a lower average satisfaction and experience score, indicating a less engaged and satisfied user group.</a:t>
            </a:r>
            <a:endParaRPr lang="en-US" sz="1750" dirty="0"/>
          </a:p>
        </p:txBody>
      </p:sp>
    </p:spTree>
    <p:extLst>
      <p:ext uri="{BB962C8B-B14F-4D97-AF65-F5344CB8AC3E}">
        <p14:creationId xmlns:p14="http://schemas.microsoft.com/office/powerpoint/2010/main" val="3352539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801058" y="607338"/>
            <a:ext cx="9387126" cy="725448"/>
          </a:xfrm>
          <a:prstGeom prst="rect">
            <a:avLst/>
          </a:prstGeom>
          <a:noFill/>
          <a:ln/>
        </p:spPr>
        <p:txBody>
          <a:bodyPr wrap="none" rtlCol="0" anchor="t"/>
          <a:lstStyle/>
          <a:p>
            <a:pPr marL="0" indent="0">
              <a:lnSpc>
                <a:spcPts val="5713"/>
              </a:lnSpc>
              <a:buNone/>
            </a:pPr>
            <a:r>
              <a:rPr lang="en-US" sz="4570" b="1" dirty="0">
                <a:solidFill>
                  <a:srgbClr val="1F1E1E"/>
                </a:solidFill>
                <a:latin typeface="Alexandria" pitchFamily="34" charset="0"/>
                <a:ea typeface="Alexandria" pitchFamily="34" charset="-122"/>
                <a:cs typeface="Alexandria" pitchFamily="34" charset="-120"/>
              </a:rPr>
              <a:t>Insights and Recommendations</a:t>
            </a:r>
            <a:endParaRPr lang="en-US" sz="4570" dirty="0"/>
          </a:p>
        </p:txBody>
      </p:sp>
      <p:sp>
        <p:nvSpPr>
          <p:cNvPr id="5" name="Text 3"/>
          <p:cNvSpPr/>
          <p:nvPr/>
        </p:nvSpPr>
        <p:spPr>
          <a:xfrm>
            <a:off x="1801058" y="1773912"/>
            <a:ext cx="11028164" cy="992624"/>
          </a:xfrm>
          <a:prstGeom prst="rect">
            <a:avLst/>
          </a:prstGeom>
          <a:noFill/>
          <a:ln/>
        </p:spPr>
        <p:txBody>
          <a:bodyPr wrap="square" rtlCol="0" anchor="t"/>
          <a:lstStyle/>
          <a:p>
            <a:pPr marL="0" indent="0">
              <a:lnSpc>
                <a:spcPts val="2605"/>
              </a:lnSpc>
              <a:buNone/>
            </a:pPr>
            <a:r>
              <a:rPr lang="en-US" sz="1737" dirty="0">
                <a:solidFill>
                  <a:srgbClr val="3B3535"/>
                </a:solidFill>
                <a:latin typeface="Sora" pitchFamily="34" charset="0"/>
                <a:ea typeface="Sora" pitchFamily="34" charset="-122"/>
                <a:cs typeface="Sora" pitchFamily="34" charset="-120"/>
              </a:rPr>
              <a:t>The comprehensive analysis of user overview, engagement, and experience has provided valuable insights that can guide the telecom company's strategic decision-making and operational improvements.</a:t>
            </a:r>
            <a:endParaRPr lang="en-US" sz="1737" dirty="0"/>
          </a:p>
        </p:txBody>
      </p:sp>
      <p:pic>
        <p:nvPicPr>
          <p:cNvPr id="6" name="Image 0" descr="preencoded.png"/>
          <p:cNvPicPr>
            <a:picLocks noChangeAspect="1"/>
          </p:cNvPicPr>
          <p:nvPr/>
        </p:nvPicPr>
        <p:blipFill>
          <a:blip r:embed="rId3"/>
          <a:stretch>
            <a:fillRect/>
          </a:stretch>
        </p:blipFill>
        <p:spPr>
          <a:xfrm>
            <a:off x="1801058" y="3014663"/>
            <a:ext cx="551378" cy="551378"/>
          </a:xfrm>
          <a:prstGeom prst="rect">
            <a:avLst/>
          </a:prstGeom>
        </p:spPr>
      </p:pic>
      <p:sp>
        <p:nvSpPr>
          <p:cNvPr id="7" name="Text 4"/>
          <p:cNvSpPr/>
          <p:nvPr/>
        </p:nvSpPr>
        <p:spPr>
          <a:xfrm>
            <a:off x="1801058" y="3786545"/>
            <a:ext cx="2508885" cy="362783"/>
          </a:xfrm>
          <a:prstGeom prst="rect">
            <a:avLst/>
          </a:prstGeom>
          <a:noFill/>
          <a:ln/>
        </p:spPr>
        <p:txBody>
          <a:bodyPr wrap="none" rtlCol="0" anchor="t"/>
          <a:lstStyle/>
          <a:p>
            <a:pPr marL="0" indent="0" algn="l">
              <a:lnSpc>
                <a:spcPts val="2856"/>
              </a:lnSpc>
              <a:buNone/>
            </a:pPr>
            <a:r>
              <a:rPr lang="en-US" sz="2285" b="1" dirty="0">
                <a:solidFill>
                  <a:srgbClr val="3B3535"/>
                </a:solidFill>
                <a:latin typeface="Alexandria" pitchFamily="34" charset="0"/>
                <a:ea typeface="Alexandria" pitchFamily="34" charset="-122"/>
                <a:cs typeface="Alexandria" pitchFamily="34" charset="-120"/>
              </a:rPr>
              <a:t>Key Insights</a:t>
            </a:r>
            <a:endParaRPr lang="en-US" sz="2285" dirty="0"/>
          </a:p>
        </p:txBody>
      </p:sp>
      <p:sp>
        <p:nvSpPr>
          <p:cNvPr id="8" name="Text 5"/>
          <p:cNvSpPr/>
          <p:nvPr/>
        </p:nvSpPr>
        <p:spPr>
          <a:xfrm>
            <a:off x="1801058" y="4281607"/>
            <a:ext cx="2508885" cy="3308747"/>
          </a:xfrm>
          <a:prstGeom prst="rect">
            <a:avLst/>
          </a:prstGeom>
          <a:noFill/>
          <a:ln/>
        </p:spPr>
        <p:txBody>
          <a:bodyPr wrap="square" rtlCol="0" anchor="t"/>
          <a:lstStyle/>
          <a:p>
            <a:pPr marL="0" indent="0" algn="l">
              <a:lnSpc>
                <a:spcPts val="2605"/>
              </a:lnSpc>
              <a:buNone/>
            </a:pPr>
            <a:r>
              <a:rPr lang="en-US" sz="1737" dirty="0">
                <a:solidFill>
                  <a:srgbClr val="3B3535"/>
                </a:solidFill>
                <a:latin typeface="Sora" pitchFamily="34" charset="0"/>
                <a:ea typeface="Sora" pitchFamily="34" charset="-122"/>
                <a:cs typeface="Sora" pitchFamily="34" charset="-120"/>
              </a:rPr>
              <a:t>The top handsets and manufacturers, user behavior across applications, and the impact of network performance and device characteristics on the customer experience have been identified.</a:t>
            </a:r>
            <a:endParaRPr lang="en-US" sz="1737" dirty="0"/>
          </a:p>
        </p:txBody>
      </p:sp>
      <p:pic>
        <p:nvPicPr>
          <p:cNvPr id="9" name="Image 1" descr="preencoded.png"/>
          <p:cNvPicPr>
            <a:picLocks noChangeAspect="1"/>
          </p:cNvPicPr>
          <p:nvPr/>
        </p:nvPicPr>
        <p:blipFill>
          <a:blip r:embed="rId4"/>
          <a:stretch>
            <a:fillRect/>
          </a:stretch>
        </p:blipFill>
        <p:spPr>
          <a:xfrm>
            <a:off x="4640699" y="3014663"/>
            <a:ext cx="551378" cy="551378"/>
          </a:xfrm>
          <a:prstGeom prst="rect">
            <a:avLst/>
          </a:prstGeom>
        </p:spPr>
      </p:pic>
      <p:sp>
        <p:nvSpPr>
          <p:cNvPr id="10" name="Text 6"/>
          <p:cNvSpPr/>
          <p:nvPr/>
        </p:nvSpPr>
        <p:spPr>
          <a:xfrm>
            <a:off x="4640699" y="3786545"/>
            <a:ext cx="2509004" cy="725567"/>
          </a:xfrm>
          <a:prstGeom prst="rect">
            <a:avLst/>
          </a:prstGeom>
          <a:noFill/>
          <a:ln/>
        </p:spPr>
        <p:txBody>
          <a:bodyPr wrap="square" rtlCol="0" anchor="t"/>
          <a:lstStyle/>
          <a:p>
            <a:pPr marL="0" indent="0" algn="l">
              <a:lnSpc>
                <a:spcPts val="2856"/>
              </a:lnSpc>
              <a:buNone/>
            </a:pPr>
            <a:r>
              <a:rPr lang="en-US" sz="2285" b="1" dirty="0">
                <a:solidFill>
                  <a:srgbClr val="3B3535"/>
                </a:solidFill>
                <a:latin typeface="Alexandria" pitchFamily="34" charset="0"/>
                <a:ea typeface="Alexandria" pitchFamily="34" charset="-122"/>
                <a:cs typeface="Alexandria" pitchFamily="34" charset="-120"/>
              </a:rPr>
              <a:t>Recommendations</a:t>
            </a:r>
            <a:endParaRPr lang="en-US" sz="2285" dirty="0"/>
          </a:p>
        </p:txBody>
      </p:sp>
      <p:sp>
        <p:nvSpPr>
          <p:cNvPr id="11" name="Text 7"/>
          <p:cNvSpPr/>
          <p:nvPr/>
        </p:nvSpPr>
        <p:spPr>
          <a:xfrm>
            <a:off x="4640699" y="4644390"/>
            <a:ext cx="2509004" cy="2977872"/>
          </a:xfrm>
          <a:prstGeom prst="rect">
            <a:avLst/>
          </a:prstGeom>
          <a:noFill/>
          <a:ln/>
        </p:spPr>
        <p:txBody>
          <a:bodyPr wrap="square" rtlCol="0" anchor="t"/>
          <a:lstStyle/>
          <a:p>
            <a:pPr marL="0" indent="0" algn="l">
              <a:lnSpc>
                <a:spcPts val="2605"/>
              </a:lnSpc>
              <a:buNone/>
            </a:pPr>
            <a:r>
              <a:rPr lang="en-US" sz="1737" dirty="0">
                <a:solidFill>
                  <a:srgbClr val="3B3535"/>
                </a:solidFill>
                <a:latin typeface="Sora" pitchFamily="34" charset="0"/>
                <a:ea typeface="Sora" pitchFamily="34" charset="-122"/>
                <a:cs typeface="Sora" pitchFamily="34" charset="-120"/>
              </a:rPr>
              <a:t>Actionable recommendations have been provided to the marketing team, and a predictive model has been developed to monitor and improve customer satisfaction over time.</a:t>
            </a:r>
            <a:endParaRPr lang="en-US" sz="1737" dirty="0"/>
          </a:p>
        </p:txBody>
      </p:sp>
      <p:pic>
        <p:nvPicPr>
          <p:cNvPr id="12" name="Image 2" descr="preencoded.png"/>
          <p:cNvPicPr>
            <a:picLocks noChangeAspect="1"/>
          </p:cNvPicPr>
          <p:nvPr/>
        </p:nvPicPr>
        <p:blipFill>
          <a:blip r:embed="rId5"/>
          <a:stretch>
            <a:fillRect/>
          </a:stretch>
        </p:blipFill>
        <p:spPr>
          <a:xfrm>
            <a:off x="7480459" y="3014663"/>
            <a:ext cx="551378" cy="551378"/>
          </a:xfrm>
          <a:prstGeom prst="rect">
            <a:avLst/>
          </a:prstGeom>
        </p:spPr>
      </p:pic>
      <p:sp>
        <p:nvSpPr>
          <p:cNvPr id="13" name="Text 8"/>
          <p:cNvSpPr/>
          <p:nvPr/>
        </p:nvSpPr>
        <p:spPr>
          <a:xfrm>
            <a:off x="7480459" y="3786545"/>
            <a:ext cx="2509004" cy="725567"/>
          </a:xfrm>
          <a:prstGeom prst="rect">
            <a:avLst/>
          </a:prstGeom>
          <a:noFill/>
          <a:ln/>
        </p:spPr>
        <p:txBody>
          <a:bodyPr wrap="square" rtlCol="0" anchor="t"/>
          <a:lstStyle/>
          <a:p>
            <a:pPr marL="0" indent="0" algn="l">
              <a:lnSpc>
                <a:spcPts val="2856"/>
              </a:lnSpc>
              <a:buNone/>
            </a:pPr>
            <a:r>
              <a:rPr lang="en-US" sz="2285" b="1" dirty="0">
                <a:solidFill>
                  <a:srgbClr val="3B3535"/>
                </a:solidFill>
                <a:latin typeface="Alexandria" pitchFamily="34" charset="0"/>
                <a:ea typeface="Alexandria" pitchFamily="34" charset="-122"/>
                <a:cs typeface="Alexandria" pitchFamily="34" charset="-120"/>
              </a:rPr>
              <a:t>Data-Driven Approach</a:t>
            </a:r>
            <a:endParaRPr lang="en-US" sz="2285" dirty="0"/>
          </a:p>
        </p:txBody>
      </p:sp>
      <p:sp>
        <p:nvSpPr>
          <p:cNvPr id="14" name="Text 9"/>
          <p:cNvSpPr/>
          <p:nvPr/>
        </p:nvSpPr>
        <p:spPr>
          <a:xfrm>
            <a:off x="7480459" y="4644390"/>
            <a:ext cx="2509004" cy="2977872"/>
          </a:xfrm>
          <a:prstGeom prst="rect">
            <a:avLst/>
          </a:prstGeom>
          <a:noFill/>
          <a:ln/>
        </p:spPr>
        <p:txBody>
          <a:bodyPr wrap="square" rtlCol="0" anchor="t"/>
          <a:lstStyle/>
          <a:p>
            <a:pPr marL="0" indent="0" algn="l">
              <a:lnSpc>
                <a:spcPts val="2605"/>
              </a:lnSpc>
              <a:buNone/>
            </a:pPr>
            <a:r>
              <a:rPr lang="en-US" sz="1737" dirty="0">
                <a:solidFill>
                  <a:srgbClr val="3B3535"/>
                </a:solidFill>
                <a:latin typeface="Sora" pitchFamily="34" charset="0"/>
                <a:ea typeface="Sora" pitchFamily="34" charset="-122"/>
                <a:cs typeface="Sora" pitchFamily="34" charset="-120"/>
              </a:rPr>
              <a:t>The analysis has been conducted using a comprehensive, data-driven approach, leveraging exploratory data analysis, clustering, and predictive modeling techniques.</a:t>
            </a:r>
            <a:endParaRPr lang="en-US" sz="1737" dirty="0"/>
          </a:p>
        </p:txBody>
      </p:sp>
      <p:pic>
        <p:nvPicPr>
          <p:cNvPr id="15" name="Image 3" descr="preencoded.png"/>
          <p:cNvPicPr>
            <a:picLocks noChangeAspect="1"/>
          </p:cNvPicPr>
          <p:nvPr/>
        </p:nvPicPr>
        <p:blipFill>
          <a:blip r:embed="rId6"/>
          <a:stretch>
            <a:fillRect/>
          </a:stretch>
        </p:blipFill>
        <p:spPr>
          <a:xfrm>
            <a:off x="10320218" y="3014663"/>
            <a:ext cx="551378" cy="551378"/>
          </a:xfrm>
          <a:prstGeom prst="rect">
            <a:avLst/>
          </a:prstGeom>
        </p:spPr>
      </p:pic>
      <p:sp>
        <p:nvSpPr>
          <p:cNvPr id="16" name="Text 10"/>
          <p:cNvSpPr/>
          <p:nvPr/>
        </p:nvSpPr>
        <p:spPr>
          <a:xfrm>
            <a:off x="10320218" y="3786545"/>
            <a:ext cx="2509004" cy="725567"/>
          </a:xfrm>
          <a:prstGeom prst="rect">
            <a:avLst/>
          </a:prstGeom>
          <a:noFill/>
          <a:ln/>
        </p:spPr>
        <p:txBody>
          <a:bodyPr wrap="square" rtlCol="0" anchor="t"/>
          <a:lstStyle/>
          <a:p>
            <a:pPr marL="0" indent="0" algn="l">
              <a:lnSpc>
                <a:spcPts val="2856"/>
              </a:lnSpc>
              <a:buNone/>
            </a:pPr>
            <a:r>
              <a:rPr lang="en-US" sz="2285" b="1" dirty="0">
                <a:solidFill>
                  <a:srgbClr val="3B3535"/>
                </a:solidFill>
                <a:latin typeface="Alexandria" pitchFamily="34" charset="0"/>
                <a:ea typeface="Alexandria" pitchFamily="34" charset="-122"/>
                <a:cs typeface="Alexandria" pitchFamily="34" charset="-120"/>
              </a:rPr>
              <a:t>Continuous Improvement</a:t>
            </a:r>
            <a:endParaRPr lang="en-US" sz="2285" dirty="0"/>
          </a:p>
        </p:txBody>
      </p:sp>
      <p:sp>
        <p:nvSpPr>
          <p:cNvPr id="17" name="Text 11"/>
          <p:cNvSpPr/>
          <p:nvPr/>
        </p:nvSpPr>
        <p:spPr>
          <a:xfrm>
            <a:off x="10320218" y="4644390"/>
            <a:ext cx="2509004" cy="2977872"/>
          </a:xfrm>
          <a:prstGeom prst="rect">
            <a:avLst/>
          </a:prstGeom>
          <a:noFill/>
          <a:ln/>
        </p:spPr>
        <p:txBody>
          <a:bodyPr wrap="square" rtlCol="0" anchor="t"/>
          <a:lstStyle/>
          <a:p>
            <a:pPr marL="0" indent="0" algn="l">
              <a:lnSpc>
                <a:spcPts val="2605"/>
              </a:lnSpc>
              <a:buNone/>
            </a:pPr>
            <a:r>
              <a:rPr lang="en-US" sz="1737" dirty="0">
                <a:solidFill>
                  <a:srgbClr val="3B3535"/>
                </a:solidFill>
                <a:latin typeface="Sora" pitchFamily="34" charset="0"/>
                <a:ea typeface="Sora" pitchFamily="34" charset="-122"/>
                <a:cs typeface="Sora" pitchFamily="34" charset="-120"/>
              </a:rPr>
              <a:t>The telecom company can use the insights and recommendations to optimize its services, enhance the user experience, and drive continuous improvement in customer satisfaction.</a:t>
            </a:r>
            <a:endParaRPr lang="en-US" sz="1737" dirty="0"/>
          </a:p>
        </p:txBody>
      </p:sp>
    </p:spTree>
    <p:extLst>
      <p:ext uri="{BB962C8B-B14F-4D97-AF65-F5344CB8AC3E}">
        <p14:creationId xmlns:p14="http://schemas.microsoft.com/office/powerpoint/2010/main" val="338910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3951110" y="780217"/>
            <a:ext cx="3656387"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Conclusion</a:t>
            </a:r>
            <a:endParaRPr lang="en-US" sz="4604" dirty="0"/>
          </a:p>
        </p:txBody>
      </p:sp>
      <p:sp>
        <p:nvSpPr>
          <p:cNvPr id="5" name="Text 3"/>
          <p:cNvSpPr/>
          <p:nvPr/>
        </p:nvSpPr>
        <p:spPr>
          <a:xfrm>
            <a:off x="3951111" y="1955363"/>
            <a:ext cx="10029895"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user overview, engagement, and experience analysis has provided the telecom company with a deep understanding of its customer base and the factors that influence customer satisfaction. By leveraging these insights, the company can make informed decisions, optimize its services, and deliver a superior user experience that meets the evolving needs of its customers.</a:t>
            </a:r>
            <a:endParaRPr lang="en-US" sz="1750" dirty="0"/>
          </a:p>
        </p:txBody>
      </p:sp>
      <p:sp>
        <p:nvSpPr>
          <p:cNvPr id="6" name="Shape 4"/>
          <p:cNvSpPr/>
          <p:nvPr/>
        </p:nvSpPr>
        <p:spPr>
          <a:xfrm>
            <a:off x="1760220" y="3538299"/>
            <a:ext cx="11109960" cy="3910965"/>
          </a:xfrm>
          <a:prstGeom prst="roundRect">
            <a:avLst>
              <a:gd name="adj" fmla="val 2557"/>
            </a:avLst>
          </a:prstGeom>
          <a:noFill/>
          <a:ln w="7620">
            <a:solidFill>
              <a:srgbClr val="000000">
                <a:alpha val="8000"/>
              </a:srgbClr>
            </a:solidFill>
            <a:prstDash val="solid"/>
          </a:ln>
        </p:spPr>
      </p:sp>
      <p:sp>
        <p:nvSpPr>
          <p:cNvPr id="7" name="Shape 5"/>
          <p:cNvSpPr/>
          <p:nvPr/>
        </p:nvSpPr>
        <p:spPr>
          <a:xfrm>
            <a:off x="1767840" y="3545919"/>
            <a:ext cx="11094720" cy="614958"/>
          </a:xfrm>
          <a:prstGeom prst="rect">
            <a:avLst/>
          </a:prstGeom>
          <a:solidFill>
            <a:srgbClr val="FFFFFF">
              <a:alpha val="4000"/>
            </a:srgbClr>
          </a:solidFill>
          <a:ln/>
        </p:spPr>
      </p:sp>
      <p:sp>
        <p:nvSpPr>
          <p:cNvPr id="8" name="Text 6"/>
          <p:cNvSpPr/>
          <p:nvPr/>
        </p:nvSpPr>
        <p:spPr>
          <a:xfrm>
            <a:off x="4492978" y="3686769"/>
            <a:ext cx="2596242" cy="407551"/>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Key Takeaways</a:t>
            </a:r>
            <a:endParaRPr lang="en-US" sz="1750" dirty="0"/>
          </a:p>
        </p:txBody>
      </p:sp>
      <p:sp>
        <p:nvSpPr>
          <p:cNvPr id="9" name="Text 7"/>
          <p:cNvSpPr/>
          <p:nvPr/>
        </p:nvSpPr>
        <p:spPr>
          <a:xfrm>
            <a:off x="9313333" y="3686769"/>
            <a:ext cx="3327057" cy="382667"/>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Next Steps</a:t>
            </a:r>
            <a:endParaRPr lang="en-US" sz="1750" dirty="0"/>
          </a:p>
        </p:txBody>
      </p:sp>
      <p:sp>
        <p:nvSpPr>
          <p:cNvPr id="10" name="Shape 8"/>
          <p:cNvSpPr/>
          <p:nvPr/>
        </p:nvSpPr>
        <p:spPr>
          <a:xfrm>
            <a:off x="3951111" y="4160877"/>
            <a:ext cx="10250310" cy="3280767"/>
          </a:xfrm>
          <a:prstGeom prst="rect">
            <a:avLst/>
          </a:prstGeom>
          <a:solidFill>
            <a:srgbClr val="000000">
              <a:alpha val="4000"/>
            </a:srgbClr>
          </a:solidFill>
          <a:ln/>
        </p:spPr>
      </p:sp>
      <p:sp>
        <p:nvSpPr>
          <p:cNvPr id="11" name="Text 9"/>
          <p:cNvSpPr/>
          <p:nvPr/>
        </p:nvSpPr>
        <p:spPr>
          <a:xfrm>
            <a:off x="4380089" y="4235053"/>
            <a:ext cx="3032195"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Identified top handsets, manufacturers, and user behavior patterns</a:t>
            </a:r>
            <a:endParaRPr lang="en-US" sz="1750" dirty="0"/>
          </a:p>
        </p:txBody>
      </p:sp>
      <p:sp>
        <p:nvSpPr>
          <p:cNvPr id="12" name="Text 10"/>
          <p:cNvSpPr/>
          <p:nvPr/>
        </p:nvSpPr>
        <p:spPr>
          <a:xfrm>
            <a:off x="4380089" y="4975741"/>
            <a:ext cx="3939822" cy="1391960"/>
          </a:xfrm>
          <a:prstGeom prst="rect">
            <a:avLst/>
          </a:prstGeom>
          <a:noFill/>
          <a:ln/>
        </p:spPr>
        <p:txBody>
          <a:bodyPr wrap="square" rtlCol="0" anchor="t"/>
          <a:lstStyle/>
          <a:p>
            <a:pPr marL="342900" indent="-342900" algn="l">
              <a:lnSpc>
                <a:spcPts val="2624"/>
              </a:lnSpc>
              <a:buSzPct val="100000"/>
              <a:buChar char="•"/>
            </a:pPr>
            <a:endParaRPr lang="en-US" sz="1750" dirty="0">
              <a:solidFill>
                <a:srgbClr val="3B3535"/>
              </a:solidFill>
              <a:latin typeface="Sora" pitchFamily="34" charset="0"/>
              <a:ea typeface="Sora" pitchFamily="34" charset="-122"/>
              <a:cs typeface="Sora" pitchFamily="34" charset="-120"/>
            </a:endParaRPr>
          </a:p>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Analyzed user engagement metrics and segmented customers based on engagement and experience</a:t>
            </a:r>
            <a:endParaRPr lang="en-US" sz="1750" dirty="0"/>
          </a:p>
        </p:txBody>
      </p:sp>
      <p:sp>
        <p:nvSpPr>
          <p:cNvPr id="13" name="Text 11"/>
          <p:cNvSpPr/>
          <p:nvPr/>
        </p:nvSpPr>
        <p:spPr>
          <a:xfrm>
            <a:off x="4380089" y="6034445"/>
            <a:ext cx="3763214" cy="1088844"/>
          </a:xfrm>
          <a:prstGeom prst="rect">
            <a:avLst/>
          </a:prstGeom>
          <a:noFill/>
          <a:ln/>
        </p:spPr>
        <p:txBody>
          <a:bodyPr wrap="square" rtlCol="0" anchor="t"/>
          <a:lstStyle/>
          <a:p>
            <a:pPr marL="342900" indent="-342900" algn="l">
              <a:lnSpc>
                <a:spcPts val="2624"/>
              </a:lnSpc>
              <a:buSzPct val="100000"/>
              <a:buChar char="•"/>
            </a:pPr>
            <a:endParaRPr lang="en-US" sz="1750" dirty="0">
              <a:solidFill>
                <a:srgbClr val="3B3535"/>
              </a:solidFill>
              <a:latin typeface="Sora" pitchFamily="34" charset="0"/>
              <a:ea typeface="Sora" pitchFamily="34" charset="-122"/>
              <a:cs typeface="Sora" pitchFamily="34" charset="-120"/>
            </a:endParaRPr>
          </a:p>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Developed a predictive model to monitor and improve customer satisfaction</a:t>
            </a:r>
            <a:endParaRPr lang="en-US" sz="1750" dirty="0"/>
          </a:p>
        </p:txBody>
      </p:sp>
      <p:sp>
        <p:nvSpPr>
          <p:cNvPr id="14" name="Text 12"/>
          <p:cNvSpPr/>
          <p:nvPr/>
        </p:nvSpPr>
        <p:spPr>
          <a:xfrm>
            <a:off x="9132711" y="4235053"/>
            <a:ext cx="3507678" cy="999768"/>
          </a:xfrm>
          <a:prstGeom prst="rect">
            <a:avLst/>
          </a:prstGeom>
          <a:noFill/>
          <a:ln/>
        </p:spPr>
        <p:txBody>
          <a:bodyPr wrap="squar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Implement targeted marketing campaigns and product offerings based on user insights</a:t>
            </a:r>
            <a:endParaRPr lang="en-US" sz="1750" dirty="0"/>
          </a:p>
        </p:txBody>
      </p:sp>
      <p:sp>
        <p:nvSpPr>
          <p:cNvPr id="15" name="Text 13"/>
          <p:cNvSpPr/>
          <p:nvPr/>
        </p:nvSpPr>
        <p:spPr>
          <a:xfrm>
            <a:off x="9132711" y="5301377"/>
            <a:ext cx="4848296" cy="999768"/>
          </a:xfrm>
          <a:prstGeom prst="rect">
            <a:avLst/>
          </a:prstGeom>
          <a:noFill/>
          <a:ln/>
        </p:spPr>
        <p:txBody>
          <a:bodyPr wrap="squar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Optimize network performance and device compatibility to enhance the customer experience</a:t>
            </a:r>
            <a:endParaRPr lang="en-US" sz="1750" dirty="0"/>
          </a:p>
        </p:txBody>
      </p:sp>
      <p:sp>
        <p:nvSpPr>
          <p:cNvPr id="16" name="Text 14"/>
          <p:cNvSpPr/>
          <p:nvPr/>
        </p:nvSpPr>
        <p:spPr>
          <a:xfrm>
            <a:off x="9132710" y="6367701"/>
            <a:ext cx="3507679" cy="999768"/>
          </a:xfrm>
          <a:prstGeom prst="rect">
            <a:avLst/>
          </a:prstGeom>
          <a:noFill/>
          <a:ln/>
        </p:spPr>
        <p:txBody>
          <a:bodyPr wrap="square" rtlCol="0" anchor="t"/>
          <a:lstStyle/>
          <a:p>
            <a:pPr marL="342900" indent="-342900" algn="l">
              <a:lnSpc>
                <a:spcPts val="2624"/>
              </a:lnSpc>
              <a:buSzPct val="100000"/>
              <a:buChar char="•"/>
            </a:pPr>
            <a:r>
              <a:rPr lang="en-US" sz="1750" dirty="0">
                <a:solidFill>
                  <a:srgbClr val="3B3535"/>
                </a:solidFill>
                <a:latin typeface="Sora" pitchFamily="34" charset="0"/>
                <a:ea typeface="Sora" pitchFamily="34" charset="-122"/>
                <a:cs typeface="Sora" pitchFamily="34" charset="-120"/>
              </a:rPr>
              <a:t>Continuously monitor and refine the predictive model to drive ongoing improvements in customer satisfaction</a:t>
            </a:r>
            <a:endParaRPr lang="en-US" sz="1750" dirty="0"/>
          </a:p>
        </p:txBody>
      </p:sp>
      <p:pic>
        <p:nvPicPr>
          <p:cNvPr id="18" name="Image 0" descr="preencoded.png">
            <a:extLst>
              <a:ext uri="{FF2B5EF4-FFF2-40B4-BE49-F238E27FC236}">
                <a16:creationId xmlns:a16="http://schemas.microsoft.com/office/drawing/2014/main" id="{ABAC42BE-05A4-DBC2-0B55-1096F298C521}"/>
              </a:ext>
            </a:extLst>
          </p:cNvPr>
          <p:cNvPicPr>
            <a:picLocks noChangeAspect="1"/>
          </p:cNvPicPr>
          <p:nvPr/>
        </p:nvPicPr>
        <p:blipFill>
          <a:blip r:embed="rId3"/>
          <a:stretch>
            <a:fillRect/>
          </a:stretch>
        </p:blipFill>
        <p:spPr>
          <a:xfrm>
            <a:off x="-1" y="0"/>
            <a:ext cx="3951112" cy="8229600"/>
          </a:xfrm>
          <a:prstGeom prst="rect">
            <a:avLst/>
          </a:prstGeom>
        </p:spPr>
      </p:pic>
    </p:spTree>
    <p:extLst>
      <p:ext uri="{BB962C8B-B14F-4D97-AF65-F5344CB8AC3E}">
        <p14:creationId xmlns:p14="http://schemas.microsoft.com/office/powerpoint/2010/main" val="3618363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748427"/>
            <a:ext cx="83924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Model Deployment Tracking</a:t>
            </a:r>
            <a:endParaRPr lang="en-US" sz="4604" dirty="0"/>
          </a:p>
        </p:txBody>
      </p:sp>
      <p:sp>
        <p:nvSpPr>
          <p:cNvPr id="5" name="Text 3"/>
          <p:cNvSpPr/>
          <p:nvPr/>
        </p:nvSpPr>
        <p:spPr>
          <a:xfrm>
            <a:off x="1760220" y="1923574"/>
            <a:ext cx="11109960"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To ensure the ongoing effectiveness of the predictive model developed for customer satisfaction, it is crucial to implement a robust model deployment and tracking process. This will enable the telecom company to monitor the model's performance, identify any changes or drift, and make necessary adjustments to maintain its accuracy and relevance.</a:t>
            </a:r>
            <a:endParaRPr lang="en-US" sz="1750" dirty="0"/>
          </a:p>
        </p:txBody>
      </p:sp>
      <p:pic>
        <p:nvPicPr>
          <p:cNvPr id="6" name="Image 0" descr="preencoded.png"/>
          <p:cNvPicPr>
            <a:picLocks noChangeAspect="1"/>
          </p:cNvPicPr>
          <p:nvPr/>
        </p:nvPicPr>
        <p:blipFill>
          <a:blip r:embed="rId3"/>
          <a:stretch>
            <a:fillRect/>
          </a:stretch>
        </p:blipFill>
        <p:spPr>
          <a:xfrm>
            <a:off x="1760220" y="3506510"/>
            <a:ext cx="3703320" cy="888682"/>
          </a:xfrm>
          <a:prstGeom prst="rect">
            <a:avLst/>
          </a:prstGeom>
        </p:spPr>
      </p:pic>
      <p:sp>
        <p:nvSpPr>
          <p:cNvPr id="7" name="Text 4"/>
          <p:cNvSpPr/>
          <p:nvPr/>
        </p:nvSpPr>
        <p:spPr>
          <a:xfrm>
            <a:off x="1982391" y="4728448"/>
            <a:ext cx="2923580"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Model Versioning</a:t>
            </a:r>
            <a:endParaRPr lang="en-US" sz="2302" dirty="0"/>
          </a:p>
        </p:txBody>
      </p:sp>
      <p:sp>
        <p:nvSpPr>
          <p:cNvPr id="8" name="Text 5"/>
          <p:cNvSpPr/>
          <p:nvPr/>
        </p:nvSpPr>
        <p:spPr>
          <a:xfrm>
            <a:off x="1982391" y="5227201"/>
            <a:ext cx="3258979" cy="1666280"/>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Track the code version, source, and parameters of the predictive model to ensure traceability and facilitate future updates.</a:t>
            </a:r>
            <a:endParaRPr lang="en-US" sz="1750" dirty="0"/>
          </a:p>
        </p:txBody>
      </p:sp>
      <p:pic>
        <p:nvPicPr>
          <p:cNvPr id="9" name="Image 1" descr="preencoded.png"/>
          <p:cNvPicPr>
            <a:picLocks noChangeAspect="1"/>
          </p:cNvPicPr>
          <p:nvPr/>
        </p:nvPicPr>
        <p:blipFill>
          <a:blip r:embed="rId4"/>
          <a:stretch>
            <a:fillRect/>
          </a:stretch>
        </p:blipFill>
        <p:spPr>
          <a:xfrm>
            <a:off x="5463540" y="3506510"/>
            <a:ext cx="3703320" cy="888682"/>
          </a:xfrm>
          <a:prstGeom prst="rect">
            <a:avLst/>
          </a:prstGeom>
        </p:spPr>
      </p:pic>
      <p:sp>
        <p:nvSpPr>
          <p:cNvPr id="10" name="Text 6"/>
          <p:cNvSpPr/>
          <p:nvPr/>
        </p:nvSpPr>
        <p:spPr>
          <a:xfrm>
            <a:off x="5685711" y="4728448"/>
            <a:ext cx="3258979" cy="731044"/>
          </a:xfrm>
          <a:prstGeom prst="rect">
            <a:avLst/>
          </a:prstGeom>
          <a:noFill/>
          <a:ln/>
        </p:spPr>
        <p:txBody>
          <a:bodyPr wrap="squar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Performance Monitoring</a:t>
            </a:r>
            <a:endParaRPr lang="en-US" sz="2302" dirty="0"/>
          </a:p>
        </p:txBody>
      </p:sp>
      <p:sp>
        <p:nvSpPr>
          <p:cNvPr id="11" name="Text 7"/>
          <p:cNvSpPr/>
          <p:nvPr/>
        </p:nvSpPr>
        <p:spPr>
          <a:xfrm>
            <a:off x="5685711" y="5592723"/>
            <a:ext cx="3258979" cy="1666280"/>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Continuously monitor the model's metrics, such as loss convergence and accuracy, to identify any degradation in performance.</a:t>
            </a:r>
            <a:endParaRPr lang="en-US" sz="1750" dirty="0"/>
          </a:p>
        </p:txBody>
      </p:sp>
      <p:pic>
        <p:nvPicPr>
          <p:cNvPr id="12" name="Image 2" descr="preencoded.png"/>
          <p:cNvPicPr>
            <a:picLocks noChangeAspect="1"/>
          </p:cNvPicPr>
          <p:nvPr/>
        </p:nvPicPr>
        <p:blipFill>
          <a:blip r:embed="rId5"/>
          <a:stretch>
            <a:fillRect/>
          </a:stretch>
        </p:blipFill>
        <p:spPr>
          <a:xfrm>
            <a:off x="9166860" y="3506510"/>
            <a:ext cx="3703320" cy="888682"/>
          </a:xfrm>
          <a:prstGeom prst="rect">
            <a:avLst/>
          </a:prstGeom>
        </p:spPr>
      </p:pic>
      <p:sp>
        <p:nvSpPr>
          <p:cNvPr id="13" name="Text 8"/>
          <p:cNvSpPr/>
          <p:nvPr/>
        </p:nvSpPr>
        <p:spPr>
          <a:xfrm>
            <a:off x="9389031" y="4728448"/>
            <a:ext cx="2923580"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Artifact Tracking</a:t>
            </a:r>
            <a:endParaRPr lang="en-US" sz="2302" dirty="0"/>
          </a:p>
        </p:txBody>
      </p:sp>
      <p:sp>
        <p:nvSpPr>
          <p:cNvPr id="14" name="Text 9"/>
          <p:cNvSpPr/>
          <p:nvPr/>
        </p:nvSpPr>
        <p:spPr>
          <a:xfrm>
            <a:off x="9389031" y="5227201"/>
            <a:ext cx="3258979" cy="1666280"/>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Maintain a record of the model's output files, including any visualizations or reports, to provide a comprehensive audit trail.</a:t>
            </a:r>
            <a:endParaRPr lang="en-US" sz="1750" dirty="0"/>
          </a:p>
        </p:txBody>
      </p:sp>
    </p:spTree>
    <p:extLst>
      <p:ext uri="{BB962C8B-B14F-4D97-AF65-F5344CB8AC3E}">
        <p14:creationId xmlns:p14="http://schemas.microsoft.com/office/powerpoint/2010/main" val="195589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2EA9E9-A2A8-01B4-9F42-D2277EA4DAD5}"/>
              </a:ext>
            </a:extLst>
          </p:cNvPr>
          <p:cNvPicPr>
            <a:picLocks noChangeAspect="1"/>
          </p:cNvPicPr>
          <p:nvPr/>
        </p:nvPicPr>
        <p:blipFill>
          <a:blip r:embed="rId2"/>
          <a:stretch>
            <a:fillRect/>
          </a:stretch>
        </p:blipFill>
        <p:spPr>
          <a:xfrm>
            <a:off x="2358000" y="0"/>
            <a:ext cx="9914400" cy="8229600"/>
          </a:xfrm>
          <a:prstGeom prst="rect">
            <a:avLst/>
          </a:prstGeom>
        </p:spPr>
      </p:pic>
    </p:spTree>
    <p:extLst>
      <p:ext uri="{BB962C8B-B14F-4D97-AF65-F5344CB8AC3E}">
        <p14:creationId xmlns:p14="http://schemas.microsoft.com/office/powerpoint/2010/main" val="377489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214914"/>
            <a:ext cx="771679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User Application Behavior</a:t>
            </a:r>
            <a:endParaRPr lang="en-US" sz="4604" dirty="0"/>
          </a:p>
        </p:txBody>
      </p:sp>
      <p:sp>
        <p:nvSpPr>
          <p:cNvPr id="5" name="Text 3"/>
          <p:cNvSpPr/>
          <p:nvPr/>
        </p:nvSpPr>
        <p:spPr>
          <a:xfrm>
            <a:off x="1760220" y="2390061"/>
            <a:ext cx="11109960"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Understanding how customers use various applications on their devices is crucial for tailoring services and marketing efforts. The following analysis explores key metrics related to user application usage.</a:t>
            </a:r>
            <a:endParaRPr lang="en-US" sz="1750" dirty="0"/>
          </a:p>
        </p:txBody>
      </p:sp>
      <p:sp>
        <p:nvSpPr>
          <p:cNvPr id="6" name="Text 4"/>
          <p:cNvSpPr/>
          <p:nvPr/>
        </p:nvSpPr>
        <p:spPr>
          <a:xfrm>
            <a:off x="1760220" y="3861911"/>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Application Usage Metrics</a:t>
            </a:r>
            <a:endParaRPr lang="en-US" sz="2302" dirty="0"/>
          </a:p>
        </p:txBody>
      </p:sp>
      <p:sp>
        <p:nvSpPr>
          <p:cNvPr id="7" name="Text 5"/>
          <p:cNvSpPr/>
          <p:nvPr/>
        </p:nvSpPr>
        <p:spPr>
          <a:xfrm>
            <a:off x="1760220" y="4815126"/>
            <a:ext cx="3341608"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For each user, the following metrics will be aggregated for each application: number of sessions, session duration, total download and upload data, and total data volume.</a:t>
            </a:r>
            <a:endParaRPr lang="en-US" sz="1750" dirty="0"/>
          </a:p>
        </p:txBody>
      </p:sp>
      <p:sp>
        <p:nvSpPr>
          <p:cNvPr id="8" name="Text 6"/>
          <p:cNvSpPr/>
          <p:nvPr/>
        </p:nvSpPr>
        <p:spPr>
          <a:xfrm>
            <a:off x="5651421" y="3861911"/>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Data Cleaning</a:t>
            </a:r>
            <a:endParaRPr lang="en-US" sz="2302" dirty="0"/>
          </a:p>
        </p:txBody>
      </p:sp>
      <p:sp>
        <p:nvSpPr>
          <p:cNvPr id="9" name="Text 7"/>
          <p:cNvSpPr/>
          <p:nvPr/>
        </p:nvSpPr>
        <p:spPr>
          <a:xfrm>
            <a:off x="5651421" y="4449604"/>
            <a:ext cx="3341608" cy="233279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Before conducting the analysis, all missing values and outliers in the dataset will be identified and replaced with the mean of the corresponding column to ensure data integrity.</a:t>
            </a:r>
            <a:endParaRPr lang="en-US" sz="1750" dirty="0"/>
          </a:p>
        </p:txBody>
      </p:sp>
      <p:sp>
        <p:nvSpPr>
          <p:cNvPr id="10" name="Text 8"/>
          <p:cNvSpPr/>
          <p:nvPr/>
        </p:nvSpPr>
        <p:spPr>
          <a:xfrm>
            <a:off x="9542621" y="3861911"/>
            <a:ext cx="304169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Exploratory Analysis</a:t>
            </a:r>
            <a:endParaRPr lang="en-US" sz="2302" dirty="0"/>
          </a:p>
        </p:txBody>
      </p:sp>
      <p:sp>
        <p:nvSpPr>
          <p:cNvPr id="11" name="Text 9"/>
          <p:cNvSpPr/>
          <p:nvPr/>
        </p:nvSpPr>
        <p:spPr>
          <a:xfrm>
            <a:off x="9542621" y="4449604"/>
            <a:ext cx="3341608" cy="233279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analysis will explore various statistical measures, visualizations, and correlations to uncover insights about user application behavior and preferences.</a:t>
            </a:r>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2430780"/>
            <a:ext cx="58472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Thank You</a:t>
            </a:r>
            <a:endParaRPr lang="en-US" sz="4604" dirty="0"/>
          </a:p>
        </p:txBody>
      </p:sp>
      <p:sp>
        <p:nvSpPr>
          <p:cNvPr id="5" name="Text 3"/>
          <p:cNvSpPr/>
          <p:nvPr/>
        </p:nvSpPr>
        <p:spPr>
          <a:xfrm>
            <a:off x="1760220" y="3605927"/>
            <a:ext cx="11109960"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Thank you for your time and attention. We welcome any questions or feedback you may have.</a:t>
            </a:r>
            <a:endParaRPr lang="en-US" sz="1750" dirty="0"/>
          </a:p>
        </p:txBody>
      </p:sp>
      <p:pic>
        <p:nvPicPr>
          <p:cNvPr id="6" name="Image 0" descr="preencoded.png"/>
          <p:cNvPicPr>
            <a:picLocks noChangeAspect="1"/>
          </p:cNvPicPr>
          <p:nvPr/>
        </p:nvPicPr>
        <p:blipFill>
          <a:blip r:embed="rId3"/>
          <a:stretch>
            <a:fillRect/>
          </a:stretch>
        </p:blipFill>
        <p:spPr>
          <a:xfrm>
            <a:off x="1760220" y="4189095"/>
            <a:ext cx="555427" cy="555427"/>
          </a:xfrm>
          <a:prstGeom prst="rect">
            <a:avLst/>
          </a:prstGeom>
        </p:spPr>
      </p:pic>
      <p:sp>
        <p:nvSpPr>
          <p:cNvPr id="7" name="Text 4"/>
          <p:cNvSpPr/>
          <p:nvPr/>
        </p:nvSpPr>
        <p:spPr>
          <a:xfrm>
            <a:off x="1760220" y="4966692"/>
            <a:ext cx="2923580"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Email</a:t>
            </a:r>
            <a:endParaRPr lang="en-US" sz="2302" dirty="0"/>
          </a:p>
        </p:txBody>
      </p:sp>
      <p:sp>
        <p:nvSpPr>
          <p:cNvPr id="8" name="Text 5"/>
          <p:cNvSpPr/>
          <p:nvPr/>
        </p:nvSpPr>
        <p:spPr>
          <a:xfrm>
            <a:off x="1760220" y="5465445"/>
            <a:ext cx="3481149" cy="333256"/>
          </a:xfrm>
          <a:prstGeom prst="rect">
            <a:avLst/>
          </a:prstGeom>
          <a:noFill/>
          <a:ln/>
        </p:spPr>
        <p:txBody>
          <a:bodyPr wrap="non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contact@company.com</a:t>
            </a:r>
            <a:endParaRPr lang="en-US" sz="1750" dirty="0"/>
          </a:p>
        </p:txBody>
      </p:sp>
      <p:pic>
        <p:nvPicPr>
          <p:cNvPr id="9" name="Image 1" descr="preencoded.png"/>
          <p:cNvPicPr>
            <a:picLocks noChangeAspect="1"/>
          </p:cNvPicPr>
          <p:nvPr/>
        </p:nvPicPr>
        <p:blipFill>
          <a:blip r:embed="rId4"/>
          <a:stretch>
            <a:fillRect/>
          </a:stretch>
        </p:blipFill>
        <p:spPr>
          <a:xfrm>
            <a:off x="5574625" y="4189095"/>
            <a:ext cx="555427" cy="555427"/>
          </a:xfrm>
          <a:prstGeom prst="rect">
            <a:avLst/>
          </a:prstGeom>
        </p:spPr>
      </p:pic>
      <p:sp>
        <p:nvSpPr>
          <p:cNvPr id="10" name="Text 6"/>
          <p:cNvSpPr/>
          <p:nvPr/>
        </p:nvSpPr>
        <p:spPr>
          <a:xfrm>
            <a:off x="5574625" y="4966692"/>
            <a:ext cx="2923580"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Phone</a:t>
            </a:r>
            <a:endParaRPr lang="en-US" sz="2302" dirty="0"/>
          </a:p>
        </p:txBody>
      </p:sp>
      <p:sp>
        <p:nvSpPr>
          <p:cNvPr id="11" name="Text 7"/>
          <p:cNvSpPr/>
          <p:nvPr/>
        </p:nvSpPr>
        <p:spPr>
          <a:xfrm>
            <a:off x="5574625" y="5465445"/>
            <a:ext cx="3481149" cy="333256"/>
          </a:xfrm>
          <a:prstGeom prst="rect">
            <a:avLst/>
          </a:prstGeom>
          <a:noFill/>
          <a:ln/>
        </p:spPr>
        <p:txBody>
          <a:bodyPr wrap="non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+1 (555) 555-5555</a:t>
            </a:r>
            <a:endParaRPr lang="en-US" sz="1750" dirty="0"/>
          </a:p>
        </p:txBody>
      </p:sp>
      <p:pic>
        <p:nvPicPr>
          <p:cNvPr id="12" name="Image 2" descr="preencoded.png"/>
          <p:cNvPicPr>
            <a:picLocks noChangeAspect="1"/>
          </p:cNvPicPr>
          <p:nvPr/>
        </p:nvPicPr>
        <p:blipFill>
          <a:blip r:embed="rId5"/>
          <a:stretch>
            <a:fillRect/>
          </a:stretch>
        </p:blipFill>
        <p:spPr>
          <a:xfrm>
            <a:off x="9389031" y="4189095"/>
            <a:ext cx="555427" cy="555427"/>
          </a:xfrm>
          <a:prstGeom prst="rect">
            <a:avLst/>
          </a:prstGeom>
        </p:spPr>
      </p:pic>
      <p:sp>
        <p:nvSpPr>
          <p:cNvPr id="13" name="Text 8"/>
          <p:cNvSpPr/>
          <p:nvPr/>
        </p:nvSpPr>
        <p:spPr>
          <a:xfrm>
            <a:off x="9389031" y="4966692"/>
            <a:ext cx="2923580"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Website</a:t>
            </a:r>
            <a:endParaRPr lang="en-US" sz="2302" dirty="0"/>
          </a:p>
        </p:txBody>
      </p:sp>
      <p:sp>
        <p:nvSpPr>
          <p:cNvPr id="14" name="Text 9"/>
          <p:cNvSpPr/>
          <p:nvPr/>
        </p:nvSpPr>
        <p:spPr>
          <a:xfrm>
            <a:off x="9389031" y="5465445"/>
            <a:ext cx="3481149" cy="333256"/>
          </a:xfrm>
          <a:prstGeom prst="rect">
            <a:avLst/>
          </a:prstGeom>
          <a:noFill/>
          <a:ln/>
        </p:spPr>
        <p:txBody>
          <a:bodyPr wrap="non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www.company.com</a:t>
            </a:r>
            <a:endParaRPr lang="en-US" sz="1750" dirty="0"/>
          </a:p>
        </p:txBody>
      </p:sp>
    </p:spTree>
    <p:extLst>
      <p:ext uri="{BB962C8B-B14F-4D97-AF65-F5344CB8AC3E}">
        <p14:creationId xmlns:p14="http://schemas.microsoft.com/office/powerpoint/2010/main" val="276414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838"/>
          </a:xfrm>
          <a:prstGeom prst="rect">
            <a:avLst/>
          </a:prstGeom>
          <a:solidFill>
            <a:srgbClr val="FFFAFA"/>
          </a:solidFill>
          <a:ln/>
        </p:spPr>
      </p:sp>
      <p:sp>
        <p:nvSpPr>
          <p:cNvPr id="4" name="Text 2"/>
          <p:cNvSpPr/>
          <p:nvPr/>
        </p:nvSpPr>
        <p:spPr>
          <a:xfrm>
            <a:off x="1905476" y="594955"/>
            <a:ext cx="6057424" cy="711756"/>
          </a:xfrm>
          <a:prstGeom prst="rect">
            <a:avLst/>
          </a:prstGeom>
          <a:noFill/>
          <a:ln/>
        </p:spPr>
        <p:txBody>
          <a:bodyPr wrap="none" rtlCol="0" anchor="t"/>
          <a:lstStyle/>
          <a:p>
            <a:pPr marL="0" indent="0">
              <a:lnSpc>
                <a:spcPts val="5605"/>
              </a:lnSpc>
              <a:buNone/>
            </a:pPr>
            <a:r>
              <a:rPr lang="en-US" sz="4484" b="1" dirty="0">
                <a:solidFill>
                  <a:srgbClr val="1F1E1E"/>
                </a:solidFill>
                <a:latin typeface="Alexandria" pitchFamily="34" charset="0"/>
                <a:ea typeface="Alexandria" pitchFamily="34" charset="-122"/>
                <a:cs typeface="Alexandria" pitchFamily="34" charset="-120"/>
              </a:rPr>
              <a:t>Descriptive Statistics</a:t>
            </a:r>
            <a:endParaRPr lang="en-US" sz="4484" dirty="0"/>
          </a:p>
        </p:txBody>
      </p:sp>
      <p:sp>
        <p:nvSpPr>
          <p:cNvPr id="5" name="Text 3"/>
          <p:cNvSpPr/>
          <p:nvPr/>
        </p:nvSpPr>
        <p:spPr>
          <a:xfrm>
            <a:off x="1905476" y="1739384"/>
            <a:ext cx="10819328" cy="973336"/>
          </a:xfrm>
          <a:prstGeom prst="rect">
            <a:avLst/>
          </a:prstGeom>
          <a:noFill/>
          <a:ln/>
        </p:spPr>
        <p:txBody>
          <a:bodyPr wrap="square" rtlCol="0" anchor="t"/>
          <a:lstStyle/>
          <a:p>
            <a:pPr marL="0" indent="0">
              <a:lnSpc>
                <a:spcPts val="2556"/>
              </a:lnSpc>
              <a:buNone/>
            </a:pPr>
            <a:r>
              <a:rPr lang="en-US" sz="1704" dirty="0">
                <a:solidFill>
                  <a:srgbClr val="3B3535"/>
                </a:solidFill>
                <a:latin typeface="Sora" pitchFamily="34" charset="0"/>
                <a:ea typeface="Sora" pitchFamily="34" charset="-122"/>
                <a:cs typeface="Sora" pitchFamily="34" charset="-120"/>
              </a:rPr>
              <a:t>The first step in the exploratory data analysis is to describe the relevant variables and their associated data types, as well as analyze the basic metrics and their importance for the overall objective.</a:t>
            </a:r>
            <a:endParaRPr lang="en-US" sz="1704" dirty="0"/>
          </a:p>
        </p:txBody>
      </p:sp>
      <p:sp>
        <p:nvSpPr>
          <p:cNvPr id="6" name="Shape 4"/>
          <p:cNvSpPr/>
          <p:nvPr/>
        </p:nvSpPr>
        <p:spPr>
          <a:xfrm>
            <a:off x="1905476" y="2956084"/>
            <a:ext cx="5301496" cy="2231231"/>
          </a:xfrm>
          <a:prstGeom prst="roundRect">
            <a:avLst>
              <a:gd name="adj" fmla="val 4364"/>
            </a:avLst>
          </a:prstGeom>
          <a:solidFill>
            <a:srgbClr val="D5DCF6"/>
          </a:solidFill>
          <a:ln w="7620">
            <a:solidFill>
              <a:srgbClr val="BBC2DC"/>
            </a:solidFill>
            <a:prstDash val="solid"/>
          </a:ln>
        </p:spPr>
      </p:sp>
      <p:sp>
        <p:nvSpPr>
          <p:cNvPr id="7" name="Text 5"/>
          <p:cNvSpPr/>
          <p:nvPr/>
        </p:nvSpPr>
        <p:spPr>
          <a:xfrm>
            <a:off x="2129433" y="3180040"/>
            <a:ext cx="2931081" cy="355759"/>
          </a:xfrm>
          <a:prstGeom prst="rect">
            <a:avLst/>
          </a:prstGeom>
          <a:noFill/>
          <a:ln/>
        </p:spPr>
        <p:txBody>
          <a:bodyPr wrap="none" rtlCol="0" anchor="t"/>
          <a:lstStyle/>
          <a:p>
            <a:pPr marL="0" indent="0">
              <a:lnSpc>
                <a:spcPts val="2802"/>
              </a:lnSpc>
              <a:buNone/>
            </a:pPr>
            <a:r>
              <a:rPr lang="en-US" sz="2242" b="1" dirty="0">
                <a:solidFill>
                  <a:srgbClr val="3B3535"/>
                </a:solidFill>
                <a:latin typeface="Alexandria" pitchFamily="34" charset="0"/>
                <a:ea typeface="Alexandria" pitchFamily="34" charset="-122"/>
                <a:cs typeface="Alexandria" pitchFamily="34" charset="-120"/>
              </a:rPr>
              <a:t>Variable Description</a:t>
            </a:r>
            <a:endParaRPr lang="en-US" sz="2242" dirty="0"/>
          </a:p>
        </p:txBody>
      </p:sp>
      <p:sp>
        <p:nvSpPr>
          <p:cNvPr id="8" name="Text 6"/>
          <p:cNvSpPr/>
          <p:nvPr/>
        </p:nvSpPr>
        <p:spPr>
          <a:xfrm>
            <a:off x="2129433" y="3665577"/>
            <a:ext cx="4853583" cy="1297781"/>
          </a:xfrm>
          <a:prstGeom prst="rect">
            <a:avLst/>
          </a:prstGeom>
          <a:noFill/>
          <a:ln/>
        </p:spPr>
        <p:txBody>
          <a:bodyPr wrap="square" rtlCol="0" anchor="t"/>
          <a:lstStyle/>
          <a:p>
            <a:pPr marL="0" indent="0">
              <a:lnSpc>
                <a:spcPts val="2556"/>
              </a:lnSpc>
              <a:buNone/>
            </a:pPr>
            <a:r>
              <a:rPr lang="en-US" sz="1704" dirty="0">
                <a:solidFill>
                  <a:srgbClr val="3B3535"/>
                </a:solidFill>
                <a:latin typeface="Sora" pitchFamily="34" charset="0"/>
                <a:ea typeface="Sora" pitchFamily="34" charset="-122"/>
                <a:cs typeface="Sora" pitchFamily="34" charset="-120"/>
              </a:rPr>
              <a:t>Provide a detailed description of all relevant variables and their associated data types to establish a clear understanding of the dataset.</a:t>
            </a:r>
            <a:endParaRPr lang="en-US" sz="1704" dirty="0"/>
          </a:p>
        </p:txBody>
      </p:sp>
      <p:sp>
        <p:nvSpPr>
          <p:cNvPr id="9" name="Shape 7"/>
          <p:cNvSpPr/>
          <p:nvPr/>
        </p:nvSpPr>
        <p:spPr>
          <a:xfrm>
            <a:off x="7423309" y="2956084"/>
            <a:ext cx="5301496" cy="2231231"/>
          </a:xfrm>
          <a:prstGeom prst="roundRect">
            <a:avLst>
              <a:gd name="adj" fmla="val 4364"/>
            </a:avLst>
          </a:prstGeom>
          <a:solidFill>
            <a:srgbClr val="D5DCF6"/>
          </a:solidFill>
          <a:ln w="7620">
            <a:solidFill>
              <a:srgbClr val="BBC2DC"/>
            </a:solidFill>
            <a:prstDash val="solid"/>
          </a:ln>
        </p:spPr>
      </p:sp>
      <p:sp>
        <p:nvSpPr>
          <p:cNvPr id="10" name="Text 8"/>
          <p:cNvSpPr/>
          <p:nvPr/>
        </p:nvSpPr>
        <p:spPr>
          <a:xfrm>
            <a:off x="7647265" y="3180040"/>
            <a:ext cx="2847142" cy="355759"/>
          </a:xfrm>
          <a:prstGeom prst="rect">
            <a:avLst/>
          </a:prstGeom>
          <a:noFill/>
          <a:ln/>
        </p:spPr>
        <p:txBody>
          <a:bodyPr wrap="none" rtlCol="0" anchor="t"/>
          <a:lstStyle/>
          <a:p>
            <a:pPr marL="0" indent="0">
              <a:lnSpc>
                <a:spcPts val="2802"/>
              </a:lnSpc>
              <a:buNone/>
            </a:pPr>
            <a:r>
              <a:rPr lang="en-US" sz="2242" b="1" dirty="0">
                <a:solidFill>
                  <a:srgbClr val="3B3535"/>
                </a:solidFill>
                <a:latin typeface="Alexandria" pitchFamily="34" charset="0"/>
                <a:ea typeface="Alexandria" pitchFamily="34" charset="-122"/>
                <a:cs typeface="Alexandria" pitchFamily="34" charset="-120"/>
              </a:rPr>
              <a:t>Basic Metrics</a:t>
            </a:r>
            <a:endParaRPr lang="en-US" sz="2242" dirty="0"/>
          </a:p>
        </p:txBody>
      </p:sp>
      <p:sp>
        <p:nvSpPr>
          <p:cNvPr id="11" name="Text 9"/>
          <p:cNvSpPr/>
          <p:nvPr/>
        </p:nvSpPr>
        <p:spPr>
          <a:xfrm>
            <a:off x="7647265" y="3665577"/>
            <a:ext cx="4853583" cy="1297781"/>
          </a:xfrm>
          <a:prstGeom prst="rect">
            <a:avLst/>
          </a:prstGeom>
          <a:noFill/>
          <a:ln/>
        </p:spPr>
        <p:txBody>
          <a:bodyPr wrap="square" rtlCol="0" anchor="t"/>
          <a:lstStyle/>
          <a:p>
            <a:pPr marL="0" indent="0">
              <a:lnSpc>
                <a:spcPts val="2556"/>
              </a:lnSpc>
              <a:buNone/>
            </a:pPr>
            <a:r>
              <a:rPr lang="en-US" sz="1704" dirty="0">
                <a:solidFill>
                  <a:srgbClr val="3B3535"/>
                </a:solidFill>
                <a:latin typeface="Sora" pitchFamily="34" charset="0"/>
                <a:ea typeface="Sora" pitchFamily="34" charset="-122"/>
                <a:cs typeface="Sora" pitchFamily="34" charset="-120"/>
              </a:rPr>
              <a:t>Analyze the mean, median, and other relevant statistical measures for the dataset, and interpret their importance in the context of the global objective.</a:t>
            </a:r>
            <a:endParaRPr lang="en-US" sz="1704" dirty="0"/>
          </a:p>
        </p:txBody>
      </p:sp>
      <p:sp>
        <p:nvSpPr>
          <p:cNvPr id="12" name="Shape 10"/>
          <p:cNvSpPr/>
          <p:nvPr/>
        </p:nvSpPr>
        <p:spPr>
          <a:xfrm>
            <a:off x="1905476" y="5403652"/>
            <a:ext cx="5301496" cy="2231231"/>
          </a:xfrm>
          <a:prstGeom prst="roundRect">
            <a:avLst>
              <a:gd name="adj" fmla="val 4364"/>
            </a:avLst>
          </a:prstGeom>
          <a:solidFill>
            <a:srgbClr val="D5DCF6"/>
          </a:solidFill>
          <a:ln w="7620">
            <a:solidFill>
              <a:srgbClr val="BBC2DC"/>
            </a:solidFill>
            <a:prstDash val="solid"/>
          </a:ln>
        </p:spPr>
      </p:sp>
      <p:sp>
        <p:nvSpPr>
          <p:cNvPr id="13" name="Text 11"/>
          <p:cNvSpPr/>
          <p:nvPr/>
        </p:nvSpPr>
        <p:spPr>
          <a:xfrm>
            <a:off x="2129433" y="5627608"/>
            <a:ext cx="3268147" cy="355759"/>
          </a:xfrm>
          <a:prstGeom prst="rect">
            <a:avLst/>
          </a:prstGeom>
          <a:noFill/>
          <a:ln/>
        </p:spPr>
        <p:txBody>
          <a:bodyPr wrap="none" rtlCol="0" anchor="t"/>
          <a:lstStyle/>
          <a:p>
            <a:pPr marL="0" indent="0">
              <a:lnSpc>
                <a:spcPts val="2802"/>
              </a:lnSpc>
              <a:buNone/>
            </a:pPr>
            <a:r>
              <a:rPr lang="en-US" sz="2242" b="1" dirty="0">
                <a:solidFill>
                  <a:srgbClr val="3B3535"/>
                </a:solidFill>
                <a:latin typeface="Alexandria" pitchFamily="34" charset="0"/>
                <a:ea typeface="Alexandria" pitchFamily="34" charset="-122"/>
                <a:cs typeface="Alexandria" pitchFamily="34" charset="-120"/>
              </a:rPr>
              <a:t>Dispersion Parameters</a:t>
            </a:r>
            <a:endParaRPr lang="en-US" sz="2242" dirty="0"/>
          </a:p>
        </p:txBody>
      </p:sp>
      <p:sp>
        <p:nvSpPr>
          <p:cNvPr id="14" name="Text 12"/>
          <p:cNvSpPr/>
          <p:nvPr/>
        </p:nvSpPr>
        <p:spPr>
          <a:xfrm>
            <a:off x="2129433" y="6113145"/>
            <a:ext cx="4853583" cy="1297781"/>
          </a:xfrm>
          <a:prstGeom prst="rect">
            <a:avLst/>
          </a:prstGeom>
          <a:noFill/>
          <a:ln/>
        </p:spPr>
        <p:txBody>
          <a:bodyPr wrap="square" rtlCol="0" anchor="t"/>
          <a:lstStyle/>
          <a:p>
            <a:pPr marL="0" indent="0">
              <a:lnSpc>
                <a:spcPts val="2556"/>
              </a:lnSpc>
              <a:buNone/>
            </a:pPr>
            <a:r>
              <a:rPr lang="en-US" sz="1704" dirty="0">
                <a:solidFill>
                  <a:srgbClr val="3B3535"/>
                </a:solidFill>
                <a:latin typeface="Sora" pitchFamily="34" charset="0"/>
                <a:ea typeface="Sora" pitchFamily="34" charset="-122"/>
                <a:cs typeface="Sora" pitchFamily="34" charset="-120"/>
              </a:rPr>
              <a:t>Compute dispersion parameters, such as standard deviation and variance, for each quantitative variable to gain insights into the distribution and spread of the data.</a:t>
            </a:r>
            <a:endParaRPr lang="en-US" sz="1704" dirty="0"/>
          </a:p>
        </p:txBody>
      </p:sp>
      <p:sp>
        <p:nvSpPr>
          <p:cNvPr id="15" name="Shape 13"/>
          <p:cNvSpPr/>
          <p:nvPr/>
        </p:nvSpPr>
        <p:spPr>
          <a:xfrm>
            <a:off x="7423309" y="5403652"/>
            <a:ext cx="5301496" cy="2231231"/>
          </a:xfrm>
          <a:prstGeom prst="roundRect">
            <a:avLst>
              <a:gd name="adj" fmla="val 4364"/>
            </a:avLst>
          </a:prstGeom>
          <a:solidFill>
            <a:srgbClr val="D5DCF6"/>
          </a:solidFill>
          <a:ln w="7620">
            <a:solidFill>
              <a:srgbClr val="BBC2DC"/>
            </a:solidFill>
            <a:prstDash val="solid"/>
          </a:ln>
        </p:spPr>
      </p:sp>
      <p:sp>
        <p:nvSpPr>
          <p:cNvPr id="16" name="Text 14"/>
          <p:cNvSpPr/>
          <p:nvPr/>
        </p:nvSpPr>
        <p:spPr>
          <a:xfrm>
            <a:off x="7647265" y="5627608"/>
            <a:ext cx="2847142" cy="355759"/>
          </a:xfrm>
          <a:prstGeom prst="rect">
            <a:avLst/>
          </a:prstGeom>
          <a:noFill/>
          <a:ln/>
        </p:spPr>
        <p:txBody>
          <a:bodyPr wrap="none" rtlCol="0" anchor="t"/>
          <a:lstStyle/>
          <a:p>
            <a:pPr marL="0" indent="0">
              <a:lnSpc>
                <a:spcPts val="2802"/>
              </a:lnSpc>
              <a:buNone/>
            </a:pPr>
            <a:r>
              <a:rPr lang="en-US" sz="2242" b="1" dirty="0">
                <a:solidFill>
                  <a:srgbClr val="3B3535"/>
                </a:solidFill>
                <a:latin typeface="Alexandria" pitchFamily="34" charset="0"/>
                <a:ea typeface="Alexandria" pitchFamily="34" charset="-122"/>
                <a:cs typeface="Alexandria" pitchFamily="34" charset="-120"/>
              </a:rPr>
              <a:t>Graphical Analysis</a:t>
            </a:r>
            <a:endParaRPr lang="en-US" sz="2242" dirty="0"/>
          </a:p>
        </p:txBody>
      </p:sp>
      <p:sp>
        <p:nvSpPr>
          <p:cNvPr id="17" name="Text 15"/>
          <p:cNvSpPr/>
          <p:nvPr/>
        </p:nvSpPr>
        <p:spPr>
          <a:xfrm>
            <a:off x="7647265" y="6113145"/>
            <a:ext cx="4853583" cy="973336"/>
          </a:xfrm>
          <a:prstGeom prst="rect">
            <a:avLst/>
          </a:prstGeom>
          <a:noFill/>
          <a:ln/>
        </p:spPr>
        <p:txBody>
          <a:bodyPr wrap="square" rtlCol="0" anchor="t"/>
          <a:lstStyle/>
          <a:p>
            <a:pPr marL="0" indent="0">
              <a:lnSpc>
                <a:spcPts val="2556"/>
              </a:lnSpc>
              <a:buNone/>
            </a:pPr>
            <a:r>
              <a:rPr lang="en-US" sz="1704" dirty="0">
                <a:solidFill>
                  <a:srgbClr val="3B3535"/>
                </a:solidFill>
                <a:latin typeface="Sora" pitchFamily="34" charset="0"/>
                <a:ea typeface="Sora" pitchFamily="34" charset="-122"/>
                <a:cs typeface="Sora" pitchFamily="34" charset="-120"/>
              </a:rPr>
              <a:t>Utilize appropriate plotting options for each variable to visually explore the data and uncover any patterns or trends.</a:t>
            </a:r>
            <a:endParaRPr lang="en-US" sz="170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0553"/>
          </a:xfrm>
          <a:prstGeom prst="rect">
            <a:avLst/>
          </a:prstGeom>
          <a:solidFill>
            <a:srgbClr val="FFFAFA"/>
          </a:solidFill>
          <a:ln/>
        </p:spPr>
      </p:sp>
      <p:sp>
        <p:nvSpPr>
          <p:cNvPr id="4" name="Text 2"/>
          <p:cNvSpPr/>
          <p:nvPr/>
        </p:nvSpPr>
        <p:spPr>
          <a:xfrm>
            <a:off x="2881074" y="487680"/>
            <a:ext cx="8191500" cy="583406"/>
          </a:xfrm>
          <a:prstGeom prst="rect">
            <a:avLst/>
          </a:prstGeom>
          <a:noFill/>
          <a:ln/>
        </p:spPr>
        <p:txBody>
          <a:bodyPr wrap="none" rtlCol="0" anchor="t"/>
          <a:lstStyle/>
          <a:p>
            <a:pPr marL="0" indent="0">
              <a:lnSpc>
                <a:spcPts val="4594"/>
              </a:lnSpc>
              <a:buNone/>
            </a:pPr>
            <a:r>
              <a:rPr lang="en-US" sz="3675" b="1" dirty="0">
                <a:solidFill>
                  <a:srgbClr val="1F1E1E"/>
                </a:solidFill>
                <a:latin typeface="Alexandria" pitchFamily="34" charset="0"/>
                <a:ea typeface="Alexandria" pitchFamily="34" charset="-122"/>
                <a:cs typeface="Alexandria" pitchFamily="34" charset="-120"/>
              </a:rPr>
              <a:t>Bivariate and Multivariate Analysis</a:t>
            </a:r>
            <a:endParaRPr lang="en-US" sz="3675" dirty="0"/>
          </a:p>
        </p:txBody>
      </p:sp>
      <p:sp>
        <p:nvSpPr>
          <p:cNvPr id="5" name="Text 3"/>
          <p:cNvSpPr/>
          <p:nvPr/>
        </p:nvSpPr>
        <p:spPr>
          <a:xfrm>
            <a:off x="2881074" y="1425773"/>
            <a:ext cx="8868251" cy="532209"/>
          </a:xfrm>
          <a:prstGeom prst="rect">
            <a:avLst/>
          </a:prstGeom>
          <a:noFill/>
          <a:ln/>
        </p:spPr>
        <p:txBody>
          <a:bodyPr wrap="square" rtlCol="0" anchor="t"/>
          <a:lstStyle/>
          <a:p>
            <a:pPr marL="0" indent="0">
              <a:lnSpc>
                <a:spcPts val="2095"/>
              </a:lnSpc>
              <a:buNone/>
            </a:pPr>
            <a:r>
              <a:rPr lang="en-US" sz="1397" dirty="0">
                <a:solidFill>
                  <a:srgbClr val="3B3535"/>
                </a:solidFill>
                <a:latin typeface="Sora" pitchFamily="34" charset="0"/>
                <a:ea typeface="Sora" pitchFamily="34" charset="-122"/>
                <a:cs typeface="Sora" pitchFamily="34" charset="-120"/>
              </a:rPr>
              <a:t>Exploring the relationships between variables is crucial for gaining a deeper understanding of the dataset and identifying potential insights.</a:t>
            </a:r>
            <a:endParaRPr lang="en-US" sz="1397" dirty="0"/>
          </a:p>
        </p:txBody>
      </p:sp>
      <p:sp>
        <p:nvSpPr>
          <p:cNvPr id="6" name="Shape 4"/>
          <p:cNvSpPr/>
          <p:nvPr/>
        </p:nvSpPr>
        <p:spPr>
          <a:xfrm>
            <a:off x="2881074" y="4950143"/>
            <a:ext cx="8868251" cy="35362"/>
          </a:xfrm>
          <a:prstGeom prst="roundRect">
            <a:avLst>
              <a:gd name="adj" fmla="val 225706"/>
            </a:avLst>
          </a:prstGeom>
          <a:solidFill>
            <a:srgbClr val="BBC2DC"/>
          </a:solidFill>
          <a:ln/>
        </p:spPr>
      </p:sp>
      <p:sp>
        <p:nvSpPr>
          <p:cNvPr id="7" name="Shape 5"/>
          <p:cNvSpPr/>
          <p:nvPr/>
        </p:nvSpPr>
        <p:spPr>
          <a:xfrm>
            <a:off x="5036046" y="4329529"/>
            <a:ext cx="35362" cy="620673"/>
          </a:xfrm>
          <a:prstGeom prst="roundRect">
            <a:avLst>
              <a:gd name="adj" fmla="val 225706"/>
            </a:avLst>
          </a:prstGeom>
          <a:solidFill>
            <a:srgbClr val="BBC2DC"/>
          </a:solidFill>
          <a:ln/>
        </p:spPr>
      </p:sp>
      <p:sp>
        <p:nvSpPr>
          <p:cNvPr id="8" name="Shape 6"/>
          <p:cNvSpPr/>
          <p:nvPr/>
        </p:nvSpPr>
        <p:spPr>
          <a:xfrm>
            <a:off x="4854297" y="4750653"/>
            <a:ext cx="398978" cy="398978"/>
          </a:xfrm>
          <a:prstGeom prst="roundRect">
            <a:avLst>
              <a:gd name="adj" fmla="val 20005"/>
            </a:avLst>
          </a:prstGeom>
          <a:solidFill>
            <a:srgbClr val="D5DCF6"/>
          </a:solidFill>
          <a:ln w="7620">
            <a:solidFill>
              <a:srgbClr val="BBC2DC"/>
            </a:solidFill>
            <a:prstDash val="solid"/>
          </a:ln>
        </p:spPr>
      </p:sp>
      <p:sp>
        <p:nvSpPr>
          <p:cNvPr id="9" name="Text 7"/>
          <p:cNvSpPr/>
          <p:nvPr/>
        </p:nvSpPr>
        <p:spPr>
          <a:xfrm>
            <a:off x="4998720" y="4810065"/>
            <a:ext cx="110133" cy="280035"/>
          </a:xfrm>
          <a:prstGeom prst="rect">
            <a:avLst/>
          </a:prstGeom>
          <a:noFill/>
          <a:ln/>
        </p:spPr>
        <p:txBody>
          <a:bodyPr wrap="none" rtlCol="0" anchor="t"/>
          <a:lstStyle/>
          <a:p>
            <a:pPr marL="0" indent="0" algn="ctr">
              <a:lnSpc>
                <a:spcPts val="2205"/>
              </a:lnSpc>
              <a:buNone/>
            </a:pPr>
            <a:r>
              <a:rPr lang="en-US" sz="2205" b="1" dirty="0">
                <a:solidFill>
                  <a:srgbClr val="3B3535"/>
                </a:solidFill>
                <a:latin typeface="Alexandria" pitchFamily="34" charset="0"/>
                <a:ea typeface="Alexandria" pitchFamily="34" charset="-122"/>
                <a:cs typeface="Alexandria" pitchFamily="34" charset="-120"/>
              </a:rPr>
              <a:t>1</a:t>
            </a:r>
            <a:endParaRPr lang="en-US" sz="2205" dirty="0"/>
          </a:p>
        </p:txBody>
      </p:sp>
      <p:sp>
        <p:nvSpPr>
          <p:cNvPr id="10" name="Text 8"/>
          <p:cNvSpPr/>
          <p:nvPr/>
        </p:nvSpPr>
        <p:spPr>
          <a:xfrm>
            <a:off x="3886914" y="2157413"/>
            <a:ext cx="2333744" cy="291703"/>
          </a:xfrm>
          <a:prstGeom prst="rect">
            <a:avLst/>
          </a:prstGeom>
          <a:noFill/>
          <a:ln/>
        </p:spPr>
        <p:txBody>
          <a:bodyPr wrap="none" rtlCol="0" anchor="t"/>
          <a:lstStyle/>
          <a:p>
            <a:pPr marL="0" indent="0" algn="ctr">
              <a:lnSpc>
                <a:spcPts val="2297"/>
              </a:lnSpc>
              <a:buNone/>
            </a:pPr>
            <a:r>
              <a:rPr lang="en-US" sz="1838" b="1" dirty="0">
                <a:solidFill>
                  <a:srgbClr val="3B3535"/>
                </a:solidFill>
                <a:latin typeface="Alexandria" pitchFamily="34" charset="0"/>
                <a:ea typeface="Alexandria" pitchFamily="34" charset="-122"/>
                <a:cs typeface="Alexandria" pitchFamily="34" charset="-120"/>
              </a:rPr>
              <a:t>Bivariate Analysis</a:t>
            </a:r>
            <a:endParaRPr lang="en-US" sz="1838" dirty="0"/>
          </a:p>
        </p:txBody>
      </p:sp>
      <p:sp>
        <p:nvSpPr>
          <p:cNvPr id="11" name="Text 9"/>
          <p:cNvSpPr/>
          <p:nvPr/>
        </p:nvSpPr>
        <p:spPr>
          <a:xfrm>
            <a:off x="3058358" y="2555438"/>
            <a:ext cx="3990856" cy="1596628"/>
          </a:xfrm>
          <a:prstGeom prst="rect">
            <a:avLst/>
          </a:prstGeom>
          <a:noFill/>
          <a:ln/>
        </p:spPr>
        <p:txBody>
          <a:bodyPr wrap="square" rtlCol="0" anchor="t"/>
          <a:lstStyle/>
          <a:p>
            <a:pPr marL="0" indent="0" algn="ctr">
              <a:lnSpc>
                <a:spcPts val="2095"/>
              </a:lnSpc>
              <a:buNone/>
            </a:pPr>
            <a:r>
              <a:rPr lang="en-US" sz="1397" dirty="0">
                <a:solidFill>
                  <a:srgbClr val="3B3535"/>
                </a:solidFill>
                <a:latin typeface="Sora" pitchFamily="34" charset="0"/>
                <a:ea typeface="Sora" pitchFamily="34" charset="-122"/>
                <a:cs typeface="Sora" pitchFamily="34" charset="-120"/>
              </a:rPr>
              <a:t>Examine the relationship between each application and the total download and upload data using appropriate statistical methods, such as correlation analysis or regression, to uncover any significant associations.</a:t>
            </a:r>
            <a:endParaRPr lang="en-US" sz="1397" dirty="0"/>
          </a:p>
        </p:txBody>
      </p:sp>
      <p:sp>
        <p:nvSpPr>
          <p:cNvPr id="12" name="Shape 10"/>
          <p:cNvSpPr/>
          <p:nvPr/>
        </p:nvSpPr>
        <p:spPr>
          <a:xfrm>
            <a:off x="7297400" y="4950083"/>
            <a:ext cx="35362" cy="620673"/>
          </a:xfrm>
          <a:prstGeom prst="roundRect">
            <a:avLst>
              <a:gd name="adj" fmla="val 225706"/>
            </a:avLst>
          </a:prstGeom>
          <a:solidFill>
            <a:srgbClr val="BBC2DC"/>
          </a:solidFill>
          <a:ln/>
        </p:spPr>
      </p:sp>
      <p:sp>
        <p:nvSpPr>
          <p:cNvPr id="13" name="Shape 11"/>
          <p:cNvSpPr/>
          <p:nvPr/>
        </p:nvSpPr>
        <p:spPr>
          <a:xfrm>
            <a:off x="7115651" y="4750653"/>
            <a:ext cx="398978" cy="398978"/>
          </a:xfrm>
          <a:prstGeom prst="roundRect">
            <a:avLst>
              <a:gd name="adj" fmla="val 20005"/>
            </a:avLst>
          </a:prstGeom>
          <a:solidFill>
            <a:srgbClr val="D5DCF6"/>
          </a:solidFill>
          <a:ln w="7620">
            <a:solidFill>
              <a:srgbClr val="BBC2DC"/>
            </a:solidFill>
            <a:prstDash val="solid"/>
          </a:ln>
        </p:spPr>
      </p:sp>
      <p:sp>
        <p:nvSpPr>
          <p:cNvPr id="14" name="Text 12"/>
          <p:cNvSpPr/>
          <p:nvPr/>
        </p:nvSpPr>
        <p:spPr>
          <a:xfrm>
            <a:off x="7231499" y="4810065"/>
            <a:ext cx="167283" cy="280035"/>
          </a:xfrm>
          <a:prstGeom prst="rect">
            <a:avLst/>
          </a:prstGeom>
          <a:noFill/>
          <a:ln/>
        </p:spPr>
        <p:txBody>
          <a:bodyPr wrap="none" rtlCol="0" anchor="t"/>
          <a:lstStyle/>
          <a:p>
            <a:pPr marL="0" indent="0" algn="ctr">
              <a:lnSpc>
                <a:spcPts val="2205"/>
              </a:lnSpc>
              <a:buNone/>
            </a:pPr>
            <a:r>
              <a:rPr lang="en-US" sz="2205" b="1" dirty="0">
                <a:solidFill>
                  <a:srgbClr val="3B3535"/>
                </a:solidFill>
                <a:latin typeface="Alexandria" pitchFamily="34" charset="0"/>
                <a:ea typeface="Alexandria" pitchFamily="34" charset="-122"/>
                <a:cs typeface="Alexandria" pitchFamily="34" charset="-120"/>
              </a:rPr>
              <a:t>2</a:t>
            </a:r>
            <a:endParaRPr lang="en-US" sz="2205" dirty="0"/>
          </a:p>
        </p:txBody>
      </p:sp>
      <p:sp>
        <p:nvSpPr>
          <p:cNvPr id="15" name="Text 13"/>
          <p:cNvSpPr/>
          <p:nvPr/>
        </p:nvSpPr>
        <p:spPr>
          <a:xfrm>
            <a:off x="6148268" y="5748218"/>
            <a:ext cx="2333744" cy="291703"/>
          </a:xfrm>
          <a:prstGeom prst="rect">
            <a:avLst/>
          </a:prstGeom>
          <a:noFill/>
          <a:ln/>
        </p:spPr>
        <p:txBody>
          <a:bodyPr wrap="none" rtlCol="0" anchor="t"/>
          <a:lstStyle/>
          <a:p>
            <a:pPr marL="0" indent="0" algn="ctr">
              <a:lnSpc>
                <a:spcPts val="2297"/>
              </a:lnSpc>
              <a:buNone/>
            </a:pPr>
            <a:r>
              <a:rPr lang="en-US" sz="1838" b="1" dirty="0">
                <a:solidFill>
                  <a:srgbClr val="3B3535"/>
                </a:solidFill>
                <a:latin typeface="Alexandria" pitchFamily="34" charset="0"/>
                <a:ea typeface="Alexandria" pitchFamily="34" charset="-122"/>
                <a:cs typeface="Alexandria" pitchFamily="34" charset="-120"/>
              </a:rPr>
              <a:t>User Segmentation</a:t>
            </a:r>
            <a:endParaRPr lang="en-US" sz="1838" dirty="0"/>
          </a:p>
        </p:txBody>
      </p:sp>
      <p:sp>
        <p:nvSpPr>
          <p:cNvPr id="16" name="Text 14"/>
          <p:cNvSpPr/>
          <p:nvPr/>
        </p:nvSpPr>
        <p:spPr>
          <a:xfrm>
            <a:off x="5319713" y="6146244"/>
            <a:ext cx="3990856" cy="1596628"/>
          </a:xfrm>
          <a:prstGeom prst="rect">
            <a:avLst/>
          </a:prstGeom>
          <a:noFill/>
          <a:ln/>
        </p:spPr>
        <p:txBody>
          <a:bodyPr wrap="square" rtlCol="0" anchor="t"/>
          <a:lstStyle/>
          <a:p>
            <a:pPr marL="0" indent="0" algn="ctr">
              <a:lnSpc>
                <a:spcPts val="2095"/>
              </a:lnSpc>
              <a:buNone/>
            </a:pPr>
            <a:r>
              <a:rPr lang="en-US" sz="1397" dirty="0">
                <a:solidFill>
                  <a:srgbClr val="3B3535"/>
                </a:solidFill>
                <a:latin typeface="Sora" pitchFamily="34" charset="0"/>
                <a:ea typeface="Sora" pitchFamily="34" charset="-122"/>
                <a:cs typeface="Sora" pitchFamily="34" charset="-120"/>
              </a:rPr>
              <a:t>Segment the users into the top five decile classes based on the total duration for all sessions, and compute the total data (download and upload) per decile class to identify any patterns or trends in user behavior.</a:t>
            </a:r>
            <a:endParaRPr lang="en-US" sz="1397" dirty="0"/>
          </a:p>
        </p:txBody>
      </p:sp>
      <p:sp>
        <p:nvSpPr>
          <p:cNvPr id="17" name="Shape 15"/>
          <p:cNvSpPr/>
          <p:nvPr/>
        </p:nvSpPr>
        <p:spPr>
          <a:xfrm>
            <a:off x="9558873" y="4329529"/>
            <a:ext cx="35362" cy="620673"/>
          </a:xfrm>
          <a:prstGeom prst="roundRect">
            <a:avLst>
              <a:gd name="adj" fmla="val 225706"/>
            </a:avLst>
          </a:prstGeom>
          <a:solidFill>
            <a:srgbClr val="BBC2DC"/>
          </a:solidFill>
          <a:ln/>
        </p:spPr>
      </p:sp>
      <p:sp>
        <p:nvSpPr>
          <p:cNvPr id="18" name="Shape 16"/>
          <p:cNvSpPr/>
          <p:nvPr/>
        </p:nvSpPr>
        <p:spPr>
          <a:xfrm>
            <a:off x="9377124" y="4750653"/>
            <a:ext cx="398978" cy="398978"/>
          </a:xfrm>
          <a:prstGeom prst="roundRect">
            <a:avLst>
              <a:gd name="adj" fmla="val 20005"/>
            </a:avLst>
          </a:prstGeom>
          <a:solidFill>
            <a:srgbClr val="D5DCF6"/>
          </a:solidFill>
          <a:ln w="7620">
            <a:solidFill>
              <a:srgbClr val="BBC2DC"/>
            </a:solidFill>
            <a:prstDash val="solid"/>
          </a:ln>
        </p:spPr>
      </p:sp>
      <p:sp>
        <p:nvSpPr>
          <p:cNvPr id="19" name="Text 17"/>
          <p:cNvSpPr/>
          <p:nvPr/>
        </p:nvSpPr>
        <p:spPr>
          <a:xfrm>
            <a:off x="9492853" y="4810065"/>
            <a:ext cx="167521" cy="280035"/>
          </a:xfrm>
          <a:prstGeom prst="rect">
            <a:avLst/>
          </a:prstGeom>
          <a:noFill/>
          <a:ln/>
        </p:spPr>
        <p:txBody>
          <a:bodyPr wrap="none" rtlCol="0" anchor="t"/>
          <a:lstStyle/>
          <a:p>
            <a:pPr marL="0" indent="0" algn="ctr">
              <a:lnSpc>
                <a:spcPts val="2205"/>
              </a:lnSpc>
              <a:buNone/>
            </a:pPr>
            <a:r>
              <a:rPr lang="en-US" sz="2205" b="1" dirty="0">
                <a:solidFill>
                  <a:srgbClr val="3B3535"/>
                </a:solidFill>
                <a:latin typeface="Alexandria" pitchFamily="34" charset="0"/>
                <a:ea typeface="Alexandria" pitchFamily="34" charset="-122"/>
                <a:cs typeface="Alexandria" pitchFamily="34" charset="-120"/>
              </a:rPr>
              <a:t>3</a:t>
            </a:r>
            <a:endParaRPr lang="en-US" sz="2205" dirty="0"/>
          </a:p>
        </p:txBody>
      </p:sp>
      <p:sp>
        <p:nvSpPr>
          <p:cNvPr id="20" name="Text 18"/>
          <p:cNvSpPr/>
          <p:nvPr/>
        </p:nvSpPr>
        <p:spPr>
          <a:xfrm>
            <a:off x="8393073" y="2157413"/>
            <a:ext cx="2366963" cy="291703"/>
          </a:xfrm>
          <a:prstGeom prst="rect">
            <a:avLst/>
          </a:prstGeom>
          <a:noFill/>
          <a:ln/>
        </p:spPr>
        <p:txBody>
          <a:bodyPr wrap="none" rtlCol="0" anchor="t"/>
          <a:lstStyle/>
          <a:p>
            <a:pPr marL="0" indent="0" algn="ctr">
              <a:lnSpc>
                <a:spcPts val="2297"/>
              </a:lnSpc>
              <a:buNone/>
            </a:pPr>
            <a:r>
              <a:rPr lang="en-US" sz="1838" b="1" dirty="0">
                <a:solidFill>
                  <a:srgbClr val="3B3535"/>
                </a:solidFill>
                <a:latin typeface="Alexandria" pitchFamily="34" charset="0"/>
                <a:ea typeface="Alexandria" pitchFamily="34" charset="-122"/>
                <a:cs typeface="Alexandria" pitchFamily="34" charset="-120"/>
              </a:rPr>
              <a:t>Correlation Analysis</a:t>
            </a:r>
            <a:endParaRPr lang="en-US" sz="1838" dirty="0"/>
          </a:p>
        </p:txBody>
      </p:sp>
      <p:sp>
        <p:nvSpPr>
          <p:cNvPr id="21" name="Text 19"/>
          <p:cNvSpPr/>
          <p:nvPr/>
        </p:nvSpPr>
        <p:spPr>
          <a:xfrm>
            <a:off x="7581067" y="2555438"/>
            <a:ext cx="3990975" cy="1596628"/>
          </a:xfrm>
          <a:prstGeom prst="rect">
            <a:avLst/>
          </a:prstGeom>
          <a:noFill/>
          <a:ln/>
        </p:spPr>
        <p:txBody>
          <a:bodyPr wrap="square" rtlCol="0" anchor="t"/>
          <a:lstStyle/>
          <a:p>
            <a:pPr marL="0" indent="0" algn="ctr">
              <a:lnSpc>
                <a:spcPts val="2095"/>
              </a:lnSpc>
              <a:buNone/>
            </a:pPr>
            <a:r>
              <a:rPr lang="en-US" sz="1397" dirty="0">
                <a:solidFill>
                  <a:srgbClr val="3B3535"/>
                </a:solidFill>
                <a:latin typeface="Sora" pitchFamily="34" charset="0"/>
                <a:ea typeface="Sora" pitchFamily="34" charset="-122"/>
                <a:cs typeface="Sora" pitchFamily="34" charset="-120"/>
              </a:rPr>
              <a:t>Compute a correlation matrix for the key variables, such as social media data, Google data, email data, YouTube data, Netflix data, gaming data, and other data, to explore the strength and direction of the relationships between them.</a:t>
            </a:r>
            <a:endParaRPr lang="en-US" sz="139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a:ln/>
        </p:spPr>
      </p:sp>
      <p:sp>
        <p:nvSpPr>
          <p:cNvPr id="6" name="Text 3"/>
          <p:cNvSpPr/>
          <p:nvPr/>
        </p:nvSpPr>
        <p:spPr>
          <a:xfrm>
            <a:off x="1760220" y="2064782"/>
            <a:ext cx="11109960" cy="1461611"/>
          </a:xfrm>
          <a:prstGeom prst="rect">
            <a:avLst/>
          </a:prstGeom>
          <a:noFill/>
          <a:ln/>
        </p:spPr>
        <p:txBody>
          <a:bodyPr wrap="square" rtlCol="0" anchor="t"/>
          <a:lstStyle/>
          <a:p>
            <a:pPr marL="0" indent="0">
              <a:lnSpc>
                <a:spcPts val="5755"/>
              </a:lnSpc>
              <a:buNone/>
            </a:pPr>
            <a:r>
              <a:rPr lang="en-US" sz="4604" b="1" dirty="0">
                <a:solidFill>
                  <a:srgbClr val="FFFFFF"/>
                </a:solidFill>
                <a:latin typeface="Alexandria" pitchFamily="34" charset="0"/>
                <a:ea typeface="Alexandria" pitchFamily="34" charset="-122"/>
                <a:cs typeface="Alexandria" pitchFamily="34" charset="-120"/>
              </a:rPr>
              <a:t>User Engagement Analysis for Telecom Brands</a:t>
            </a:r>
            <a:endParaRPr lang="en-US" sz="4604" dirty="0"/>
          </a:p>
        </p:txBody>
      </p:sp>
      <p:sp>
        <p:nvSpPr>
          <p:cNvPr id="7" name="Text 4"/>
          <p:cNvSpPr/>
          <p:nvPr/>
        </p:nvSpPr>
        <p:spPr>
          <a:xfrm>
            <a:off x="1760220" y="3859649"/>
            <a:ext cx="11109960" cy="1666280"/>
          </a:xfrm>
          <a:prstGeom prst="rect">
            <a:avLst/>
          </a:prstGeom>
          <a:noFill/>
          <a:ln/>
        </p:spPr>
        <p:txBody>
          <a:bodyPr wrap="square" rtlCol="0" anchor="t"/>
          <a:lstStyle/>
          <a:p>
            <a:pPr marL="0" indent="0">
              <a:lnSpc>
                <a:spcPts val="2624"/>
              </a:lnSpc>
              <a:buNone/>
            </a:pPr>
            <a:r>
              <a:rPr lang="en-US" sz="1750" dirty="0">
                <a:solidFill>
                  <a:srgbClr val="FFFFFF"/>
                </a:solidFill>
                <a:latin typeface="Sora" pitchFamily="34" charset="0"/>
                <a:ea typeface="Sora" pitchFamily="34" charset="-122"/>
                <a:cs typeface="Sora" pitchFamily="34" charset="-120"/>
              </a:rPr>
              <a:t>Telecom brands, as the data providers of all online activities, must focus on meeting user requirements and creating an engaging user experience to succeed in the market. This document outlines a comprehensive analysis of user engagement metrics, including session frequency, duration, and total traffic, to help telecom brands optimize their services and target their most engaged customers.</a:t>
            </a:r>
            <a:endParaRPr lang="en-US" sz="1750" dirty="0"/>
          </a:p>
        </p:txBody>
      </p:sp>
      <p:sp>
        <p:nvSpPr>
          <p:cNvPr id="9" name="Text 6"/>
          <p:cNvSpPr/>
          <p:nvPr/>
        </p:nvSpPr>
        <p:spPr>
          <a:xfrm>
            <a:off x="1854160" y="5921454"/>
            <a:ext cx="167402" cy="97512"/>
          </a:xfrm>
          <a:prstGeom prst="rect">
            <a:avLst/>
          </a:prstGeom>
          <a:noFill/>
          <a:ln/>
        </p:spPr>
        <p:txBody>
          <a:bodyPr wrap="none" rtlCol="0" anchor="t"/>
          <a:lstStyle/>
          <a:p>
            <a:pPr marL="0" indent="0" algn="ctr">
              <a:lnSpc>
                <a:spcPts val="768"/>
              </a:lnSpc>
              <a:buNone/>
            </a:pPr>
            <a:r>
              <a:rPr lang="en-US" sz="768" dirty="0">
                <a:solidFill>
                  <a:srgbClr val="3C3838"/>
                </a:solidFill>
                <a:latin typeface="Sora" pitchFamily="34" charset="0"/>
                <a:ea typeface="Sora" pitchFamily="34" charset="-122"/>
                <a:cs typeface="Sora" pitchFamily="34" charset="-120"/>
              </a:rPr>
              <a:t>NN</a:t>
            </a:r>
            <a:endParaRPr lang="en-US" sz="768" dirty="0"/>
          </a:p>
        </p:txBody>
      </p:sp>
      <p:sp>
        <p:nvSpPr>
          <p:cNvPr id="10" name="Text 7"/>
          <p:cNvSpPr/>
          <p:nvPr/>
        </p:nvSpPr>
        <p:spPr>
          <a:xfrm>
            <a:off x="2226707" y="5775841"/>
            <a:ext cx="2644973"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216957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2222302" y="560189"/>
            <a:ext cx="7264718" cy="670084"/>
          </a:xfrm>
          <a:prstGeom prst="rect">
            <a:avLst/>
          </a:prstGeom>
          <a:noFill/>
          <a:ln/>
        </p:spPr>
        <p:txBody>
          <a:bodyPr wrap="none" rtlCol="0" anchor="t"/>
          <a:lstStyle/>
          <a:p>
            <a:pPr marL="0" indent="0">
              <a:lnSpc>
                <a:spcPts val="5276"/>
              </a:lnSpc>
              <a:buNone/>
            </a:pPr>
            <a:r>
              <a:rPr lang="en-US" sz="4221" b="1" dirty="0">
                <a:solidFill>
                  <a:srgbClr val="1F1E1E"/>
                </a:solidFill>
                <a:latin typeface="Alexandria" pitchFamily="34" charset="0"/>
                <a:ea typeface="Alexandria" pitchFamily="34" charset="-122"/>
                <a:cs typeface="Alexandria" pitchFamily="34" charset="-120"/>
              </a:rPr>
              <a:t>User Engagement Analysis</a:t>
            </a:r>
            <a:endParaRPr lang="en-US" sz="4221" dirty="0"/>
          </a:p>
        </p:txBody>
      </p:sp>
      <p:sp>
        <p:nvSpPr>
          <p:cNvPr id="5" name="Text 3"/>
          <p:cNvSpPr/>
          <p:nvPr/>
        </p:nvSpPr>
        <p:spPr>
          <a:xfrm>
            <a:off x="2222302" y="1637586"/>
            <a:ext cx="10185678" cy="1222058"/>
          </a:xfrm>
          <a:prstGeom prst="rect">
            <a:avLst/>
          </a:prstGeom>
          <a:noFill/>
          <a:ln/>
        </p:spPr>
        <p:txBody>
          <a:bodyPr wrap="square" rtlCol="0" anchor="t"/>
          <a:lstStyle/>
          <a:p>
            <a:pPr marL="0" indent="0">
              <a:lnSpc>
                <a:spcPts val="2406"/>
              </a:lnSpc>
              <a:buNone/>
            </a:pPr>
            <a:r>
              <a:rPr lang="en-US" sz="1604" dirty="0">
                <a:solidFill>
                  <a:srgbClr val="3B3535"/>
                </a:solidFill>
                <a:latin typeface="Sora" pitchFamily="34" charset="0"/>
                <a:ea typeface="Sora" pitchFamily="34" charset="-122"/>
                <a:cs typeface="Sora" pitchFamily="34" charset="-120"/>
              </a:rPr>
              <a:t>Tracking user engagement is crucial for understanding customer behavior and identifying opportunities to improve the overall user experience. By analyzing metrics such as session frequency, duration, and total traffic, the telecom company can gain valuable insights into user engagement levels and tailor its services accordingly.</a:t>
            </a:r>
            <a:endParaRPr lang="en-US" sz="1604" dirty="0"/>
          </a:p>
        </p:txBody>
      </p:sp>
      <p:sp>
        <p:nvSpPr>
          <p:cNvPr id="6" name="Shape 4"/>
          <p:cNvSpPr/>
          <p:nvPr/>
        </p:nvSpPr>
        <p:spPr>
          <a:xfrm>
            <a:off x="2222302" y="5379006"/>
            <a:ext cx="10185678" cy="40719"/>
          </a:xfrm>
          <a:prstGeom prst="roundRect">
            <a:avLst>
              <a:gd name="adj" fmla="val 225132"/>
            </a:avLst>
          </a:prstGeom>
          <a:solidFill>
            <a:srgbClr val="BBC2DC"/>
          </a:solidFill>
          <a:ln/>
        </p:spPr>
      </p:sp>
      <p:sp>
        <p:nvSpPr>
          <p:cNvPr id="7" name="Shape 5"/>
          <p:cNvSpPr/>
          <p:nvPr/>
        </p:nvSpPr>
        <p:spPr>
          <a:xfrm>
            <a:off x="4697373" y="4666119"/>
            <a:ext cx="40719" cy="712946"/>
          </a:xfrm>
          <a:prstGeom prst="roundRect">
            <a:avLst>
              <a:gd name="adj" fmla="val 225132"/>
            </a:avLst>
          </a:prstGeom>
          <a:solidFill>
            <a:srgbClr val="BBC2DC"/>
          </a:solidFill>
          <a:ln/>
        </p:spPr>
      </p:sp>
      <p:sp>
        <p:nvSpPr>
          <p:cNvPr id="8" name="Shape 6"/>
          <p:cNvSpPr/>
          <p:nvPr/>
        </p:nvSpPr>
        <p:spPr>
          <a:xfrm>
            <a:off x="4488656" y="5149870"/>
            <a:ext cx="458272" cy="458272"/>
          </a:xfrm>
          <a:prstGeom prst="roundRect">
            <a:avLst>
              <a:gd name="adj" fmla="val 20004"/>
            </a:avLst>
          </a:prstGeom>
          <a:solidFill>
            <a:srgbClr val="D5DCF6"/>
          </a:solidFill>
          <a:ln w="7620">
            <a:solidFill>
              <a:srgbClr val="BBC2DC"/>
            </a:solidFill>
            <a:prstDash val="solid"/>
          </a:ln>
        </p:spPr>
      </p:sp>
      <p:sp>
        <p:nvSpPr>
          <p:cNvPr id="9" name="Text 7"/>
          <p:cNvSpPr/>
          <p:nvPr/>
        </p:nvSpPr>
        <p:spPr>
          <a:xfrm>
            <a:off x="4654510" y="5218093"/>
            <a:ext cx="126444" cy="321707"/>
          </a:xfrm>
          <a:prstGeom prst="rect">
            <a:avLst/>
          </a:prstGeom>
          <a:noFill/>
          <a:ln/>
        </p:spPr>
        <p:txBody>
          <a:bodyPr wrap="none" rtlCol="0" anchor="t"/>
          <a:lstStyle/>
          <a:p>
            <a:pPr marL="0" indent="0" algn="ctr">
              <a:lnSpc>
                <a:spcPts val="2533"/>
              </a:lnSpc>
              <a:buNone/>
            </a:pPr>
            <a:r>
              <a:rPr lang="en-US" sz="2533" b="1" dirty="0">
                <a:solidFill>
                  <a:srgbClr val="3B3535"/>
                </a:solidFill>
                <a:latin typeface="Alexandria" pitchFamily="34" charset="0"/>
                <a:ea typeface="Alexandria" pitchFamily="34" charset="-122"/>
                <a:cs typeface="Alexandria" pitchFamily="34" charset="-120"/>
              </a:rPr>
              <a:t>1</a:t>
            </a:r>
            <a:endParaRPr lang="en-US" sz="2533" dirty="0"/>
          </a:p>
        </p:txBody>
      </p:sp>
      <p:sp>
        <p:nvSpPr>
          <p:cNvPr id="10" name="Text 8"/>
          <p:cNvSpPr/>
          <p:nvPr/>
        </p:nvSpPr>
        <p:spPr>
          <a:xfrm>
            <a:off x="3377565" y="3088719"/>
            <a:ext cx="2680335" cy="334923"/>
          </a:xfrm>
          <a:prstGeom prst="rect">
            <a:avLst/>
          </a:prstGeom>
          <a:noFill/>
          <a:ln/>
        </p:spPr>
        <p:txBody>
          <a:bodyPr wrap="none" rtlCol="0" anchor="t"/>
          <a:lstStyle/>
          <a:p>
            <a:pPr marL="0" indent="0" algn="ctr">
              <a:lnSpc>
                <a:spcPts val="2638"/>
              </a:lnSpc>
              <a:buNone/>
            </a:pPr>
            <a:r>
              <a:rPr lang="en-US" sz="2111" b="1" dirty="0">
                <a:solidFill>
                  <a:srgbClr val="3B3535"/>
                </a:solidFill>
                <a:latin typeface="Alexandria" pitchFamily="34" charset="0"/>
                <a:ea typeface="Alexandria" pitchFamily="34" charset="-122"/>
                <a:cs typeface="Alexandria" pitchFamily="34" charset="-120"/>
              </a:rPr>
              <a:t>Session Frequency</a:t>
            </a:r>
            <a:endParaRPr lang="en-US" sz="2111" dirty="0"/>
          </a:p>
        </p:txBody>
      </p:sp>
      <p:sp>
        <p:nvSpPr>
          <p:cNvPr id="11" name="Text 9"/>
          <p:cNvSpPr/>
          <p:nvPr/>
        </p:nvSpPr>
        <p:spPr>
          <a:xfrm>
            <a:off x="2425898" y="3545800"/>
            <a:ext cx="4583787" cy="916543"/>
          </a:xfrm>
          <a:prstGeom prst="rect">
            <a:avLst/>
          </a:prstGeom>
          <a:noFill/>
          <a:ln/>
        </p:spPr>
        <p:txBody>
          <a:bodyPr wrap="square" rtlCol="0" anchor="t"/>
          <a:lstStyle/>
          <a:p>
            <a:pPr marL="0" indent="0" algn="ctr">
              <a:lnSpc>
                <a:spcPts val="2406"/>
              </a:lnSpc>
              <a:buNone/>
            </a:pPr>
            <a:r>
              <a:rPr lang="en-US" sz="1604" dirty="0">
                <a:solidFill>
                  <a:srgbClr val="3B3535"/>
                </a:solidFill>
                <a:latin typeface="Sora" pitchFamily="34" charset="0"/>
                <a:ea typeface="Sora" pitchFamily="34" charset="-122"/>
                <a:cs typeface="Sora" pitchFamily="34" charset="-120"/>
              </a:rPr>
              <a:t>Analyze the number of sessions per customer to identify highly engaged users and potential churn risks.</a:t>
            </a:r>
            <a:endParaRPr lang="en-US" sz="1604" dirty="0"/>
          </a:p>
        </p:txBody>
      </p:sp>
      <p:sp>
        <p:nvSpPr>
          <p:cNvPr id="12" name="Shape 10"/>
          <p:cNvSpPr/>
          <p:nvPr/>
        </p:nvSpPr>
        <p:spPr>
          <a:xfrm>
            <a:off x="7294721" y="5378946"/>
            <a:ext cx="40719" cy="712946"/>
          </a:xfrm>
          <a:prstGeom prst="roundRect">
            <a:avLst>
              <a:gd name="adj" fmla="val 225132"/>
            </a:avLst>
          </a:prstGeom>
          <a:solidFill>
            <a:srgbClr val="BBC2DC"/>
          </a:solidFill>
          <a:ln/>
        </p:spPr>
      </p:sp>
      <p:sp>
        <p:nvSpPr>
          <p:cNvPr id="13" name="Shape 11"/>
          <p:cNvSpPr/>
          <p:nvPr/>
        </p:nvSpPr>
        <p:spPr>
          <a:xfrm>
            <a:off x="7086005" y="5149870"/>
            <a:ext cx="458272" cy="458272"/>
          </a:xfrm>
          <a:prstGeom prst="roundRect">
            <a:avLst>
              <a:gd name="adj" fmla="val 20004"/>
            </a:avLst>
          </a:prstGeom>
          <a:solidFill>
            <a:srgbClr val="D5DCF6"/>
          </a:solidFill>
          <a:ln w="7620">
            <a:solidFill>
              <a:srgbClr val="BBC2DC"/>
            </a:solidFill>
            <a:prstDash val="solid"/>
          </a:ln>
        </p:spPr>
      </p:sp>
      <p:sp>
        <p:nvSpPr>
          <p:cNvPr id="14" name="Text 12"/>
          <p:cNvSpPr/>
          <p:nvPr/>
        </p:nvSpPr>
        <p:spPr>
          <a:xfrm>
            <a:off x="7219117" y="5218093"/>
            <a:ext cx="192048" cy="321707"/>
          </a:xfrm>
          <a:prstGeom prst="rect">
            <a:avLst/>
          </a:prstGeom>
          <a:noFill/>
          <a:ln/>
        </p:spPr>
        <p:txBody>
          <a:bodyPr wrap="none" rtlCol="0" anchor="t"/>
          <a:lstStyle/>
          <a:p>
            <a:pPr marL="0" indent="0" algn="ctr">
              <a:lnSpc>
                <a:spcPts val="2533"/>
              </a:lnSpc>
              <a:buNone/>
            </a:pPr>
            <a:r>
              <a:rPr lang="en-US" sz="2533" b="1" dirty="0">
                <a:solidFill>
                  <a:srgbClr val="3B3535"/>
                </a:solidFill>
                <a:latin typeface="Alexandria" pitchFamily="34" charset="0"/>
                <a:ea typeface="Alexandria" pitchFamily="34" charset="-122"/>
                <a:cs typeface="Alexandria" pitchFamily="34" charset="-120"/>
              </a:rPr>
              <a:t>2</a:t>
            </a:r>
            <a:endParaRPr lang="en-US" sz="2533" dirty="0"/>
          </a:p>
        </p:txBody>
      </p:sp>
      <p:sp>
        <p:nvSpPr>
          <p:cNvPr id="15" name="Text 13"/>
          <p:cNvSpPr/>
          <p:nvPr/>
        </p:nvSpPr>
        <p:spPr>
          <a:xfrm>
            <a:off x="5974913" y="6295668"/>
            <a:ext cx="2680335" cy="334923"/>
          </a:xfrm>
          <a:prstGeom prst="rect">
            <a:avLst/>
          </a:prstGeom>
          <a:noFill/>
          <a:ln/>
        </p:spPr>
        <p:txBody>
          <a:bodyPr wrap="none" rtlCol="0" anchor="t"/>
          <a:lstStyle/>
          <a:p>
            <a:pPr marL="0" indent="0" algn="ctr">
              <a:lnSpc>
                <a:spcPts val="2638"/>
              </a:lnSpc>
              <a:buNone/>
            </a:pPr>
            <a:r>
              <a:rPr lang="en-US" sz="2111" b="1" dirty="0">
                <a:solidFill>
                  <a:srgbClr val="3B3535"/>
                </a:solidFill>
                <a:latin typeface="Alexandria" pitchFamily="34" charset="0"/>
                <a:ea typeface="Alexandria" pitchFamily="34" charset="-122"/>
                <a:cs typeface="Alexandria" pitchFamily="34" charset="-120"/>
              </a:rPr>
              <a:t>Session Duration</a:t>
            </a:r>
            <a:endParaRPr lang="en-US" sz="2111" dirty="0"/>
          </a:p>
        </p:txBody>
      </p:sp>
      <p:sp>
        <p:nvSpPr>
          <p:cNvPr id="16" name="Text 14"/>
          <p:cNvSpPr/>
          <p:nvPr/>
        </p:nvSpPr>
        <p:spPr>
          <a:xfrm>
            <a:off x="5023128" y="6752749"/>
            <a:ext cx="4583906" cy="916543"/>
          </a:xfrm>
          <a:prstGeom prst="rect">
            <a:avLst/>
          </a:prstGeom>
          <a:noFill/>
          <a:ln/>
        </p:spPr>
        <p:txBody>
          <a:bodyPr wrap="square" rtlCol="0" anchor="t"/>
          <a:lstStyle/>
          <a:p>
            <a:pPr marL="0" indent="0" algn="ctr">
              <a:lnSpc>
                <a:spcPts val="2406"/>
              </a:lnSpc>
              <a:buNone/>
            </a:pPr>
            <a:r>
              <a:rPr lang="en-US" sz="1604" dirty="0">
                <a:solidFill>
                  <a:srgbClr val="3B3535"/>
                </a:solidFill>
                <a:latin typeface="Sora" pitchFamily="34" charset="0"/>
                <a:ea typeface="Sora" pitchFamily="34" charset="-122"/>
                <a:cs typeface="Sora" pitchFamily="34" charset="-120"/>
              </a:rPr>
              <a:t>Evaluate the length of user sessions to understand content consumption patterns and identify areas for improvement.</a:t>
            </a:r>
            <a:endParaRPr lang="en-US" sz="1604" dirty="0"/>
          </a:p>
        </p:txBody>
      </p:sp>
      <p:sp>
        <p:nvSpPr>
          <p:cNvPr id="17" name="Shape 15"/>
          <p:cNvSpPr/>
          <p:nvPr/>
        </p:nvSpPr>
        <p:spPr>
          <a:xfrm>
            <a:off x="9892070" y="4666119"/>
            <a:ext cx="40719" cy="712946"/>
          </a:xfrm>
          <a:prstGeom prst="roundRect">
            <a:avLst>
              <a:gd name="adj" fmla="val 225132"/>
            </a:avLst>
          </a:prstGeom>
          <a:solidFill>
            <a:srgbClr val="BBC2DC"/>
          </a:solidFill>
          <a:ln/>
        </p:spPr>
      </p:sp>
      <p:sp>
        <p:nvSpPr>
          <p:cNvPr id="18" name="Shape 16"/>
          <p:cNvSpPr/>
          <p:nvPr/>
        </p:nvSpPr>
        <p:spPr>
          <a:xfrm>
            <a:off x="9683353" y="5149870"/>
            <a:ext cx="458272" cy="458272"/>
          </a:xfrm>
          <a:prstGeom prst="roundRect">
            <a:avLst>
              <a:gd name="adj" fmla="val 20004"/>
            </a:avLst>
          </a:prstGeom>
          <a:solidFill>
            <a:srgbClr val="D5DCF6"/>
          </a:solidFill>
          <a:ln w="7620">
            <a:solidFill>
              <a:srgbClr val="BBC2DC"/>
            </a:solidFill>
            <a:prstDash val="solid"/>
          </a:ln>
        </p:spPr>
      </p:sp>
      <p:sp>
        <p:nvSpPr>
          <p:cNvPr id="19" name="Text 17"/>
          <p:cNvSpPr/>
          <p:nvPr/>
        </p:nvSpPr>
        <p:spPr>
          <a:xfrm>
            <a:off x="9816227" y="5218093"/>
            <a:ext cx="192405" cy="321707"/>
          </a:xfrm>
          <a:prstGeom prst="rect">
            <a:avLst/>
          </a:prstGeom>
          <a:noFill/>
          <a:ln/>
        </p:spPr>
        <p:txBody>
          <a:bodyPr wrap="none" rtlCol="0" anchor="t"/>
          <a:lstStyle/>
          <a:p>
            <a:pPr marL="0" indent="0" algn="ctr">
              <a:lnSpc>
                <a:spcPts val="2533"/>
              </a:lnSpc>
              <a:buNone/>
            </a:pPr>
            <a:r>
              <a:rPr lang="en-US" sz="2533" b="1" dirty="0">
                <a:solidFill>
                  <a:srgbClr val="3B3535"/>
                </a:solidFill>
                <a:latin typeface="Alexandria" pitchFamily="34" charset="0"/>
                <a:ea typeface="Alexandria" pitchFamily="34" charset="-122"/>
                <a:cs typeface="Alexandria" pitchFamily="34" charset="-120"/>
              </a:rPr>
              <a:t>3</a:t>
            </a:r>
            <a:endParaRPr lang="en-US" sz="2533" dirty="0"/>
          </a:p>
        </p:txBody>
      </p:sp>
      <p:sp>
        <p:nvSpPr>
          <p:cNvPr id="20" name="Text 18"/>
          <p:cNvSpPr/>
          <p:nvPr/>
        </p:nvSpPr>
        <p:spPr>
          <a:xfrm>
            <a:off x="8562261" y="3088719"/>
            <a:ext cx="2700338" cy="334923"/>
          </a:xfrm>
          <a:prstGeom prst="rect">
            <a:avLst/>
          </a:prstGeom>
          <a:noFill/>
          <a:ln/>
        </p:spPr>
        <p:txBody>
          <a:bodyPr wrap="none" rtlCol="0" anchor="t"/>
          <a:lstStyle/>
          <a:p>
            <a:pPr marL="0" indent="0" algn="ctr">
              <a:lnSpc>
                <a:spcPts val="2638"/>
              </a:lnSpc>
              <a:buNone/>
            </a:pPr>
            <a:r>
              <a:rPr lang="en-US" sz="2111" b="1" dirty="0">
                <a:solidFill>
                  <a:srgbClr val="3B3535"/>
                </a:solidFill>
                <a:latin typeface="Alexandria" pitchFamily="34" charset="0"/>
                <a:ea typeface="Alexandria" pitchFamily="34" charset="-122"/>
                <a:cs typeface="Alexandria" pitchFamily="34" charset="-120"/>
              </a:rPr>
              <a:t>Total Session Traffic</a:t>
            </a:r>
            <a:endParaRPr lang="en-US" sz="2111" dirty="0"/>
          </a:p>
        </p:txBody>
      </p:sp>
      <p:sp>
        <p:nvSpPr>
          <p:cNvPr id="21" name="Text 19"/>
          <p:cNvSpPr/>
          <p:nvPr/>
        </p:nvSpPr>
        <p:spPr>
          <a:xfrm>
            <a:off x="7620476" y="3545800"/>
            <a:ext cx="4583906" cy="916543"/>
          </a:xfrm>
          <a:prstGeom prst="rect">
            <a:avLst/>
          </a:prstGeom>
          <a:noFill/>
          <a:ln/>
        </p:spPr>
        <p:txBody>
          <a:bodyPr wrap="square" rtlCol="0" anchor="t"/>
          <a:lstStyle/>
          <a:p>
            <a:pPr marL="0" indent="0" algn="ctr">
              <a:lnSpc>
                <a:spcPts val="2406"/>
              </a:lnSpc>
              <a:buNone/>
            </a:pPr>
            <a:r>
              <a:rPr lang="en-US" sz="1604" dirty="0">
                <a:solidFill>
                  <a:srgbClr val="3B3535"/>
                </a:solidFill>
                <a:latin typeface="Sora" pitchFamily="34" charset="0"/>
                <a:ea typeface="Sora" pitchFamily="34" charset="-122"/>
                <a:cs typeface="Sora" pitchFamily="34" charset="-120"/>
              </a:rPr>
              <a:t>Examine the total download and upload data during user sessions to gauge the overall level of engagement and resource utilization.</a:t>
            </a:r>
            <a:endParaRPr lang="en-US" sz="1604" dirty="0"/>
          </a:p>
        </p:txBody>
      </p:sp>
    </p:spTree>
    <p:extLst>
      <p:ext uri="{BB962C8B-B14F-4D97-AF65-F5344CB8AC3E}">
        <p14:creationId xmlns:p14="http://schemas.microsoft.com/office/powerpoint/2010/main" val="212485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637109"/>
            <a:ext cx="10646212"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Identifying Top Engaged Customers</a:t>
            </a:r>
            <a:endParaRPr lang="en-US" sz="4604" dirty="0"/>
          </a:p>
        </p:txBody>
      </p:sp>
      <p:sp>
        <p:nvSpPr>
          <p:cNvPr id="5" name="Shape 3"/>
          <p:cNvSpPr/>
          <p:nvPr/>
        </p:nvSpPr>
        <p:spPr>
          <a:xfrm>
            <a:off x="1760220" y="3062168"/>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1195" y="3136702"/>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7" name="Text 5"/>
          <p:cNvSpPr/>
          <p:nvPr/>
        </p:nvSpPr>
        <p:spPr>
          <a:xfrm>
            <a:off x="2482334" y="3062168"/>
            <a:ext cx="2833092"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Aggregate Metrics per Customer</a:t>
            </a:r>
            <a:endParaRPr lang="en-US" sz="2302" dirty="0"/>
          </a:p>
        </p:txBody>
      </p:sp>
      <p:sp>
        <p:nvSpPr>
          <p:cNvPr id="8" name="Text 6"/>
          <p:cNvSpPr/>
          <p:nvPr/>
        </p:nvSpPr>
        <p:spPr>
          <a:xfrm>
            <a:off x="2482334" y="3926443"/>
            <a:ext cx="2833092"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Aggregate the engagement metrics per customer ID (MSISDN) and report the top 10 customers per engagement metric.</a:t>
            </a:r>
            <a:endParaRPr lang="en-US" sz="1750" dirty="0"/>
          </a:p>
        </p:txBody>
      </p:sp>
      <p:sp>
        <p:nvSpPr>
          <p:cNvPr id="9" name="Shape 7"/>
          <p:cNvSpPr/>
          <p:nvPr/>
        </p:nvSpPr>
        <p:spPr>
          <a:xfrm>
            <a:off x="5537597" y="3062168"/>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5682853" y="3136702"/>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1" name="Text 9"/>
          <p:cNvSpPr/>
          <p:nvPr/>
        </p:nvSpPr>
        <p:spPr>
          <a:xfrm>
            <a:off x="6259711" y="3062168"/>
            <a:ext cx="2833092"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Normalize and Cluster Customers</a:t>
            </a:r>
            <a:endParaRPr lang="en-US" sz="2302" dirty="0"/>
          </a:p>
        </p:txBody>
      </p:sp>
      <p:sp>
        <p:nvSpPr>
          <p:cNvPr id="12" name="Text 10"/>
          <p:cNvSpPr/>
          <p:nvPr/>
        </p:nvSpPr>
        <p:spPr>
          <a:xfrm>
            <a:off x="6259711" y="3926443"/>
            <a:ext cx="2833092" cy="1999536"/>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Normalize each engagement metric and run a k-means (k=3) clustering to classify customers into three groups of engagement.</a:t>
            </a:r>
            <a:endParaRPr lang="en-US" sz="1750" dirty="0"/>
          </a:p>
        </p:txBody>
      </p:sp>
      <p:sp>
        <p:nvSpPr>
          <p:cNvPr id="13" name="Shape 11"/>
          <p:cNvSpPr/>
          <p:nvPr/>
        </p:nvSpPr>
        <p:spPr>
          <a:xfrm>
            <a:off x="9314974" y="3062168"/>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9459992" y="3136702"/>
            <a:ext cx="209788"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3</a:t>
            </a:r>
            <a:endParaRPr lang="en-US" sz="2763" dirty="0"/>
          </a:p>
        </p:txBody>
      </p:sp>
      <p:sp>
        <p:nvSpPr>
          <p:cNvPr id="15" name="Text 13"/>
          <p:cNvSpPr/>
          <p:nvPr/>
        </p:nvSpPr>
        <p:spPr>
          <a:xfrm>
            <a:off x="10037088" y="3062168"/>
            <a:ext cx="2833092"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Analyze Cluster Metrics</a:t>
            </a:r>
            <a:endParaRPr lang="en-US" sz="2302" dirty="0"/>
          </a:p>
        </p:txBody>
      </p:sp>
      <p:sp>
        <p:nvSpPr>
          <p:cNvPr id="16" name="Text 14"/>
          <p:cNvSpPr/>
          <p:nvPr/>
        </p:nvSpPr>
        <p:spPr>
          <a:xfrm>
            <a:off x="10037088" y="3926443"/>
            <a:ext cx="2833092" cy="266604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Compute the minimum, maximum, average, and total non-normalized metrics for each cluster. Interpret the results visually with accompanying text explaining the findings.</a:t>
            </a:r>
            <a:endParaRPr lang="en-US" sz="1750" dirty="0"/>
          </a:p>
        </p:txBody>
      </p:sp>
    </p:spTree>
    <p:extLst>
      <p:ext uri="{BB962C8B-B14F-4D97-AF65-F5344CB8AC3E}">
        <p14:creationId xmlns:p14="http://schemas.microsoft.com/office/powerpoint/2010/main" val="1423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62100"/>
            <a:ext cx="988968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Optimizing Engagement Clusters</a:t>
            </a:r>
            <a:endParaRPr lang="en-US" sz="4604" dirty="0"/>
          </a:p>
        </p:txBody>
      </p:sp>
      <p:sp>
        <p:nvSpPr>
          <p:cNvPr id="5" name="Text 3"/>
          <p:cNvSpPr/>
          <p:nvPr/>
        </p:nvSpPr>
        <p:spPr>
          <a:xfrm>
            <a:off x="1760220" y="2848332"/>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Determine Optimal Clusters</a:t>
            </a:r>
            <a:endParaRPr lang="en-US" sz="2302" dirty="0"/>
          </a:p>
        </p:txBody>
      </p:sp>
      <p:sp>
        <p:nvSpPr>
          <p:cNvPr id="6" name="Text 4"/>
          <p:cNvSpPr/>
          <p:nvPr/>
        </p:nvSpPr>
        <p:spPr>
          <a:xfrm>
            <a:off x="1760220" y="3801547"/>
            <a:ext cx="3341608"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Using the k-means clustering algorithm, group users into k engagement clusters based on the engagement metrics.</a:t>
            </a:r>
            <a:endParaRPr lang="en-US" sz="1750" dirty="0"/>
          </a:p>
        </p:txBody>
      </p:sp>
      <p:sp>
        <p:nvSpPr>
          <p:cNvPr id="7" name="Text 5"/>
          <p:cNvSpPr/>
          <p:nvPr/>
        </p:nvSpPr>
        <p:spPr>
          <a:xfrm>
            <a:off x="1760220" y="5334476"/>
            <a:ext cx="3341608"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What is the optimized value of k (use the elbow method for this)?</a:t>
            </a:r>
            <a:endParaRPr lang="en-US" sz="1750" dirty="0"/>
          </a:p>
        </p:txBody>
      </p:sp>
      <p:sp>
        <p:nvSpPr>
          <p:cNvPr id="8" name="Text 6"/>
          <p:cNvSpPr/>
          <p:nvPr/>
        </p:nvSpPr>
        <p:spPr>
          <a:xfrm>
            <a:off x="5651421" y="2848332"/>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Interpret Cluster Findings</a:t>
            </a:r>
            <a:endParaRPr lang="en-US" sz="2302" dirty="0"/>
          </a:p>
        </p:txBody>
      </p:sp>
      <p:sp>
        <p:nvSpPr>
          <p:cNvPr id="9" name="Text 7"/>
          <p:cNvSpPr/>
          <p:nvPr/>
        </p:nvSpPr>
        <p:spPr>
          <a:xfrm>
            <a:off x="5651421" y="3801547"/>
            <a:ext cx="3341608" cy="233279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Interpret the findings from the k-means clustering. Provide 4-5 key insights about the different engagement clusters and how they can inform the telecom brand's strategy.</a:t>
            </a:r>
            <a:endParaRPr lang="en-US" sz="1750" dirty="0"/>
          </a:p>
        </p:txBody>
      </p:sp>
      <p:sp>
        <p:nvSpPr>
          <p:cNvPr id="10" name="Text 8"/>
          <p:cNvSpPr/>
          <p:nvPr/>
        </p:nvSpPr>
        <p:spPr>
          <a:xfrm>
            <a:off x="9542621" y="2848332"/>
            <a:ext cx="3341608" cy="731044"/>
          </a:xfrm>
          <a:prstGeom prst="rect">
            <a:avLst/>
          </a:prstGeom>
          <a:noFill/>
          <a:ln/>
        </p:spPr>
        <p:txBody>
          <a:bodyPr wrap="squar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Visualize Cluster Metrics</a:t>
            </a:r>
            <a:endParaRPr lang="en-US" sz="2302" dirty="0"/>
          </a:p>
        </p:txBody>
      </p:sp>
      <p:sp>
        <p:nvSpPr>
          <p:cNvPr id="11" name="Text 9"/>
          <p:cNvSpPr/>
          <p:nvPr/>
        </p:nvSpPr>
        <p:spPr>
          <a:xfrm>
            <a:off x="9542621" y="3801547"/>
            <a:ext cx="3341608" cy="266604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Compute and visualize the minimum, maximum, average, and total non-normalized metrics for each engagement cluster. Explain how these metrics can be used to better understand and target the different customer segments.</a:t>
            </a:r>
            <a:endParaRPr lang="en-US" sz="1750" dirty="0"/>
          </a:p>
        </p:txBody>
      </p:sp>
    </p:spTree>
    <p:extLst>
      <p:ext uri="{BB962C8B-B14F-4D97-AF65-F5344CB8AC3E}">
        <p14:creationId xmlns:p14="http://schemas.microsoft.com/office/powerpoint/2010/main" val="177547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3219</Words>
  <Application>Microsoft Office PowerPoint</Application>
  <PresentationFormat>Custom</PresentationFormat>
  <Paragraphs>286</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Alexandria</vt:lpstr>
      <vt:lpstr>Arial</vt:lpstr>
      <vt:lpstr>Calibri</vt:lpstr>
      <vt:lpstr>Calibri Light</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Nitesh Namdev</cp:lastModifiedBy>
  <cp:revision>22</cp:revision>
  <dcterms:created xsi:type="dcterms:W3CDTF">2024-06-19T05:59:44Z</dcterms:created>
  <dcterms:modified xsi:type="dcterms:W3CDTF">2024-06-19T09:12:02Z</dcterms:modified>
</cp:coreProperties>
</file>