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sh Namdev" userId="d9e30a3a81db0a9c" providerId="LiveId" clId="{F6EA365A-87B9-4DD3-9267-D7F1A79F8B38}"/>
    <pc:docChg chg="addSld modSld">
      <pc:chgData name="Nitesh Namdev" userId="d9e30a3a81db0a9c" providerId="LiveId" clId="{F6EA365A-87B9-4DD3-9267-D7F1A79F8B38}" dt="2024-02-03T17:12:19.608" v="13" actId="14100"/>
      <pc:docMkLst>
        <pc:docMk/>
      </pc:docMkLst>
      <pc:sldChg chg="addSp delSp modSp new mod">
        <pc:chgData name="Nitesh Namdev" userId="d9e30a3a81db0a9c" providerId="LiveId" clId="{F6EA365A-87B9-4DD3-9267-D7F1A79F8B38}" dt="2024-02-03T17:12:19.608" v="13" actId="14100"/>
        <pc:sldMkLst>
          <pc:docMk/>
          <pc:sldMk cId="3916003005" sldId="265"/>
        </pc:sldMkLst>
        <pc:spChg chg="mod">
          <ac:chgData name="Nitesh Namdev" userId="d9e30a3a81db0a9c" providerId="LiveId" clId="{F6EA365A-87B9-4DD3-9267-D7F1A79F8B38}" dt="2024-02-03T17:09:09.583" v="2" actId="255"/>
          <ac:spMkLst>
            <pc:docMk/>
            <pc:sldMk cId="3916003005" sldId="265"/>
            <ac:spMk id="2" creationId="{26436262-7BA1-8D5F-A06C-20429A1E1E2D}"/>
          </ac:spMkLst>
        </pc:spChg>
        <pc:spChg chg="del">
          <ac:chgData name="Nitesh Namdev" userId="d9e30a3a81db0a9c" providerId="LiveId" clId="{F6EA365A-87B9-4DD3-9267-D7F1A79F8B38}" dt="2024-02-03T17:10:01.645" v="3" actId="22"/>
          <ac:spMkLst>
            <pc:docMk/>
            <pc:sldMk cId="3916003005" sldId="265"/>
            <ac:spMk id="3" creationId="{6624E0AD-94E9-3D25-03C0-A989185E2B01}"/>
          </ac:spMkLst>
        </pc:spChg>
        <pc:picChg chg="add mod ord">
          <ac:chgData name="Nitesh Namdev" userId="d9e30a3a81db0a9c" providerId="LiveId" clId="{F6EA365A-87B9-4DD3-9267-D7F1A79F8B38}" dt="2024-02-03T17:10:28.767" v="9" actId="14100"/>
          <ac:picMkLst>
            <pc:docMk/>
            <pc:sldMk cId="3916003005" sldId="265"/>
            <ac:picMk id="5" creationId="{11140659-22FB-DAAA-35EB-28B85B950331}"/>
          </ac:picMkLst>
        </pc:picChg>
        <pc:picChg chg="add mod">
          <ac:chgData name="Nitesh Namdev" userId="d9e30a3a81db0a9c" providerId="LiveId" clId="{F6EA365A-87B9-4DD3-9267-D7F1A79F8B38}" dt="2024-02-03T17:12:19.608" v="13" actId="14100"/>
          <ac:picMkLst>
            <pc:docMk/>
            <pc:sldMk cId="3916003005" sldId="265"/>
            <ac:picMk id="7" creationId="{2A59CD4C-5477-20FC-CCE2-98B7E4ACC9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47583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212669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40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8756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108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36865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2173779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13703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11984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3E86A-B72A-4746-95DA-A36B77D04C81}"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264337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C3E86A-B72A-4746-95DA-A36B77D04C8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73162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3E86A-B72A-4746-95DA-A36B77D04C81}"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168415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C3E86A-B72A-4746-95DA-A36B77D04C81}"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33940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3E86A-B72A-4746-95DA-A36B77D04C81}"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3372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C3E86A-B72A-4746-95DA-A36B77D04C8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98482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3E86A-B72A-4746-95DA-A36B77D04C81}"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353388-8E25-4E50-80B6-D4632F0C5A53}" type="slidenum">
              <a:rPr lang="en-IN" smtClean="0"/>
              <a:t>‹#›</a:t>
            </a:fld>
            <a:endParaRPr lang="en-IN"/>
          </a:p>
        </p:txBody>
      </p:sp>
    </p:spTree>
    <p:extLst>
      <p:ext uri="{BB962C8B-B14F-4D97-AF65-F5344CB8AC3E}">
        <p14:creationId xmlns:p14="http://schemas.microsoft.com/office/powerpoint/2010/main" val="87721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C3E86A-B72A-4746-95DA-A36B77D04C81}" type="datetimeFigureOut">
              <a:rPr lang="en-IN" smtClean="0"/>
              <a:t>03-02-2024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353388-8E25-4E50-80B6-D4632F0C5A53}" type="slidenum">
              <a:rPr lang="en-IN" smtClean="0"/>
              <a:t>‹#›</a:t>
            </a:fld>
            <a:endParaRPr lang="en-IN"/>
          </a:p>
        </p:txBody>
      </p:sp>
    </p:spTree>
    <p:extLst>
      <p:ext uri="{BB962C8B-B14F-4D97-AF65-F5344CB8AC3E}">
        <p14:creationId xmlns:p14="http://schemas.microsoft.com/office/powerpoint/2010/main" val="182481244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5F3D-E073-E125-1FBA-4D73377DC5AC}"/>
              </a:ext>
            </a:extLst>
          </p:cNvPr>
          <p:cNvSpPr>
            <a:spLocks noGrp="1"/>
          </p:cNvSpPr>
          <p:nvPr>
            <p:ph type="ctrTitle"/>
          </p:nvPr>
        </p:nvSpPr>
        <p:spPr>
          <a:xfrm>
            <a:off x="1507067" y="1800808"/>
            <a:ext cx="7766936" cy="1903445"/>
          </a:xfrm>
        </p:spPr>
        <p:txBody>
          <a:bodyPr/>
          <a:lstStyle/>
          <a:p>
            <a:r>
              <a:rPr lang="en-IN" sz="8000" b="1" dirty="0">
                <a:ea typeface="Calibri" panose="020F0502020204030204" pitchFamily="34" charset="0"/>
                <a:cs typeface="Calibri" panose="020F0502020204030204" pitchFamily="34" charset="0"/>
              </a:rPr>
              <a:t>Web Scraping</a:t>
            </a:r>
          </a:p>
        </p:txBody>
      </p:sp>
      <p:sp>
        <p:nvSpPr>
          <p:cNvPr id="3" name="Subtitle 2">
            <a:extLst>
              <a:ext uri="{FF2B5EF4-FFF2-40B4-BE49-F238E27FC236}">
                <a16:creationId xmlns:a16="http://schemas.microsoft.com/office/drawing/2014/main" id="{AAC8F89B-580D-A694-BD0A-A14F0E470E58}"/>
              </a:ext>
            </a:extLst>
          </p:cNvPr>
          <p:cNvSpPr>
            <a:spLocks noGrp="1"/>
          </p:cNvSpPr>
          <p:nvPr>
            <p:ph type="subTitle" idx="1"/>
          </p:nvPr>
        </p:nvSpPr>
        <p:spPr/>
        <p:txBody>
          <a:bodyPr>
            <a:noAutofit/>
          </a:bodyPr>
          <a:lstStyle/>
          <a:p>
            <a:r>
              <a:rPr lang="en-IN" sz="4000" dirty="0">
                <a:solidFill>
                  <a:schemeClr val="accent1"/>
                </a:solidFill>
              </a:rPr>
              <a:t>Presented By:</a:t>
            </a:r>
          </a:p>
          <a:p>
            <a:r>
              <a:rPr lang="en-IN" sz="3200" dirty="0">
                <a:solidFill>
                  <a:schemeClr val="accent1"/>
                </a:solidFill>
              </a:rPr>
              <a:t>Nitesh Namdev</a:t>
            </a:r>
            <a:r>
              <a:rPr lang="en-IN" sz="4000" dirty="0">
                <a:solidFill>
                  <a:schemeClr val="accent1"/>
                </a:solidFill>
              </a:rPr>
              <a:t> </a:t>
            </a:r>
          </a:p>
        </p:txBody>
      </p:sp>
    </p:spTree>
    <p:extLst>
      <p:ext uri="{BB962C8B-B14F-4D97-AF65-F5344CB8AC3E}">
        <p14:creationId xmlns:p14="http://schemas.microsoft.com/office/powerpoint/2010/main" val="193906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2F70-8308-B309-AB11-45EF03B37851}"/>
              </a:ext>
            </a:extLst>
          </p:cNvPr>
          <p:cNvSpPr>
            <a:spLocks noGrp="1"/>
          </p:cNvSpPr>
          <p:nvPr>
            <p:ph type="title"/>
          </p:nvPr>
        </p:nvSpPr>
        <p:spPr/>
        <p:txBody>
          <a:bodyPr>
            <a:normAutofit fontScale="90000"/>
          </a:bodyPr>
          <a:lstStyle/>
          <a:p>
            <a:r>
              <a:rPr lang="en-IN" sz="5400" dirty="0"/>
              <a:t>Conclusion</a:t>
            </a:r>
            <a:br>
              <a:rPr lang="en-IN" sz="5400" dirty="0"/>
            </a:br>
            <a:endParaRPr lang="en-IN" sz="5400" dirty="0"/>
          </a:p>
        </p:txBody>
      </p:sp>
      <p:sp>
        <p:nvSpPr>
          <p:cNvPr id="3" name="Content Placeholder 2">
            <a:extLst>
              <a:ext uri="{FF2B5EF4-FFF2-40B4-BE49-F238E27FC236}">
                <a16:creationId xmlns:a16="http://schemas.microsoft.com/office/drawing/2014/main" id="{35E5382B-A8F1-96BB-FBCF-C9414C001BD3}"/>
              </a:ext>
            </a:extLst>
          </p:cNvPr>
          <p:cNvSpPr>
            <a:spLocks noGrp="1"/>
          </p:cNvSpPr>
          <p:nvPr>
            <p:ph idx="1"/>
          </p:nvPr>
        </p:nvSpPr>
        <p:spPr/>
        <p:txBody>
          <a:bodyPr>
            <a:normAutofit/>
          </a:bodyPr>
          <a:lstStyle/>
          <a:p>
            <a:r>
              <a:rPr lang="en-IN" sz="2000" dirty="0"/>
              <a:t>As a result of the Internet’s availability, information-seeking activities grew common and time-consuming, making them among of the most prevalent and time-consuming activities. For the first time, we will be able to acquire large amounts of data without putting in a lot of effort or money. With web scraping, business may gain insight into their target market and make better decisions, whether they are in  e-commerce </a:t>
            </a:r>
            <a:r>
              <a:rPr lang="en-IN" sz="2000"/>
              <a:t>or e-marketing.</a:t>
            </a:r>
            <a:endParaRPr lang="en-IN" sz="2000" dirty="0"/>
          </a:p>
        </p:txBody>
      </p:sp>
    </p:spTree>
    <p:extLst>
      <p:ext uri="{BB962C8B-B14F-4D97-AF65-F5344CB8AC3E}">
        <p14:creationId xmlns:p14="http://schemas.microsoft.com/office/powerpoint/2010/main" val="293838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E1DA-B6F4-F8D0-650F-40BACAA132CF}"/>
              </a:ext>
            </a:extLst>
          </p:cNvPr>
          <p:cNvSpPr>
            <a:spLocks noGrp="1"/>
          </p:cNvSpPr>
          <p:nvPr>
            <p:ph type="title"/>
          </p:nvPr>
        </p:nvSpPr>
        <p:spPr/>
        <p:txBody>
          <a:bodyPr>
            <a:normAutofit/>
          </a:bodyPr>
          <a:lstStyle/>
          <a:p>
            <a:r>
              <a:rPr lang="en-IN" sz="5400" b="1" dirty="0"/>
              <a:t>Abstract</a:t>
            </a:r>
          </a:p>
        </p:txBody>
      </p:sp>
      <p:sp>
        <p:nvSpPr>
          <p:cNvPr id="3" name="Content Placeholder 2">
            <a:extLst>
              <a:ext uri="{FF2B5EF4-FFF2-40B4-BE49-F238E27FC236}">
                <a16:creationId xmlns:a16="http://schemas.microsoft.com/office/drawing/2014/main" id="{71841474-2846-8E86-C9FB-28A1D8795640}"/>
              </a:ext>
            </a:extLst>
          </p:cNvPr>
          <p:cNvSpPr>
            <a:spLocks noGrp="1"/>
          </p:cNvSpPr>
          <p:nvPr>
            <p:ph idx="1"/>
          </p:nvPr>
        </p:nvSpPr>
        <p:spPr/>
        <p:txBody>
          <a:bodyPr>
            <a:normAutofit/>
          </a:bodyPr>
          <a:lstStyle/>
          <a:p>
            <a:r>
              <a:rPr lang="en-IN" sz="2000" dirty="0"/>
              <a:t>Web scraping, also known as data Mining, is the process of collecting large amounts of data from the web and then placing it in database for future analysis and later use.</a:t>
            </a:r>
          </a:p>
          <a:p>
            <a:r>
              <a:rPr lang="en-IN" sz="2000" dirty="0"/>
              <a:t>It offers insight into price data, market dynamics, prevailing trends, practises employed by competitors and the challenges they face.</a:t>
            </a:r>
          </a:p>
          <a:p>
            <a:r>
              <a:rPr lang="en-IN" sz="2000" dirty="0"/>
              <a:t>In this article, We will explain the advantages of Web scraping technique.</a:t>
            </a:r>
          </a:p>
          <a:p>
            <a:r>
              <a:rPr lang="en-IN" sz="2000" dirty="0"/>
              <a:t>This research is based on web based python scrapping tool and the main focus is on BeautifulSoup to scrap the data.</a:t>
            </a:r>
          </a:p>
          <a:p>
            <a:pPr>
              <a:buClr>
                <a:schemeClr val="accent2"/>
              </a:buClr>
              <a:buSzPct val="90000"/>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42714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657E-EFBD-8F7D-6E84-EF14816EBBBA}"/>
              </a:ext>
            </a:extLst>
          </p:cNvPr>
          <p:cNvSpPr>
            <a:spLocks noGrp="1"/>
          </p:cNvSpPr>
          <p:nvPr>
            <p:ph type="title"/>
          </p:nvPr>
        </p:nvSpPr>
        <p:spPr/>
        <p:txBody>
          <a:bodyPr>
            <a:normAutofit/>
          </a:bodyPr>
          <a:lstStyle/>
          <a:p>
            <a:r>
              <a:rPr lang="en-IN" sz="5400" dirty="0"/>
              <a:t>Introduction</a:t>
            </a:r>
          </a:p>
        </p:txBody>
      </p:sp>
      <p:sp>
        <p:nvSpPr>
          <p:cNvPr id="3" name="Content Placeholder 2">
            <a:extLst>
              <a:ext uri="{FF2B5EF4-FFF2-40B4-BE49-F238E27FC236}">
                <a16:creationId xmlns:a16="http://schemas.microsoft.com/office/drawing/2014/main" id="{1F95179C-3540-B780-47AA-2E9D28D8AA35}"/>
              </a:ext>
            </a:extLst>
          </p:cNvPr>
          <p:cNvSpPr>
            <a:spLocks noGrp="1"/>
          </p:cNvSpPr>
          <p:nvPr>
            <p:ph idx="1"/>
          </p:nvPr>
        </p:nvSpPr>
        <p:spPr/>
        <p:txBody>
          <a:bodyPr>
            <a:normAutofit/>
          </a:bodyPr>
          <a:lstStyle/>
          <a:p>
            <a:r>
              <a:rPr lang="en-IN" sz="2000" dirty="0"/>
              <a:t>The internet is a bottomless well of knowledge that is open to everyone. Because of the latest technological developments, we had to rethink our company practices.</a:t>
            </a:r>
          </a:p>
          <a:p>
            <a:r>
              <a:rPr lang="en-IN" sz="2000" dirty="0"/>
              <a:t>Data crawling, online scraping, and data harvesting have been around for as long as the internet itself has been around. However, at the beginning , it wasn’t always used for web content extraction.</a:t>
            </a:r>
          </a:p>
          <a:p>
            <a:r>
              <a:rPr lang="en-IN" sz="2000" dirty="0"/>
              <a:t>It is possible to think of online scraping as the process of obtaining or extracting content from a website. In web scraping, content is taken from a online sources and used in a manner.</a:t>
            </a:r>
          </a:p>
        </p:txBody>
      </p:sp>
    </p:spTree>
    <p:extLst>
      <p:ext uri="{BB962C8B-B14F-4D97-AF65-F5344CB8AC3E}">
        <p14:creationId xmlns:p14="http://schemas.microsoft.com/office/powerpoint/2010/main" val="261967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A3A7-3761-3B07-8AEB-54A250E377AA}"/>
              </a:ext>
            </a:extLst>
          </p:cNvPr>
          <p:cNvSpPr>
            <a:spLocks noGrp="1"/>
          </p:cNvSpPr>
          <p:nvPr>
            <p:ph type="title"/>
          </p:nvPr>
        </p:nvSpPr>
        <p:spPr/>
        <p:txBody>
          <a:bodyPr>
            <a:normAutofit/>
          </a:bodyPr>
          <a:lstStyle/>
          <a:p>
            <a:r>
              <a:rPr lang="en-IN" sz="5400" dirty="0"/>
              <a:t>What is web scraping?</a:t>
            </a:r>
          </a:p>
        </p:txBody>
      </p:sp>
      <p:sp>
        <p:nvSpPr>
          <p:cNvPr id="3" name="Content Placeholder 2">
            <a:extLst>
              <a:ext uri="{FF2B5EF4-FFF2-40B4-BE49-F238E27FC236}">
                <a16:creationId xmlns:a16="http://schemas.microsoft.com/office/drawing/2014/main" id="{0F17E75A-225A-AAE7-21C2-139486C8005C}"/>
              </a:ext>
            </a:extLst>
          </p:cNvPr>
          <p:cNvSpPr>
            <a:spLocks noGrp="1"/>
          </p:cNvSpPr>
          <p:nvPr>
            <p:ph idx="1"/>
          </p:nvPr>
        </p:nvSpPr>
        <p:spPr/>
        <p:txBody>
          <a:bodyPr>
            <a:normAutofit/>
          </a:bodyPr>
          <a:lstStyle/>
          <a:p>
            <a:r>
              <a:rPr lang="en-IN" sz="2000" dirty="0"/>
              <a:t>Web scraping (Web harvesting) is a software technique of extracting information from websites.</a:t>
            </a:r>
          </a:p>
          <a:p>
            <a:r>
              <a:rPr lang="en-IN" sz="2000" dirty="0"/>
              <a:t>While web scraping done manually by a software user, the term typically refers to automated processes implemented using a bot or web crawler.</a:t>
            </a:r>
          </a:p>
          <a:p>
            <a:r>
              <a:rPr lang="en-IN" sz="2000" dirty="0"/>
              <a:t>It focuses on transformation of unstructured data on the web (Typically HTML), into structured data that can be stored and </a:t>
            </a:r>
            <a:r>
              <a:rPr lang="en-IN" sz="2000" dirty="0" err="1"/>
              <a:t>analyzed</a:t>
            </a:r>
            <a:r>
              <a:rPr lang="en-IN" sz="2000" dirty="0"/>
              <a:t>.</a:t>
            </a:r>
          </a:p>
          <a:p>
            <a:r>
              <a:rPr lang="en-IN" sz="2000" dirty="0"/>
              <a:t>It is a form of copying in which specific data is gathered and copied from the web, typically into a central local databases or spreadsheet, for later retravel or analysis.</a:t>
            </a:r>
          </a:p>
        </p:txBody>
      </p:sp>
    </p:spTree>
    <p:extLst>
      <p:ext uri="{BB962C8B-B14F-4D97-AF65-F5344CB8AC3E}">
        <p14:creationId xmlns:p14="http://schemas.microsoft.com/office/powerpoint/2010/main" val="418007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F39D-CB6D-12B2-68BF-9444BEDD5D68}"/>
              </a:ext>
            </a:extLst>
          </p:cNvPr>
          <p:cNvSpPr>
            <a:spLocks noGrp="1"/>
          </p:cNvSpPr>
          <p:nvPr>
            <p:ph type="title"/>
          </p:nvPr>
        </p:nvSpPr>
        <p:spPr/>
        <p:txBody>
          <a:bodyPr>
            <a:normAutofit/>
          </a:bodyPr>
          <a:lstStyle/>
          <a:p>
            <a:r>
              <a:rPr lang="en-IN" sz="5400" dirty="0"/>
              <a:t>Why we scrape?</a:t>
            </a:r>
          </a:p>
        </p:txBody>
      </p:sp>
      <p:sp>
        <p:nvSpPr>
          <p:cNvPr id="3" name="Content Placeholder 2">
            <a:extLst>
              <a:ext uri="{FF2B5EF4-FFF2-40B4-BE49-F238E27FC236}">
                <a16:creationId xmlns:a16="http://schemas.microsoft.com/office/drawing/2014/main" id="{88D05226-2E1D-2141-2EA7-06FAED224842}"/>
              </a:ext>
            </a:extLst>
          </p:cNvPr>
          <p:cNvSpPr>
            <a:spLocks noGrp="1"/>
          </p:cNvSpPr>
          <p:nvPr>
            <p:ph idx="1"/>
          </p:nvPr>
        </p:nvSpPr>
        <p:spPr/>
        <p:txBody>
          <a:bodyPr>
            <a:noAutofit/>
          </a:bodyPr>
          <a:lstStyle/>
          <a:p>
            <a:r>
              <a:rPr lang="en-IN" sz="2000" dirty="0"/>
              <a:t>Web pages contain wealth of information (in text form), designed mostly for human consumption.</a:t>
            </a:r>
          </a:p>
          <a:p>
            <a:r>
              <a:rPr lang="en-IN" sz="2000" dirty="0"/>
              <a:t>Static websites (legacy systems)</a:t>
            </a:r>
          </a:p>
          <a:p>
            <a:r>
              <a:rPr lang="en-IN" sz="2000" dirty="0"/>
              <a:t>Interfacing with 3</a:t>
            </a:r>
            <a:r>
              <a:rPr lang="en-IN" sz="2000" baseline="30000" dirty="0"/>
              <a:t>rd</a:t>
            </a:r>
            <a:r>
              <a:rPr lang="en-IN" sz="2000" dirty="0"/>
              <a:t> party with no API access</a:t>
            </a:r>
          </a:p>
          <a:p>
            <a:r>
              <a:rPr lang="en-IN" sz="2000" dirty="0"/>
              <a:t>Websites are more important than API’s </a:t>
            </a:r>
          </a:p>
          <a:p>
            <a:r>
              <a:rPr lang="en-IN" sz="2000" dirty="0"/>
              <a:t>The data is already available (in the form of web pages)</a:t>
            </a:r>
          </a:p>
          <a:p>
            <a:r>
              <a:rPr lang="en-IN" sz="2000" dirty="0"/>
              <a:t>No rate limiting </a:t>
            </a:r>
          </a:p>
          <a:p>
            <a:r>
              <a:rPr lang="en-IN" sz="2000" dirty="0"/>
              <a:t>Anonymous access </a:t>
            </a:r>
          </a:p>
        </p:txBody>
      </p:sp>
    </p:spTree>
    <p:extLst>
      <p:ext uri="{BB962C8B-B14F-4D97-AF65-F5344CB8AC3E}">
        <p14:creationId xmlns:p14="http://schemas.microsoft.com/office/powerpoint/2010/main" val="197814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49D7-E2FC-004A-0A79-790032AB6C28}"/>
              </a:ext>
            </a:extLst>
          </p:cNvPr>
          <p:cNvSpPr>
            <a:spLocks noGrp="1"/>
          </p:cNvSpPr>
          <p:nvPr>
            <p:ph type="title"/>
          </p:nvPr>
        </p:nvSpPr>
        <p:spPr/>
        <p:txBody>
          <a:bodyPr>
            <a:normAutofit/>
          </a:bodyPr>
          <a:lstStyle/>
          <a:p>
            <a:r>
              <a:rPr lang="en-IN" sz="5400" dirty="0"/>
              <a:t>Fetching the data</a:t>
            </a:r>
          </a:p>
        </p:txBody>
      </p:sp>
      <p:sp>
        <p:nvSpPr>
          <p:cNvPr id="3" name="Content Placeholder 2">
            <a:extLst>
              <a:ext uri="{FF2B5EF4-FFF2-40B4-BE49-F238E27FC236}">
                <a16:creationId xmlns:a16="http://schemas.microsoft.com/office/drawing/2014/main" id="{3074D519-7B48-1809-08E3-65C0D0653B53}"/>
              </a:ext>
            </a:extLst>
          </p:cNvPr>
          <p:cNvSpPr>
            <a:spLocks noGrp="1"/>
          </p:cNvSpPr>
          <p:nvPr>
            <p:ph idx="1"/>
          </p:nvPr>
        </p:nvSpPr>
        <p:spPr/>
        <p:txBody>
          <a:bodyPr>
            <a:normAutofit/>
          </a:bodyPr>
          <a:lstStyle/>
          <a:p>
            <a:r>
              <a:rPr lang="en-IN" sz="2000" dirty="0"/>
              <a:t>Involves finding the endpoint – URL or URL’s</a:t>
            </a:r>
          </a:p>
          <a:p>
            <a:r>
              <a:rPr lang="en-IN" sz="2000" dirty="0"/>
              <a:t>Sending HTTP requests to the server</a:t>
            </a:r>
          </a:p>
          <a:p>
            <a:r>
              <a:rPr lang="en-IN" sz="2000" dirty="0"/>
              <a:t>Using requests library:</a:t>
            </a:r>
          </a:p>
          <a:p>
            <a:endParaRPr lang="en-IN" sz="2000" dirty="0"/>
          </a:p>
          <a:p>
            <a:r>
              <a:rPr lang="en-IN" sz="2000" dirty="0"/>
              <a:t>       import requests</a:t>
            </a:r>
          </a:p>
          <a:p>
            <a:r>
              <a:rPr lang="en-IN" sz="2000" dirty="0"/>
              <a:t>       data = </a:t>
            </a:r>
            <a:r>
              <a:rPr lang="en-IN" sz="2000" dirty="0" err="1"/>
              <a:t>requests.get</a:t>
            </a:r>
            <a:r>
              <a:rPr lang="en-IN" sz="2000" dirty="0"/>
              <a:t>(‘http://python.org.com/’)</a:t>
            </a:r>
          </a:p>
          <a:p>
            <a:r>
              <a:rPr lang="en-IN" sz="2000" dirty="0"/>
              <a:t>       html = </a:t>
            </a:r>
            <a:r>
              <a:rPr lang="en-IN" sz="2000" dirty="0" err="1"/>
              <a:t>data.content</a:t>
            </a:r>
            <a:endParaRPr lang="en-IN" sz="2000" dirty="0"/>
          </a:p>
        </p:txBody>
      </p:sp>
    </p:spTree>
    <p:extLst>
      <p:ext uri="{BB962C8B-B14F-4D97-AF65-F5344CB8AC3E}">
        <p14:creationId xmlns:p14="http://schemas.microsoft.com/office/powerpoint/2010/main" val="284864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F3C4-D03A-6A4B-EADC-D1CF8B9A2C8B}"/>
              </a:ext>
            </a:extLst>
          </p:cNvPr>
          <p:cNvSpPr>
            <a:spLocks noGrp="1"/>
          </p:cNvSpPr>
          <p:nvPr>
            <p:ph type="title"/>
          </p:nvPr>
        </p:nvSpPr>
        <p:spPr/>
        <p:txBody>
          <a:bodyPr>
            <a:noAutofit/>
          </a:bodyPr>
          <a:lstStyle/>
          <a:p>
            <a:r>
              <a:rPr lang="en-IN" sz="4800" dirty="0"/>
              <a:t>Use BeautifulSoup for parsing</a:t>
            </a:r>
            <a:br>
              <a:rPr lang="en-IN" sz="4800" dirty="0"/>
            </a:br>
            <a:endParaRPr lang="en-IN" sz="4800" dirty="0"/>
          </a:p>
        </p:txBody>
      </p:sp>
      <p:sp>
        <p:nvSpPr>
          <p:cNvPr id="3" name="Content Placeholder 2">
            <a:extLst>
              <a:ext uri="{FF2B5EF4-FFF2-40B4-BE49-F238E27FC236}">
                <a16:creationId xmlns:a16="http://schemas.microsoft.com/office/drawing/2014/main" id="{0B7D65D2-B65D-A952-4D3B-D91F188AD617}"/>
              </a:ext>
            </a:extLst>
          </p:cNvPr>
          <p:cNvSpPr>
            <a:spLocks noGrp="1"/>
          </p:cNvSpPr>
          <p:nvPr>
            <p:ph idx="1"/>
          </p:nvPr>
        </p:nvSpPr>
        <p:spPr/>
        <p:txBody>
          <a:bodyPr>
            <a:noAutofit/>
          </a:bodyPr>
          <a:lstStyle/>
          <a:p>
            <a:r>
              <a:rPr lang="en-IN" sz="2000" dirty="0"/>
              <a:t>Python library for pulling data from HTML and XML files.</a:t>
            </a:r>
          </a:p>
          <a:p>
            <a:r>
              <a:rPr lang="en-IN" sz="2000" dirty="0"/>
              <a:t>Provides simple methods to- </a:t>
            </a:r>
          </a:p>
          <a:p>
            <a:pPr marL="0" indent="0">
              <a:buNone/>
            </a:pPr>
            <a:r>
              <a:rPr lang="en-IN" sz="2000" dirty="0"/>
              <a:t>         * search</a:t>
            </a:r>
          </a:p>
          <a:p>
            <a:pPr marL="0" indent="0">
              <a:buNone/>
            </a:pPr>
            <a:r>
              <a:rPr lang="en-IN" sz="2000" dirty="0"/>
              <a:t>         * navigate</a:t>
            </a:r>
          </a:p>
          <a:p>
            <a:pPr marL="0" indent="0">
              <a:buNone/>
            </a:pPr>
            <a:r>
              <a:rPr lang="en-IN" sz="2000" dirty="0"/>
              <a:t>         * select</a:t>
            </a:r>
          </a:p>
          <a:p>
            <a:r>
              <a:rPr lang="en-IN" sz="2000" dirty="0"/>
              <a:t>Deals with broken web-pages really well</a:t>
            </a:r>
          </a:p>
          <a:p>
            <a:r>
              <a:rPr lang="en-IN" sz="2000" dirty="0"/>
              <a:t>Auto-detects encoding</a:t>
            </a:r>
          </a:p>
          <a:p>
            <a:r>
              <a:rPr lang="en-IN" sz="2000" dirty="0"/>
              <a:t>You may use this tool to not only scrape data, but also to clean it up.</a:t>
            </a:r>
          </a:p>
          <a:p>
            <a:r>
              <a:rPr lang="en-IN" sz="2000" dirty="0"/>
              <a:t>A number of python parsers, including </a:t>
            </a:r>
            <a:r>
              <a:rPr lang="en-IN" sz="2000" dirty="0" err="1"/>
              <a:t>lxml</a:t>
            </a:r>
            <a:r>
              <a:rPr lang="en-IN" sz="2000" dirty="0"/>
              <a:t> and hml5lib, are supported by BeautifulSoup , in addition to the HTML parser included in Python’s standard library.</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Tree>
    <p:extLst>
      <p:ext uri="{BB962C8B-B14F-4D97-AF65-F5344CB8AC3E}">
        <p14:creationId xmlns:p14="http://schemas.microsoft.com/office/powerpoint/2010/main" val="262052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B708-D9FE-8F4F-8618-7398A6EA384B}"/>
              </a:ext>
            </a:extLst>
          </p:cNvPr>
          <p:cNvSpPr>
            <a:spLocks noGrp="1"/>
          </p:cNvSpPr>
          <p:nvPr>
            <p:ph type="title"/>
          </p:nvPr>
        </p:nvSpPr>
        <p:spPr/>
        <p:txBody>
          <a:bodyPr>
            <a:normAutofit/>
          </a:bodyPr>
          <a:lstStyle/>
          <a:p>
            <a:r>
              <a:rPr lang="en-IN" sz="5400" dirty="0"/>
              <a:t>Live demo</a:t>
            </a:r>
          </a:p>
        </p:txBody>
      </p:sp>
      <p:pic>
        <p:nvPicPr>
          <p:cNvPr id="5" name="Content Placeholder 4">
            <a:extLst>
              <a:ext uri="{FF2B5EF4-FFF2-40B4-BE49-F238E27FC236}">
                <a16:creationId xmlns:a16="http://schemas.microsoft.com/office/drawing/2014/main" id="{0508A295-8541-3EF5-A50F-F0FBC961B1D0}"/>
              </a:ext>
            </a:extLst>
          </p:cNvPr>
          <p:cNvPicPr>
            <a:picLocks noGrp="1" noChangeAspect="1"/>
          </p:cNvPicPr>
          <p:nvPr>
            <p:ph idx="1"/>
          </p:nvPr>
        </p:nvPicPr>
        <p:blipFill>
          <a:blip r:embed="rId2"/>
          <a:stretch>
            <a:fillRect/>
          </a:stretch>
        </p:blipFill>
        <p:spPr>
          <a:xfrm>
            <a:off x="677334" y="1604866"/>
            <a:ext cx="8364029" cy="5131836"/>
          </a:xfrm>
        </p:spPr>
      </p:pic>
    </p:spTree>
    <p:extLst>
      <p:ext uri="{BB962C8B-B14F-4D97-AF65-F5344CB8AC3E}">
        <p14:creationId xmlns:p14="http://schemas.microsoft.com/office/powerpoint/2010/main" val="260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6262-7BA1-8D5F-A06C-20429A1E1E2D}"/>
              </a:ext>
            </a:extLst>
          </p:cNvPr>
          <p:cNvSpPr>
            <a:spLocks noGrp="1"/>
          </p:cNvSpPr>
          <p:nvPr>
            <p:ph type="title"/>
          </p:nvPr>
        </p:nvSpPr>
        <p:spPr/>
        <p:txBody>
          <a:bodyPr>
            <a:normAutofit/>
          </a:bodyPr>
          <a:lstStyle/>
          <a:p>
            <a:r>
              <a:rPr lang="en-IN" sz="5400" dirty="0"/>
              <a:t>Live demo</a:t>
            </a:r>
          </a:p>
        </p:txBody>
      </p:sp>
      <p:pic>
        <p:nvPicPr>
          <p:cNvPr id="5" name="Content Placeholder 4">
            <a:extLst>
              <a:ext uri="{FF2B5EF4-FFF2-40B4-BE49-F238E27FC236}">
                <a16:creationId xmlns:a16="http://schemas.microsoft.com/office/drawing/2014/main" id="{11140659-22FB-DAAA-35EB-28B85B950331}"/>
              </a:ext>
            </a:extLst>
          </p:cNvPr>
          <p:cNvPicPr>
            <a:picLocks noGrp="1" noChangeAspect="1"/>
          </p:cNvPicPr>
          <p:nvPr>
            <p:ph idx="1"/>
          </p:nvPr>
        </p:nvPicPr>
        <p:blipFill>
          <a:blip r:embed="rId2"/>
          <a:stretch>
            <a:fillRect/>
          </a:stretch>
        </p:blipFill>
        <p:spPr>
          <a:xfrm>
            <a:off x="186613" y="1446245"/>
            <a:ext cx="4674636" cy="4917233"/>
          </a:xfrm>
        </p:spPr>
      </p:pic>
      <p:pic>
        <p:nvPicPr>
          <p:cNvPr id="7" name="Picture 6">
            <a:extLst>
              <a:ext uri="{FF2B5EF4-FFF2-40B4-BE49-F238E27FC236}">
                <a16:creationId xmlns:a16="http://schemas.microsoft.com/office/drawing/2014/main" id="{2A59CD4C-5477-20FC-CCE2-98B7E4ACC9D1}"/>
              </a:ext>
            </a:extLst>
          </p:cNvPr>
          <p:cNvPicPr>
            <a:picLocks noChangeAspect="1"/>
          </p:cNvPicPr>
          <p:nvPr/>
        </p:nvPicPr>
        <p:blipFill>
          <a:blip r:embed="rId3"/>
          <a:stretch>
            <a:fillRect/>
          </a:stretch>
        </p:blipFill>
        <p:spPr>
          <a:xfrm>
            <a:off x="4963886" y="986578"/>
            <a:ext cx="5290457" cy="5376900"/>
          </a:xfrm>
          <a:prstGeom prst="rect">
            <a:avLst/>
          </a:prstGeom>
        </p:spPr>
      </p:pic>
    </p:spTree>
    <p:extLst>
      <p:ext uri="{BB962C8B-B14F-4D97-AF65-F5344CB8AC3E}">
        <p14:creationId xmlns:p14="http://schemas.microsoft.com/office/powerpoint/2010/main" val="3916003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77</TotalTime>
  <Words>578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Web Scraping</vt:lpstr>
      <vt:lpstr>Abstract</vt:lpstr>
      <vt:lpstr>Introduction</vt:lpstr>
      <vt:lpstr>What is web scraping?</vt:lpstr>
      <vt:lpstr>Why we scrape?</vt:lpstr>
      <vt:lpstr>Fetching the data</vt:lpstr>
      <vt:lpstr>Use BeautifulSoup for parsing </vt:lpstr>
      <vt:lpstr>Live demo</vt:lpstr>
      <vt:lpstr>Live demo</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Nitesh Namdev</dc:creator>
  <cp:lastModifiedBy>Nitesh Namdev</cp:lastModifiedBy>
  <cp:revision>1</cp:revision>
  <dcterms:created xsi:type="dcterms:W3CDTF">2024-02-01T17:11:09Z</dcterms:created>
  <dcterms:modified xsi:type="dcterms:W3CDTF">2024-02-03T17:12:25Z</dcterms:modified>
</cp:coreProperties>
</file>