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2148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3A4A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‹#›</a:t>
            </a:fld>
            <a:endParaRPr sz="1800" baseline="-6944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EE29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Myriad Pro"/>
                <a:cs typeface="Myriad Pr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3A4A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‹#›</a:t>
            </a:fld>
            <a:endParaRPr sz="1800" baseline="-6944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EE29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3A4A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‹#›</a:t>
            </a:fld>
            <a:endParaRPr sz="1800" baseline="-6944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50" y="11303"/>
            <a:ext cx="7547609" cy="10674350"/>
          </a:xfrm>
          <a:custGeom>
            <a:avLst/>
            <a:gdLst/>
            <a:ahLst/>
            <a:cxnLst/>
            <a:rect l="l" t="t" r="r" b="b"/>
            <a:pathLst>
              <a:path w="7547609" h="10674350">
                <a:moveTo>
                  <a:pt x="0" y="10674350"/>
                </a:moveTo>
                <a:lnTo>
                  <a:pt x="7547292" y="10674350"/>
                </a:lnTo>
                <a:lnTo>
                  <a:pt x="7547292" y="0"/>
                </a:lnTo>
                <a:lnTo>
                  <a:pt x="0" y="0"/>
                </a:lnTo>
                <a:lnTo>
                  <a:pt x="0" y="10674350"/>
                </a:lnTo>
                <a:close/>
              </a:path>
            </a:pathLst>
          </a:custGeom>
          <a:solidFill>
            <a:srgbClr val="EE296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9603359"/>
            <a:ext cx="2794000" cy="6314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EE29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3A4A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‹#›</a:t>
            </a:fld>
            <a:endParaRPr sz="1800" baseline="-6944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3A4A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‹#›</a:t>
            </a:fld>
            <a:endParaRPr sz="1800" baseline="-6944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600" y="9776904"/>
            <a:ext cx="1269999" cy="28653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0553001"/>
            <a:ext cx="7556500" cy="139065"/>
          </a:xfrm>
          <a:custGeom>
            <a:avLst/>
            <a:gdLst/>
            <a:ahLst/>
            <a:cxnLst/>
            <a:rect l="l" t="t" r="r" b="b"/>
            <a:pathLst>
              <a:path w="7556500" h="139065">
                <a:moveTo>
                  <a:pt x="0" y="139001"/>
                </a:moveTo>
                <a:lnTo>
                  <a:pt x="7556500" y="139001"/>
                </a:lnTo>
                <a:lnTo>
                  <a:pt x="7556500" y="0"/>
                </a:lnTo>
                <a:lnTo>
                  <a:pt x="0" y="0"/>
                </a:lnTo>
                <a:lnTo>
                  <a:pt x="0" y="139001"/>
                </a:lnTo>
                <a:close/>
              </a:path>
            </a:pathLst>
          </a:custGeom>
          <a:solidFill>
            <a:srgbClr val="EE29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5825" y="1085850"/>
            <a:ext cx="6162040" cy="8039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EE29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1350" y="1902638"/>
            <a:ext cx="6258559" cy="6805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Myriad Pro"/>
                <a:cs typeface="Myriad Pr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8277" y="10005831"/>
            <a:ext cx="2701290" cy="22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3A4A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‹#›</a:t>
            </a:fld>
            <a:endParaRPr sz="1800" baseline="-6944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board.com/" TargetMode="External"/><Relationship Id="rId2" Type="http://schemas.openxmlformats.org/officeDocument/2006/relationships/hyperlink" Target="http://datascience.nyu.edu/what-is-data-science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board.com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pringboard.com/resources/data-science-email" TargetMode="External"/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board.com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31.xml"/><Relationship Id="rId18" Type="http://schemas.openxmlformats.org/officeDocument/2006/relationships/slide" Target="slide36.xml"/><Relationship Id="rId3" Type="http://schemas.openxmlformats.org/officeDocument/2006/relationships/slide" Target="slide5.xml"/><Relationship Id="rId7" Type="http://schemas.openxmlformats.org/officeDocument/2006/relationships/slide" Target="slide13.xml"/><Relationship Id="rId12" Type="http://schemas.openxmlformats.org/officeDocument/2006/relationships/slide" Target="slide30.xml"/><Relationship Id="rId17" Type="http://schemas.openxmlformats.org/officeDocument/2006/relationships/slide" Target="slide35.xml"/><Relationship Id="rId2" Type="http://schemas.openxmlformats.org/officeDocument/2006/relationships/hyperlink" Target="http://www.springboard.com/" TargetMode="External"/><Relationship Id="rId16" Type="http://schemas.openxmlformats.org/officeDocument/2006/relationships/slide" Target="slide34.xml"/><Relationship Id="rId20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29.xml"/><Relationship Id="rId5" Type="http://schemas.openxmlformats.org/officeDocument/2006/relationships/slide" Target="slide9.xml"/><Relationship Id="rId15" Type="http://schemas.openxmlformats.org/officeDocument/2006/relationships/slide" Target="slide33.xml"/><Relationship Id="rId10" Type="http://schemas.openxmlformats.org/officeDocument/2006/relationships/slide" Target="slide28.xml"/><Relationship Id="rId19" Type="http://schemas.openxmlformats.org/officeDocument/2006/relationships/slide" Target="slide37.xml"/><Relationship Id="rId4" Type="http://schemas.openxmlformats.org/officeDocument/2006/relationships/slide" Target="slide6.xml"/><Relationship Id="rId9" Type="http://schemas.openxmlformats.org/officeDocument/2006/relationships/slide" Target="slide26.xml"/><Relationship Id="rId14" Type="http://schemas.openxmlformats.org/officeDocument/2006/relationships/slide" Target="slide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board.com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board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board.com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board.com/workshops/mentors/" TargetMode="External"/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ltcorp.com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pringboard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6.xml"/><Relationship Id="rId18" Type="http://schemas.openxmlformats.org/officeDocument/2006/relationships/slide" Target="slide62.xml"/><Relationship Id="rId3" Type="http://schemas.openxmlformats.org/officeDocument/2006/relationships/slide" Target="slide40.xml"/><Relationship Id="rId21" Type="http://schemas.openxmlformats.org/officeDocument/2006/relationships/slide" Target="slide65.xml"/><Relationship Id="rId7" Type="http://schemas.openxmlformats.org/officeDocument/2006/relationships/slide" Target="slide46.xml"/><Relationship Id="rId12" Type="http://schemas.openxmlformats.org/officeDocument/2006/relationships/slide" Target="slide55.xml"/><Relationship Id="rId17" Type="http://schemas.openxmlformats.org/officeDocument/2006/relationships/slide" Target="slide61.xml"/><Relationship Id="rId2" Type="http://schemas.openxmlformats.org/officeDocument/2006/relationships/slide" Target="slide39.xml"/><Relationship Id="rId16" Type="http://schemas.openxmlformats.org/officeDocument/2006/relationships/slide" Target="slide59.xml"/><Relationship Id="rId20" Type="http://schemas.openxmlformats.org/officeDocument/2006/relationships/slide" Target="slide6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5.xml"/><Relationship Id="rId11" Type="http://schemas.openxmlformats.org/officeDocument/2006/relationships/slide" Target="slide54.xml"/><Relationship Id="rId5" Type="http://schemas.openxmlformats.org/officeDocument/2006/relationships/slide" Target="slide43.xml"/><Relationship Id="rId15" Type="http://schemas.openxmlformats.org/officeDocument/2006/relationships/slide" Target="slide58.xml"/><Relationship Id="rId10" Type="http://schemas.openxmlformats.org/officeDocument/2006/relationships/slide" Target="slide52.xml"/><Relationship Id="rId19" Type="http://schemas.openxmlformats.org/officeDocument/2006/relationships/slide" Target="slide63.xml"/><Relationship Id="rId4" Type="http://schemas.openxmlformats.org/officeDocument/2006/relationships/slide" Target="slide42.xml"/><Relationship Id="rId9" Type="http://schemas.openxmlformats.org/officeDocument/2006/relationships/slide" Target="slide48.xml"/><Relationship Id="rId14" Type="http://schemas.openxmlformats.org/officeDocument/2006/relationships/slide" Target="slide57.xml"/><Relationship Id="rId22" Type="http://schemas.openxmlformats.org/officeDocument/2006/relationships/hyperlink" Target="http://www.springboard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springboar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ringboard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board.com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ocialresearchmethods.net/kb/statinf.ph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pringboard.com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board.com/" TargetMode="External"/><Relationship Id="rId2" Type="http://schemas.openxmlformats.org/officeDocument/2006/relationships/hyperlink" Target="https://rottmancreative.com/blog/human-beings-are-visual-creatures-20130510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board.com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board.com/" TargetMode="External"/><Relationship Id="rId2" Type="http://schemas.openxmlformats.org/officeDocument/2006/relationships/hyperlink" Target="https://www.oreilly.com/ideas/2015-data-science-salary-survey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ipython.org/notebook.html" TargetMode="External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pringboard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pringboard.com/" TargetMode="External"/><Relationship Id="rId3" Type="http://schemas.openxmlformats.org/officeDocument/2006/relationships/slide" Target="slide68.xml"/><Relationship Id="rId7" Type="http://schemas.openxmlformats.org/officeDocument/2006/relationships/slide" Target="slide72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5.xml"/><Relationship Id="rId6" Type="http://schemas.openxmlformats.org/officeDocument/2006/relationships/slide" Target="slide71.xml"/><Relationship Id="rId5" Type="http://schemas.openxmlformats.org/officeDocument/2006/relationships/slide" Target="slide70.xml"/><Relationship Id="rId4" Type="http://schemas.openxmlformats.org/officeDocument/2006/relationships/slide" Target="slide6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hyperlink" Target="http://www.oreilly.com/data/free/files/stratasurvey.pdf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pringboard.com/" TargetMode="External"/><Relationship Id="rId5" Type="http://schemas.openxmlformats.org/officeDocument/2006/relationships/hyperlink" Target="https://github.com/ropensci/clifro/" TargetMode="External"/><Relationship Id="rId4" Type="http://schemas.openxmlformats.org/officeDocument/2006/relationships/hyperlink" Target="https://www.rmetrics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kinsey.com/business-functions/business-technology/our-insights/big-data-the-next-frontier-for-innovation" TargetMode="External"/><Relationship Id="rId2" Type="http://schemas.openxmlformats.org/officeDocument/2006/relationships/hyperlink" Target="https://en.wikipedia.org/wiki/Moore%27s_law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pringboard.com/" TargetMode="External"/><Relationship Id="rId4" Type="http://schemas.openxmlformats.org/officeDocument/2006/relationships/hyperlink" Target="https://en.wikipedia.org/wiki/MapReduce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board.com/" TargetMode="External"/><Relationship Id="rId2" Type="http://schemas.openxmlformats.org/officeDocument/2006/relationships/hyperlink" Target="https://hadoop.apache.org/" TargetMode="Externa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board.com/" TargetMode="External"/><Relationship Id="rId2" Type="http://schemas.openxmlformats.org/officeDocument/2006/relationships/hyperlink" Target="https://www.mongodb.org/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pringboard.com/" TargetMode="External"/><Relationship Id="rId3" Type="http://schemas.openxmlformats.org/officeDocument/2006/relationships/hyperlink" Target="https://twitter.com/twitterapi?lang=en" TargetMode="External"/><Relationship Id="rId7" Type="http://schemas.openxmlformats.org/officeDocument/2006/relationships/hyperlink" Target="https://www.reddit.com/r/datasets" TargetMode="External"/><Relationship Id="rId2" Type="http://schemas.openxmlformats.org/officeDocument/2006/relationships/hyperlink" Target="https://en.wikipedia.org/wiki/Application_programming_interfac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usgovxml.com/" TargetMode="External"/><Relationship Id="rId5" Type="http://schemas.openxmlformats.org/officeDocument/2006/relationships/hyperlink" Target="https://www.instagram.com/developer/" TargetMode="External"/><Relationship Id="rId4" Type="http://schemas.openxmlformats.org/officeDocument/2006/relationships/hyperlink" Target="https://developers.facebook.com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dley/rvest" TargetMode="External"/><Relationship Id="rId3" Type="http://schemas.openxmlformats.org/officeDocument/2006/relationships/hyperlink" Target="https://www.springboard.com/blog/free-public-data-sets-data-science-project/" TargetMode="External"/><Relationship Id="rId7" Type="http://schemas.openxmlformats.org/officeDocument/2006/relationships/hyperlink" Target="http://www.r-tutor.com/r-introduction/data-frame/data-import" TargetMode="External"/><Relationship Id="rId2" Type="http://schemas.openxmlformats.org/officeDocument/2006/relationships/hyperlink" Target="https://www.quandl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crummy.com/software/BeautifulSoup/bs4/doc/" TargetMode="External"/><Relationship Id="rId5" Type="http://schemas.openxmlformats.org/officeDocument/2006/relationships/hyperlink" Target="http://docs.python-requests.org/" TargetMode="External"/><Relationship Id="rId4" Type="http://schemas.openxmlformats.org/officeDocument/2006/relationships/hyperlink" Target="http://stackoverflow.com/questions/32912373/importing-multiple-sql-tables-using-pandas" TargetMode="External"/><Relationship Id="rId9" Type="http://schemas.openxmlformats.org/officeDocument/2006/relationships/hyperlink" Target="http://www.springboard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eshape2/index.html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pringboard.com/" TargetMode="External"/><Relationship Id="rId4" Type="http://schemas.openxmlformats.org/officeDocument/2006/relationships/hyperlink" Target="http://earthpy.org/pandas-basics.html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smallbusiness.chron.com/create-ms-excel-script-41089.html" TargetMode="External"/><Relationship Id="rId7" Type="http://schemas.openxmlformats.org/officeDocument/2006/relationships/hyperlink" Target="http://www.revolutionanalytics.com/r-language-features-applications-and-extensions#datamining" TargetMode="External"/><Relationship Id="rId12" Type="http://schemas.openxmlformats.org/officeDocument/2006/relationships/hyperlink" Target="http://www.springboard.com/" TargetMode="External"/><Relationship Id="rId2" Type="http://schemas.openxmlformats.org/officeDocument/2006/relationships/hyperlink" Target="http://www.excel-easy.com/data-analysis/pivot-tables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cikit-learn.org/" TargetMode="External"/><Relationship Id="rId11" Type="http://schemas.openxmlformats.org/officeDocument/2006/relationships/hyperlink" Target="https://ipython.org/ipython-doc/1/interactive/nbconvert.html" TargetMode="External"/><Relationship Id="rId5" Type="http://schemas.openxmlformats.org/officeDocument/2006/relationships/hyperlink" Target="http://www.scipy.org/" TargetMode="External"/><Relationship Id="rId10" Type="http://schemas.openxmlformats.org/officeDocument/2006/relationships/hyperlink" Target="https://plot.ly/python/" TargetMode="External"/><Relationship Id="rId4" Type="http://schemas.openxmlformats.org/officeDocument/2006/relationships/hyperlink" Target="http://www.numpy.org/" TargetMode="External"/><Relationship Id="rId9" Type="http://schemas.openxmlformats.org/officeDocument/2006/relationships/hyperlink" Target="https://plot.ly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ggplot2.org/" TargetMode="External"/><Relationship Id="rId2" Type="http://schemas.openxmlformats.org/officeDocument/2006/relationships/hyperlink" Target="https://github.com/ipython/ipython/wiki/A-gallery-of-interesting-IPython-Notebook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pringboard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pringboard.com/" TargetMode="External"/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pringboard.com/workshops/data-science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board.com/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board.com/" TargetMode="External"/><Relationship Id="rId2" Type="http://schemas.openxmlformats.org/officeDocument/2006/relationships/hyperlink" Target="http://www.oreilly.com/data/free/files/stratasurvey.pdf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board.com/" TargetMode="External"/><Relationship Id="rId2" Type="http://schemas.openxmlformats.org/officeDocument/2006/relationships/hyperlink" Target="http://www.trentsalazar.com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pringboard.com/" TargetMode="External"/><Relationship Id="rId3" Type="http://schemas.openxmlformats.org/officeDocument/2006/relationships/hyperlink" Target="http://sundeeppattem.com/index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themeforest.net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drivendata.org/" TargetMode="External"/><Relationship Id="rId5" Type="http://schemas.openxmlformats.org/officeDocument/2006/relationships/hyperlink" Target="https://www.kaggle.com/" TargetMode="External"/><Relationship Id="rId4" Type="http://schemas.openxmlformats.org/officeDocument/2006/relationships/hyperlink" Target="http://datakind.org/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conferences.oreilly.com/strata" TargetMode="External"/><Relationship Id="rId2" Type="http://schemas.openxmlformats.org/officeDocument/2006/relationships/hyperlink" Target="http://springboard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pringboard.com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nips.cc/" TargetMode="External"/><Relationship Id="rId7" Type="http://schemas.openxmlformats.org/officeDocument/2006/relationships/hyperlink" Target="http://www.springboard.com/" TargetMode="External"/><Relationship Id="rId2" Type="http://schemas.openxmlformats.org/officeDocument/2006/relationships/hyperlink" Target="http://www.kdd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meetup.com/R-Users/" TargetMode="External"/><Relationship Id="rId5" Type="http://schemas.openxmlformats.org/officeDocument/2006/relationships/hyperlink" Target="http://datasciencelondon.org/" TargetMode="External"/><Relationship Id="rId4" Type="http://schemas.openxmlformats.org/officeDocument/2006/relationships/hyperlink" Target="http://www.meetup.com/" TargetMode="Externa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dit.com/r/datascience" TargetMode="External"/><Relationship Id="rId3" Type="http://schemas.openxmlformats.org/officeDocument/2006/relationships/hyperlink" Target="http://www.thetalkingmachines.com/" TargetMode="External"/><Relationship Id="rId7" Type="http://schemas.openxmlformats.org/officeDocument/2006/relationships/hyperlink" Target="http://www.kdnuggets.com/" TargetMode="External"/><Relationship Id="rId2" Type="http://schemas.openxmlformats.org/officeDocument/2006/relationships/hyperlink" Target="https://www.springboard.com/resources/data-science-podcasts-newsletter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oreilly.com/" TargetMode="External"/><Relationship Id="rId11" Type="http://schemas.openxmlformats.org/officeDocument/2006/relationships/hyperlink" Target="http://www.springboard.com/" TargetMode="External"/><Relationship Id="rId5" Type="http://schemas.openxmlformats.org/officeDocument/2006/relationships/hyperlink" Target="http://radar.oreilly.com/tag/oreilly-data-show-podcast" TargetMode="External"/><Relationship Id="rId10" Type="http://schemas.openxmlformats.org/officeDocument/2006/relationships/hyperlink" Target="https://news.ycombinator.com/" TargetMode="External"/><Relationship Id="rId4" Type="http://schemas.openxmlformats.org/officeDocument/2006/relationships/hyperlink" Target="http://www.partiallyderivative.com/" TargetMode="External"/><Relationship Id="rId9" Type="http://schemas.openxmlformats.org/officeDocument/2006/relationships/hyperlink" Target="https://www.quora.com/topic/Data-Science" TargetMode="Externa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angel.co/jobs" TargetMode="External"/><Relationship Id="rId3" Type="http://schemas.openxmlformats.org/officeDocument/2006/relationships/hyperlink" Target="http://www.indeed.com/q-Data-Scientist-jobs.html" TargetMode="External"/><Relationship Id="rId7" Type="http://schemas.openxmlformats.org/officeDocument/2006/relationships/hyperlink" Target="https://angel.co/" TargetMode="External"/><Relationship Id="rId2" Type="http://schemas.openxmlformats.org/officeDocument/2006/relationships/hyperlink" Target="https://www.kaggle.com/job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news.ycombinator.com/jobs" TargetMode="External"/><Relationship Id="rId5" Type="http://schemas.openxmlformats.org/officeDocument/2006/relationships/hyperlink" Target="https://www.datasciencejobs.io/" TargetMode="External"/><Relationship Id="rId4" Type="http://schemas.openxmlformats.org/officeDocument/2006/relationships/hyperlink" Target="https://datajobs.com/data-science-jobs" TargetMode="External"/><Relationship Id="rId9" Type="http://schemas.openxmlformats.org/officeDocument/2006/relationships/hyperlink" Target="http://www.springboard.com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zyre.com/article/100-data-science-interview-questions-and-answers-general-/184" TargetMode="External"/><Relationship Id="rId2" Type="http://schemas.openxmlformats.org/officeDocument/2006/relationships/hyperlink" Target="https://alyaabbott.wordpress.com/2014/10/01/how-to-ace-a-data-science-interview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pringboard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board.com/workshops/mentors/" TargetMode="External"/><Relationship Id="rId7" Type="http://schemas.openxmlformats.org/officeDocument/2006/relationships/hyperlink" Target="http://www.springboard.com/" TargetMode="External"/><Relationship Id="rId2" Type="http://schemas.openxmlformats.org/officeDocument/2006/relationships/hyperlink" Target="http://springboar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www.linkedin.com/in/snehaprunwal" TargetMode="External"/><Relationship Id="rId4" Type="http://schemas.openxmlformats.org/officeDocument/2006/relationships/hyperlink" Target="http://narrativeviz.com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pattem" TargetMode="External"/><Relationship Id="rId2" Type="http://schemas.openxmlformats.org/officeDocument/2006/relationships/hyperlink" Target="http://sundeeppattem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pringboard.com/" TargetMode="External"/><Relationship Id="rId4" Type="http://schemas.openxmlformats.org/officeDocument/2006/relationships/image" Target="../media/image1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coursera.org/learn/machine-learning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pringboard.com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linkedin.com/in/sinan-ozdemir-10568534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pringboard.com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board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board.com/" TargetMode="External"/><Relationship Id="rId2" Type="http://schemas.openxmlformats.org/officeDocument/2006/relationships/hyperlink" Target="https://www.springboard.com/learning-paths/data-analys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ringboard.com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springboard.com/" TargetMode="External"/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inkedin.com/shareArticle?mini=true&amp;url=springboard.com/resources/data-career-guide" TargetMode="External"/><Relationship Id="rId4" Type="http://schemas.openxmlformats.org/officeDocument/2006/relationships/hyperlink" Target="http://www.facebook.com/sharer/sharer.php?u=springboard.com/resources/data-career-guid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12/10/data-scientist-the-sexiest-job-of-the-21st-century/" TargetMode="External"/><Relationship Id="rId2" Type="http://schemas.openxmlformats.org/officeDocument/2006/relationships/hyperlink" Target="http://jamhurimagazine.com/index.php/opinion/3262-kenya-154-out-of-183-world-countries-with-1-700-per-capita-income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pringboard.com/" TargetMode="External"/><Relationship Id="rId4" Type="http://schemas.openxmlformats.org/officeDocument/2006/relationships/hyperlink" Target="https://business.linkedin.com/talent-solutions/blog/trends-and-research/2016/the-25-hottest-professional-skills-for-2016" TargetMode="Externa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sql/" TargetMode="External"/><Relationship Id="rId3" Type="http://schemas.openxmlformats.org/officeDocument/2006/relationships/hyperlink" Target="https://hail-data.quora.com/How-to-acquire-the-Essential-Skill-Set-the-Self-Starter-way" TargetMode="External"/><Relationship Id="rId7" Type="http://schemas.openxmlformats.org/officeDocument/2006/relationships/hyperlink" Target="http://www.computerworld.com/article/2486425/business-intelligence/business-intelligence-4-data-wrangling-tasks-in-r-for-advanced-beginners.html" TargetMode="External"/><Relationship Id="rId2" Type="http://schemas.openxmlformats.org/officeDocument/2006/relationships/hyperlink" Target="http://www.kdnuggets.com/2015/11/different-data-science-roles-indust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ryr.codeschool.com/" TargetMode="External"/><Relationship Id="rId5" Type="http://schemas.openxmlformats.org/officeDocument/2006/relationships/hyperlink" Target="http://www.excelcharts.com/blog/posts/" TargetMode="External"/><Relationship Id="rId10" Type="http://schemas.openxmlformats.org/officeDocument/2006/relationships/hyperlink" Target="http://www.springboard.com/" TargetMode="External"/><Relationship Id="rId4" Type="http://schemas.openxmlformats.org/officeDocument/2006/relationships/hyperlink" Target="http://twiecki.github.io/blog/2014/11/18/python-for-data-science/" TargetMode="External"/><Relationship Id="rId9" Type="http://schemas.openxmlformats.org/officeDocument/2006/relationships/hyperlink" Target="https://www.quora.com/Where-can-I-find-large-datasets-open-to-the-public" TargetMode="Externa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pringboard.com/" TargetMode="External"/><Relationship Id="rId3" Type="http://schemas.openxmlformats.org/officeDocument/2006/relationships/hyperlink" Target="https://github.com/hangtwenty/dive-into-machine-learning" TargetMode="External"/><Relationship Id="rId7" Type="http://schemas.openxmlformats.org/officeDocument/2006/relationships/hyperlink" Target="http://firstround.com/review/everything-we-wish-wed-known-about-building-data-products/" TargetMode="External"/><Relationship Id="rId2" Type="http://schemas.openxmlformats.org/officeDocument/2006/relationships/hyperlink" Target="http://rayli.net/blog/data/top-10-data-mining-algorithms-in-plain-english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blog.udacity.com/2015/04/data-science-interview-questions.html" TargetMode="External"/><Relationship Id="rId5" Type="http://schemas.openxmlformats.org/officeDocument/2006/relationships/hyperlink" Target="http://flowingdata.com/" TargetMode="External"/><Relationship Id="rId4" Type="http://schemas.openxmlformats.org/officeDocument/2006/relationships/hyperlink" Target="http://www.r2d3.us/visual-intro-to-machine-learning-part-1/" TargetMode="Externa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board.com/" TargetMode="External"/><Relationship Id="rId2" Type="http://schemas.openxmlformats.org/officeDocument/2006/relationships/hyperlink" Target="http://ssg.mit.edu/~krv/pubs/AbelsonVS_kdd2014.pdf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12/10/data-scientist-the-sexiest-job-of-the-21st-century/" TargetMode="External"/><Relationship Id="rId2" Type="http://schemas.openxmlformats.org/officeDocument/2006/relationships/hyperlink" Target="http://www.springboar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orbes.com/sites/tomgroenfeldt/2012/01/17/big-data-needs-data-scientists-or-quants-or-excel-jockey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1859153"/>
            <a:ext cx="511048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0" spc="-150" dirty="0">
                <a:solidFill>
                  <a:srgbClr val="FFFFFF"/>
                </a:solidFill>
              </a:rPr>
              <a:t>Getting</a:t>
            </a:r>
            <a:r>
              <a:rPr sz="5000" spc="-175" dirty="0">
                <a:solidFill>
                  <a:srgbClr val="FFFFFF"/>
                </a:solidFill>
              </a:rPr>
              <a:t> </a:t>
            </a:r>
            <a:r>
              <a:rPr sz="5000" spc="-235" dirty="0">
                <a:solidFill>
                  <a:srgbClr val="FFFFFF"/>
                </a:solidFill>
              </a:rPr>
              <a:t>Your</a:t>
            </a:r>
            <a:r>
              <a:rPr sz="5000" spc="-145" dirty="0">
                <a:solidFill>
                  <a:srgbClr val="FFFFFF"/>
                </a:solidFill>
              </a:rPr>
              <a:t> </a:t>
            </a:r>
            <a:r>
              <a:rPr sz="5000" spc="-45" dirty="0">
                <a:solidFill>
                  <a:srgbClr val="FFFFFF"/>
                </a:solidFill>
              </a:rPr>
              <a:t>First </a:t>
            </a:r>
            <a:r>
              <a:rPr sz="5000" spc="-120" dirty="0">
                <a:solidFill>
                  <a:srgbClr val="FFFFFF"/>
                </a:solidFill>
              </a:rPr>
              <a:t>Data</a:t>
            </a:r>
            <a:r>
              <a:rPr sz="5000" spc="-210" dirty="0">
                <a:solidFill>
                  <a:srgbClr val="FFFFFF"/>
                </a:solidFill>
              </a:rPr>
              <a:t> </a:t>
            </a:r>
            <a:r>
              <a:rPr sz="5000" spc="-180" dirty="0">
                <a:solidFill>
                  <a:srgbClr val="FFFFFF"/>
                </a:solidFill>
              </a:rPr>
              <a:t>Science</a:t>
            </a:r>
            <a:r>
              <a:rPr sz="5000" spc="-165" dirty="0">
                <a:solidFill>
                  <a:srgbClr val="FFFFFF"/>
                </a:solidFill>
              </a:rPr>
              <a:t> </a:t>
            </a:r>
            <a:r>
              <a:rPr sz="5000" spc="-25" dirty="0">
                <a:solidFill>
                  <a:srgbClr val="FFFFFF"/>
                </a:solidFill>
              </a:rPr>
              <a:t>Job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96900" y="1504759"/>
            <a:ext cx="22542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EFF4"/>
                </a:solidFill>
                <a:latin typeface="Minion Pro"/>
                <a:cs typeface="Minion Pro"/>
              </a:rPr>
              <a:t>A</a:t>
            </a:r>
            <a:r>
              <a:rPr sz="2000" spc="-50" dirty="0">
                <a:solidFill>
                  <a:srgbClr val="F1EFF4"/>
                </a:solidFill>
                <a:latin typeface="Minion Pro"/>
                <a:cs typeface="Minion Pro"/>
              </a:rPr>
              <a:t> </a:t>
            </a:r>
            <a:r>
              <a:rPr sz="2000" spc="-10" dirty="0">
                <a:solidFill>
                  <a:srgbClr val="F1EFF4"/>
                </a:solidFill>
                <a:latin typeface="Minion Pro"/>
                <a:cs typeface="Minion Pro"/>
              </a:rPr>
              <a:t>Beginner’s</a:t>
            </a:r>
            <a:r>
              <a:rPr sz="2000" spc="-40" dirty="0">
                <a:solidFill>
                  <a:srgbClr val="F1EFF4"/>
                </a:solidFill>
                <a:latin typeface="Minion Pro"/>
                <a:cs typeface="Minion Pro"/>
              </a:rPr>
              <a:t> </a:t>
            </a:r>
            <a:r>
              <a:rPr sz="2000" dirty="0">
                <a:solidFill>
                  <a:srgbClr val="F1EFF4"/>
                </a:solidFill>
                <a:latin typeface="Minion Pro"/>
                <a:cs typeface="Minion Pro"/>
              </a:rPr>
              <a:t>Guide</a:t>
            </a:r>
            <a:r>
              <a:rPr sz="2000" spc="-35" dirty="0">
                <a:solidFill>
                  <a:srgbClr val="F1EFF4"/>
                </a:solidFill>
                <a:latin typeface="Minion Pro"/>
                <a:cs typeface="Minion Pro"/>
              </a:rPr>
              <a:t> </a:t>
            </a:r>
            <a:r>
              <a:rPr sz="2000" spc="-25" dirty="0">
                <a:solidFill>
                  <a:srgbClr val="F1EFF4"/>
                </a:solidFill>
                <a:latin typeface="Minion Pro"/>
                <a:cs typeface="Minion Pro"/>
              </a:rPr>
              <a:t>to</a:t>
            </a:r>
            <a:endParaRPr sz="2000">
              <a:latin typeface="Minion Pro"/>
              <a:cs typeface="Minion Pr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9751" y="3949003"/>
            <a:ext cx="5480685" cy="4738370"/>
            <a:chOff x="1039751" y="3949003"/>
            <a:chExt cx="5480685" cy="4738370"/>
          </a:xfrm>
        </p:grpSpPr>
        <p:sp>
          <p:nvSpPr>
            <p:cNvPr id="5" name="object 5"/>
            <p:cNvSpPr/>
            <p:nvPr/>
          </p:nvSpPr>
          <p:spPr>
            <a:xfrm>
              <a:off x="1510029" y="4438599"/>
              <a:ext cx="4851400" cy="4248150"/>
            </a:xfrm>
            <a:custGeom>
              <a:avLst/>
              <a:gdLst/>
              <a:ahLst/>
              <a:cxnLst/>
              <a:rect l="l" t="t" r="r" b="b"/>
              <a:pathLst>
                <a:path w="4851400" h="4248150">
                  <a:moveTo>
                    <a:pt x="4851400" y="0"/>
                  </a:moveTo>
                  <a:lnTo>
                    <a:pt x="0" y="0"/>
                  </a:lnTo>
                  <a:lnTo>
                    <a:pt x="0" y="4248150"/>
                  </a:lnTo>
                  <a:lnTo>
                    <a:pt x="4851400" y="4248150"/>
                  </a:lnTo>
                  <a:lnTo>
                    <a:pt x="485140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751" y="3949003"/>
              <a:ext cx="5480498" cy="4622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948" y="1359661"/>
            <a:ext cx="6271260" cy="370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8740">
              <a:lnSpc>
                <a:spcPct val="1223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Since you're reading this guide, you're likely curious about a career in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science, and you've probably heard some of these facts and figures.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 </a:t>
            </a:r>
            <a:r>
              <a:rPr sz="1500" spc="-10" dirty="0">
                <a:latin typeface="Myriad Pro"/>
                <a:cs typeface="Myriad Pro"/>
              </a:rPr>
              <a:t>likely </a:t>
            </a:r>
            <a:r>
              <a:rPr sz="1500" dirty="0">
                <a:latin typeface="Myriad Pro"/>
                <a:cs typeface="Myriad Pro"/>
              </a:rPr>
              <a:t>know that data science is a career where you can do good while doing </a:t>
            </a:r>
            <a:r>
              <a:rPr sz="1500" spc="-10" dirty="0">
                <a:latin typeface="Myriad Pro"/>
                <a:cs typeface="Myriad Pro"/>
              </a:rPr>
              <a:t>well.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Myriad Pro"/>
              <a:cs typeface="Myriad Pro"/>
            </a:endParaRPr>
          </a:p>
          <a:p>
            <a:pPr marL="12700" marR="462915">
              <a:lnSpc>
                <a:spcPct val="1223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You're ready to dig beyond the surface, and see real-life examples of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science, and get real-life advice from practitioners in the </a:t>
            </a:r>
            <a:r>
              <a:rPr sz="1500" spc="-10" dirty="0">
                <a:latin typeface="Myriad Pro"/>
                <a:cs typeface="Myriad Pro"/>
              </a:rPr>
              <a:t>field.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Myriad Pro"/>
              <a:cs typeface="Myriad Pro"/>
            </a:endParaRPr>
          </a:p>
          <a:p>
            <a:pPr marL="12700" marR="5080">
              <a:lnSpc>
                <a:spcPct val="122900"/>
              </a:lnSpc>
            </a:pPr>
            <a:r>
              <a:rPr sz="1500" dirty="0">
                <a:latin typeface="Myriad Pro"/>
                <a:cs typeface="Myriad Pro"/>
              </a:rPr>
              <a:t>That's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exactly why we wrote this guide--to bring data science careers to life </a:t>
            </a:r>
            <a:r>
              <a:rPr sz="1500" spc="-25" dirty="0">
                <a:latin typeface="Myriad Pro"/>
                <a:cs typeface="Myriad Pro"/>
              </a:rPr>
              <a:t>for </a:t>
            </a:r>
            <a:r>
              <a:rPr sz="1500" dirty="0">
                <a:latin typeface="Myriad Pro"/>
                <a:cs typeface="Myriad Pro"/>
              </a:rPr>
              <a:t>thousands of data-curious, savvy young professionals.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 hope after </a:t>
            </a:r>
            <a:r>
              <a:rPr sz="1500" spc="-10" dirty="0">
                <a:latin typeface="Myriad Pro"/>
                <a:cs typeface="Myriad Pro"/>
              </a:rPr>
              <a:t>reading </a:t>
            </a:r>
            <a:r>
              <a:rPr sz="1500" dirty="0">
                <a:latin typeface="Myriad Pro"/>
                <a:cs typeface="Myriad Pro"/>
              </a:rPr>
              <a:t>this guide, you have a solid understanding of the data science industry, </a:t>
            </a:r>
            <a:r>
              <a:rPr sz="1500" spc="-25" dirty="0">
                <a:latin typeface="Myriad Pro"/>
                <a:cs typeface="Myriad Pro"/>
              </a:rPr>
              <a:t>and </a:t>
            </a:r>
            <a:r>
              <a:rPr sz="1500" dirty="0">
                <a:latin typeface="Myriad Pro"/>
                <a:cs typeface="Myriad Pro"/>
              </a:rPr>
              <a:t>know what it takes to get your first data science job.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 also want to leave </a:t>
            </a:r>
            <a:r>
              <a:rPr sz="1500" spc="-25" dirty="0">
                <a:latin typeface="Myriad Pro"/>
                <a:cs typeface="Myriad Pro"/>
              </a:rPr>
              <a:t>you </a:t>
            </a:r>
            <a:r>
              <a:rPr sz="1500" dirty="0">
                <a:latin typeface="Myriad Pro"/>
                <a:cs typeface="Myriad Pro"/>
              </a:rPr>
              <a:t>with a checklist of actionable advice which will help throughout your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science </a:t>
            </a:r>
            <a:r>
              <a:rPr sz="1500" spc="-10" dirty="0">
                <a:latin typeface="Myriad Pro"/>
                <a:cs typeface="Myriad Pro"/>
              </a:rPr>
              <a:t>career.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10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507" y="1551317"/>
            <a:ext cx="6280785" cy="6525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2.1</a:t>
            </a:r>
            <a:r>
              <a:rPr sz="2000" b="1" spc="-5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7B99A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he</a:t>
            </a:r>
            <a:r>
              <a:rPr sz="2000" b="1" spc="-5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27B99A"/>
                </a:solidFill>
                <a:latin typeface="Arial"/>
                <a:cs typeface="Arial"/>
              </a:rPr>
              <a:t>Foundations</a:t>
            </a:r>
            <a:r>
              <a:rPr sz="2000" b="1" spc="-5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of</a:t>
            </a:r>
            <a:r>
              <a:rPr sz="2000" b="1" spc="-5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27B99A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27B99A"/>
                </a:solidFill>
                <a:latin typeface="Arial"/>
                <a:cs typeface="Arial"/>
              </a:rPr>
              <a:t>Science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"/>
              <a:cs typeface="Arial"/>
            </a:endParaRPr>
          </a:p>
          <a:p>
            <a:pPr marL="12700" marR="130175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  <a:hlinkClick r:id="rId2"/>
              </a:rPr>
              <a:t>A decade after the term data science was first used, there is </a:t>
            </a:r>
            <a:r>
              <a:rPr sz="1500" u="sng" dirty="0">
                <a:solidFill>
                  <a:srgbClr val="25B899"/>
                </a:solidFill>
                <a:uFill>
                  <a:solidFill>
                    <a:srgbClr val="25B899"/>
                  </a:solidFill>
                </a:uFill>
                <a:latin typeface="Myriad Pro"/>
                <a:cs typeface="Myriad Pro"/>
                <a:hlinkClick r:id="rId2"/>
              </a:rPr>
              <a:t>continued </a:t>
            </a:r>
            <a:r>
              <a:rPr sz="1500" u="sng" spc="-10" dirty="0">
                <a:solidFill>
                  <a:srgbClr val="25B899"/>
                </a:solidFill>
                <a:uFill>
                  <a:solidFill>
                    <a:srgbClr val="25B899"/>
                  </a:solidFill>
                </a:uFill>
                <a:latin typeface="Myriad Pro"/>
                <a:cs typeface="Myriad Pro"/>
                <a:hlinkClick r:id="rId2"/>
              </a:rPr>
              <a:t>debate</a:t>
            </a:r>
            <a:r>
              <a:rPr sz="1500" spc="-10" dirty="0">
                <a:solidFill>
                  <a:srgbClr val="25B899"/>
                </a:solid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5B899"/>
                </a:solidFill>
                <a:uFill>
                  <a:solidFill>
                    <a:srgbClr val="25B899"/>
                  </a:solidFill>
                </a:uFill>
                <a:latin typeface="Myriad Pro"/>
                <a:cs typeface="Myriad Pro"/>
                <a:hlinkClick r:id="rId2"/>
              </a:rPr>
              <a:t>among</a:t>
            </a:r>
            <a:r>
              <a:rPr sz="1500" u="sng" spc="-10" dirty="0">
                <a:solidFill>
                  <a:srgbClr val="25B899"/>
                </a:solidFill>
                <a:uFill>
                  <a:solidFill>
                    <a:srgbClr val="25B899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5B899"/>
                </a:solidFill>
                <a:uFill>
                  <a:solidFill>
                    <a:srgbClr val="25B899"/>
                  </a:solidFill>
                </a:uFill>
                <a:latin typeface="Myriad Pro"/>
                <a:cs typeface="Myriad Pro"/>
                <a:hlinkClick r:id="rId2"/>
              </a:rPr>
              <a:t>practitioners and academics about what data science </a:t>
            </a:r>
            <a:r>
              <a:rPr sz="1500" u="sng" spc="-10" dirty="0">
                <a:solidFill>
                  <a:srgbClr val="25B899"/>
                </a:solidFill>
                <a:uFill>
                  <a:solidFill>
                    <a:srgbClr val="25B899"/>
                  </a:solidFill>
                </a:uFill>
                <a:latin typeface="Myriad Pro"/>
                <a:cs typeface="Myriad Pro"/>
                <a:hlinkClick r:id="rId2"/>
              </a:rPr>
              <a:t>means</a:t>
            </a:r>
            <a:r>
              <a:rPr sz="1500" spc="-10" dirty="0">
                <a:latin typeface="Myriad Pro"/>
                <a:cs typeface="Myriad Pro"/>
                <a:hlinkClick r:id="rId2"/>
              </a:rPr>
              <a:t>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6223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One of the most substantive differences is the amount of data you have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process now, as opposed to a decade ago. In 2020, the world will generate </a:t>
            </a:r>
            <a:r>
              <a:rPr sz="1500" spc="-25" dirty="0">
                <a:latin typeface="Myriad Pro"/>
                <a:cs typeface="Myriad Pro"/>
              </a:rPr>
              <a:t>50x </a:t>
            </a:r>
            <a:r>
              <a:rPr sz="1500" dirty="0">
                <a:latin typeface="Myriad Pro"/>
                <a:cs typeface="Myriad Pro"/>
              </a:rPr>
              <a:t>more data than we generated in 2011.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 science can be considered </a:t>
            </a:r>
            <a:r>
              <a:rPr sz="1500" spc="-25" dirty="0">
                <a:latin typeface="Myriad Pro"/>
                <a:cs typeface="Myriad Pro"/>
              </a:rPr>
              <a:t>an </a:t>
            </a:r>
            <a:r>
              <a:rPr sz="1500" dirty="0">
                <a:latin typeface="Myriad Pro"/>
                <a:cs typeface="Myriad Pro"/>
              </a:rPr>
              <a:t>interdisciplinary solution to the explosion of data that takes old data </a:t>
            </a:r>
            <a:r>
              <a:rPr sz="1500" spc="-10" dirty="0">
                <a:latin typeface="Myriad Pro"/>
                <a:cs typeface="Myriad Pro"/>
              </a:rPr>
              <a:t>analytics </a:t>
            </a:r>
            <a:r>
              <a:rPr sz="1500" dirty="0">
                <a:latin typeface="Myriad Pro"/>
                <a:cs typeface="Myriad Pro"/>
              </a:rPr>
              <a:t>approaches, and uses machines to augment and scale their effects on </a:t>
            </a:r>
            <a:r>
              <a:rPr sz="1500" spc="-10" dirty="0">
                <a:latin typeface="Myriad Pro"/>
                <a:cs typeface="Myriad Pro"/>
              </a:rPr>
              <a:t>larger </a:t>
            </a:r>
            <a:r>
              <a:rPr sz="1500" dirty="0">
                <a:latin typeface="Myriad Pro"/>
                <a:cs typeface="Myriad Pro"/>
              </a:rPr>
              <a:t>data </a:t>
            </a:r>
            <a:r>
              <a:rPr sz="1500" spc="-10" dirty="0">
                <a:latin typeface="Myriad Pro"/>
                <a:cs typeface="Myriad Pro"/>
              </a:rPr>
              <a:t>sets.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Baseball players used to be judged by how good scouts thought they </a:t>
            </a:r>
            <a:r>
              <a:rPr sz="1500" spc="-10" dirty="0">
                <a:latin typeface="Myriad Pro"/>
                <a:cs typeface="Myriad Pro"/>
              </a:rPr>
              <a:t>looked, </a:t>
            </a:r>
            <a:r>
              <a:rPr sz="1500" dirty="0">
                <a:latin typeface="Myriad Pro"/>
                <a:cs typeface="Myriad Pro"/>
              </a:rPr>
              <a:t>not how many times they got on base--that was until the Oakland A's won </a:t>
            </a:r>
            <a:r>
              <a:rPr sz="1500" spc="-25" dirty="0">
                <a:latin typeface="Myriad Pro"/>
                <a:cs typeface="Myriad Pro"/>
              </a:rPr>
              <a:t>an </a:t>
            </a:r>
            <a:r>
              <a:rPr sz="1500" dirty="0">
                <a:latin typeface="Myriad Pro"/>
                <a:cs typeface="Myriad Pro"/>
              </a:rPr>
              <a:t>all-time league record 20 games in a row with one of the lowest paid rosters </a:t>
            </a:r>
            <a:r>
              <a:rPr sz="1500" spc="-25" dirty="0">
                <a:latin typeface="Myriad Pro"/>
                <a:cs typeface="Myriad Pro"/>
              </a:rPr>
              <a:t>in </a:t>
            </a:r>
            <a:r>
              <a:rPr sz="1500" dirty="0">
                <a:latin typeface="Myriad Pro"/>
                <a:cs typeface="Myriad Pro"/>
              </a:rPr>
              <a:t>the league.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Elections used to swing from party to party with little semblance </a:t>
            </a:r>
            <a:r>
              <a:rPr sz="1500" spc="-25" dirty="0">
                <a:latin typeface="Myriad Pro"/>
                <a:cs typeface="Myriad Pro"/>
              </a:rPr>
              <a:t>of </a:t>
            </a:r>
            <a:r>
              <a:rPr sz="1500" dirty="0">
                <a:latin typeface="Myriad Pro"/>
                <a:cs typeface="Myriad Pro"/>
              </a:rPr>
              <a:t>predictive accuracy--that was until Nate Silver correctly predicted </a:t>
            </a:r>
            <a:r>
              <a:rPr sz="1500" spc="-10" dirty="0">
                <a:latin typeface="Myriad Pro"/>
                <a:cs typeface="Myriad Pro"/>
              </a:rPr>
              <a:t>every </a:t>
            </a:r>
            <a:r>
              <a:rPr sz="1500" dirty="0">
                <a:latin typeface="Myriad Pro"/>
                <a:cs typeface="Myriad Pro"/>
              </a:rPr>
              <a:t>electoral vote in the 2012 </a:t>
            </a:r>
            <a:r>
              <a:rPr sz="1500" spc="-10" dirty="0">
                <a:latin typeface="Myriad Pro"/>
                <a:cs typeface="Myriad Pro"/>
              </a:rPr>
              <a:t>elections.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2000">
              <a:latin typeface="Myriad Pro"/>
              <a:cs typeface="Myriad Pro"/>
            </a:endParaRPr>
          </a:p>
          <a:p>
            <a:pPr marL="12700" marR="4064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Data, and a systematic approach to uncover truths about the world around </a:t>
            </a:r>
            <a:r>
              <a:rPr sz="1500" spc="-25" dirty="0">
                <a:latin typeface="Myriad Pro"/>
                <a:cs typeface="Myriad Pro"/>
              </a:rPr>
              <a:t>us, </a:t>
            </a:r>
            <a:r>
              <a:rPr sz="1500" dirty="0">
                <a:latin typeface="Myriad Pro"/>
                <a:cs typeface="Myriad Pro"/>
              </a:rPr>
              <a:t>have changed the world.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"More than anything, what data scientists do is </a:t>
            </a:r>
            <a:r>
              <a:rPr sz="1500" spc="-20" dirty="0">
                <a:latin typeface="Myriad Pro"/>
                <a:cs typeface="Myriad Pro"/>
              </a:rPr>
              <a:t>make </a:t>
            </a:r>
            <a:r>
              <a:rPr sz="1500" dirty="0">
                <a:latin typeface="Myriad Pro"/>
                <a:cs typeface="Myriad Pro"/>
              </a:rPr>
              <a:t>discoveries while swimming in data.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It's their preferred method of </a:t>
            </a:r>
            <a:r>
              <a:rPr sz="1500" spc="-10" dirty="0">
                <a:latin typeface="Myriad Pro"/>
                <a:cs typeface="Myriad Pro"/>
              </a:rPr>
              <a:t>navigating </a:t>
            </a:r>
            <a:r>
              <a:rPr sz="1500" dirty="0">
                <a:latin typeface="Myriad Pro"/>
                <a:cs typeface="Myriad Pro"/>
              </a:rPr>
              <a:t>the world around them," concludes </a:t>
            </a:r>
            <a:r>
              <a:rPr sz="1500" spc="-10" dirty="0">
                <a:latin typeface="Myriad Pro"/>
                <a:cs typeface="Myriad Pro"/>
              </a:rPr>
              <a:t>Patil.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11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3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4167441"/>
            <a:ext cx="6297930" cy="285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122600"/>
              </a:lnSpc>
              <a:spcBef>
                <a:spcPts val="130"/>
              </a:spcBef>
            </a:pP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1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do</a:t>
            </a:r>
            <a:r>
              <a:rPr sz="1500" spc="2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2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science,</a:t>
            </a:r>
            <a:r>
              <a:rPr sz="1500" spc="2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2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21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be</a:t>
            </a:r>
            <a:r>
              <a:rPr sz="1500" spc="2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able</a:t>
            </a:r>
            <a:r>
              <a:rPr sz="1500" spc="2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find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2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process</a:t>
            </a:r>
            <a:r>
              <a:rPr sz="1500" spc="215" dirty="0">
                <a:latin typeface="Myriad Pro"/>
                <a:cs typeface="Myriad Pro"/>
              </a:rPr>
              <a:t>  </a:t>
            </a:r>
            <a:r>
              <a:rPr sz="1500" spc="-10" dirty="0">
                <a:latin typeface="Myriad Pro"/>
                <a:cs typeface="Myriad Pro"/>
              </a:rPr>
              <a:t>large </a:t>
            </a:r>
            <a:r>
              <a:rPr sz="1500" dirty="0">
                <a:latin typeface="Myriad Pro"/>
                <a:cs typeface="Myriad Pro"/>
              </a:rPr>
              <a:t>datasets.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You’ll</a:t>
            </a:r>
            <a:r>
              <a:rPr sz="1500" spc="2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often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need</a:t>
            </a:r>
            <a:r>
              <a:rPr sz="1500" spc="2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understand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2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use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programming,</a:t>
            </a:r>
            <a:r>
              <a:rPr sz="1500" spc="2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math,</a:t>
            </a:r>
            <a:r>
              <a:rPr sz="1500" spc="27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and </a:t>
            </a:r>
            <a:r>
              <a:rPr sz="1500" dirty="0">
                <a:latin typeface="Myriad Pro"/>
                <a:cs typeface="Myriad Pro"/>
              </a:rPr>
              <a:t>technical communication </a:t>
            </a:r>
            <a:r>
              <a:rPr sz="1500" spc="-10" dirty="0">
                <a:latin typeface="Myriad Pro"/>
                <a:cs typeface="Myriad Pro"/>
              </a:rPr>
              <a:t>skills.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Most</a:t>
            </a:r>
            <a:r>
              <a:rPr sz="1500" spc="11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importantly,</a:t>
            </a:r>
            <a:r>
              <a:rPr sz="1500" spc="11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1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need</a:t>
            </a:r>
            <a:r>
              <a:rPr sz="1500" spc="11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11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1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sense</a:t>
            </a:r>
            <a:r>
              <a:rPr sz="1500" spc="11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1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intellectual</a:t>
            </a:r>
            <a:r>
              <a:rPr sz="1500" spc="1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curiosity</a:t>
            </a:r>
            <a:r>
              <a:rPr sz="1500" spc="114" dirty="0">
                <a:latin typeface="Myriad Pro"/>
                <a:cs typeface="Myriad Pro"/>
              </a:rPr>
              <a:t> 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understand the world through data, and not be deterred easily by </a:t>
            </a:r>
            <a:r>
              <a:rPr sz="1500" spc="-10" dirty="0">
                <a:latin typeface="Myriad Pro"/>
                <a:cs typeface="Myriad Pro"/>
              </a:rPr>
              <a:t>obstacles.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Myriad Pro"/>
              <a:cs typeface="Myriad Pro"/>
            </a:endParaRPr>
          </a:p>
          <a:p>
            <a:pPr marL="12700" marR="5080" algn="just">
              <a:lnSpc>
                <a:spcPct val="119100"/>
              </a:lnSpc>
            </a:pP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25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might</a:t>
            </a:r>
            <a:r>
              <a:rPr sz="1500" spc="25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not</a:t>
            </a:r>
            <a:r>
              <a:rPr sz="1500" spc="25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think</a:t>
            </a:r>
            <a:r>
              <a:rPr sz="1500" spc="25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25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know</a:t>
            </a:r>
            <a:r>
              <a:rPr sz="1500" spc="2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anything</a:t>
            </a:r>
            <a:r>
              <a:rPr sz="1500" spc="25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about</a:t>
            </a:r>
            <a:r>
              <a:rPr sz="1500" spc="25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25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science,</a:t>
            </a:r>
            <a:r>
              <a:rPr sz="1500" spc="25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but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if </a:t>
            </a:r>
            <a:r>
              <a:rPr sz="1500" dirty="0">
                <a:latin typeface="Myriad Pro"/>
                <a:cs typeface="Myriad Pro"/>
              </a:rPr>
              <a:t>you’ve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ever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looked</a:t>
            </a:r>
            <a:r>
              <a:rPr sz="1500" spc="24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24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2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Wikipedia</a:t>
            </a:r>
            <a:r>
              <a:rPr sz="1500" spc="24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table</a:t>
            </a:r>
            <a:r>
              <a:rPr sz="1500" spc="25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4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settle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debate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one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of </a:t>
            </a:r>
            <a:r>
              <a:rPr sz="1500" dirty="0">
                <a:latin typeface="Myriad Pro"/>
                <a:cs typeface="Myriad Pro"/>
              </a:rPr>
              <a:t>your friends,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 were doing a little bit of data </a:t>
            </a:r>
            <a:r>
              <a:rPr sz="1500" spc="-10" dirty="0">
                <a:latin typeface="Myriad Pro"/>
                <a:cs typeface="Myriad Pro"/>
              </a:rPr>
              <a:t>science.</a:t>
            </a:r>
            <a:endParaRPr sz="1500">
              <a:latin typeface="Myriad Pro"/>
              <a:cs typeface="Myriad Pr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219212"/>
            <a:ext cx="6340792" cy="229098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12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3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35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3</a:t>
            </a:r>
            <a:r>
              <a:rPr spc="-210" dirty="0"/>
              <a:t> </a:t>
            </a:r>
            <a:r>
              <a:rPr spc="-70" dirty="0"/>
              <a:t>The</a:t>
            </a:r>
            <a:r>
              <a:rPr spc="-120" dirty="0"/>
              <a:t> </a:t>
            </a:r>
            <a:r>
              <a:rPr dirty="0"/>
              <a:t>Different</a:t>
            </a:r>
            <a:r>
              <a:rPr spc="-135" dirty="0"/>
              <a:t> </a:t>
            </a:r>
            <a:r>
              <a:rPr dirty="0"/>
              <a:t>Data</a:t>
            </a:r>
            <a:r>
              <a:rPr spc="-135" dirty="0"/>
              <a:t> </a:t>
            </a:r>
            <a:r>
              <a:rPr spc="-35" dirty="0"/>
              <a:t>Science</a:t>
            </a:r>
            <a:r>
              <a:rPr spc="-135" dirty="0"/>
              <a:t> </a:t>
            </a:r>
            <a:r>
              <a:rPr spc="-10" dirty="0"/>
              <a:t>Roles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13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992" y="2110892"/>
            <a:ext cx="6350000" cy="5956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" algn="just">
              <a:lnSpc>
                <a:spcPct val="1208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Before we dive into what skills you need to become a data scientist, you </a:t>
            </a:r>
            <a:r>
              <a:rPr sz="1500" spc="-10" dirty="0">
                <a:latin typeface="Myriad Pro"/>
                <a:cs typeface="Myriad Pro"/>
              </a:rPr>
              <a:t>should </a:t>
            </a:r>
            <a:r>
              <a:rPr sz="1500" dirty="0">
                <a:latin typeface="Myriad Pro"/>
                <a:cs typeface="Myriad Pro"/>
              </a:rPr>
              <a:t>be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aware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there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are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different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roles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science.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Oftentimes,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team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will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rely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different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team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members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different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skill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sets,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the </a:t>
            </a:r>
            <a:r>
              <a:rPr sz="1500" dirty="0">
                <a:latin typeface="Myriad Pro"/>
                <a:cs typeface="Myriad Pro"/>
              </a:rPr>
              <a:t>skill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set</a:t>
            </a:r>
            <a:r>
              <a:rPr sz="1500" spc="11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needed</a:t>
            </a:r>
            <a:r>
              <a:rPr sz="1500" spc="11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may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depend</a:t>
            </a:r>
            <a:r>
              <a:rPr sz="1500" spc="11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11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type</a:t>
            </a:r>
            <a:r>
              <a:rPr sz="1500" spc="11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1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company</a:t>
            </a:r>
            <a:r>
              <a:rPr sz="1500" spc="11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part</a:t>
            </a:r>
            <a:r>
              <a:rPr sz="1500" spc="11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14" dirty="0">
                <a:latin typeface="Myriad Pro"/>
                <a:cs typeface="Myriad Pro"/>
              </a:rPr>
              <a:t>  </a:t>
            </a:r>
            <a:r>
              <a:rPr sz="1500" spc="-25" dirty="0">
                <a:latin typeface="Myriad Pro"/>
                <a:cs typeface="Myriad Pro"/>
              </a:rPr>
              <a:t>the </a:t>
            </a:r>
            <a:r>
              <a:rPr sz="1500" dirty="0">
                <a:latin typeface="Myriad Pro"/>
                <a:cs typeface="Myriad Pro"/>
              </a:rPr>
              <a:t>organization</a:t>
            </a:r>
            <a:r>
              <a:rPr sz="1500" spc="4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4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work</a:t>
            </a:r>
            <a:r>
              <a:rPr sz="1500" spc="44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in.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2050" dirty="0">
              <a:latin typeface="Myriad Pro"/>
              <a:cs typeface="Myriad Pro"/>
            </a:endParaRPr>
          </a:p>
          <a:p>
            <a:pPr marL="12700" marR="70104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Let's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look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some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broad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categories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roles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are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lumped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under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the </a:t>
            </a:r>
            <a:r>
              <a:rPr sz="1500" dirty="0">
                <a:latin typeface="Myriad Pro"/>
                <a:cs typeface="Myriad Pro"/>
              </a:rPr>
              <a:t>umbrella term "Data </a:t>
            </a:r>
            <a:r>
              <a:rPr sz="1500" spc="-10" dirty="0">
                <a:latin typeface="Myriad Pro"/>
                <a:cs typeface="Myriad Pro"/>
              </a:rPr>
              <a:t>Science."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Myriad Pro"/>
              <a:cs typeface="Myriad Pro"/>
            </a:endParaRPr>
          </a:p>
          <a:p>
            <a:pPr marL="46355">
              <a:lnSpc>
                <a:spcPct val="100000"/>
              </a:lnSpc>
            </a:pPr>
            <a:r>
              <a:rPr sz="1500" dirty="0">
                <a:solidFill>
                  <a:srgbClr val="48475E"/>
                </a:solidFill>
                <a:latin typeface="Myriad Pro"/>
                <a:cs typeface="Myriad Pro"/>
              </a:rPr>
              <a:t>Data</a:t>
            </a:r>
            <a:r>
              <a:rPr sz="1500" spc="-10" dirty="0">
                <a:solidFill>
                  <a:srgbClr val="48475E"/>
                </a:solidFill>
                <a:latin typeface="Myriad Pro"/>
                <a:cs typeface="Myriad Pro"/>
              </a:rPr>
              <a:t> Scientists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2000" dirty="0">
              <a:latin typeface="Myriad Pro"/>
              <a:cs typeface="Myriad Pro"/>
            </a:endParaRPr>
          </a:p>
          <a:p>
            <a:pPr marL="46355" marR="508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One</a:t>
            </a:r>
            <a:r>
              <a:rPr sz="1500" spc="14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definition</a:t>
            </a:r>
            <a:r>
              <a:rPr sz="1500" spc="15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5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4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5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scientist</a:t>
            </a:r>
            <a:r>
              <a:rPr sz="1500" spc="15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14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someone</a:t>
            </a:r>
            <a:r>
              <a:rPr sz="1500" spc="15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who</a:t>
            </a:r>
            <a:r>
              <a:rPr sz="1500" spc="15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knows</a:t>
            </a:r>
            <a:r>
              <a:rPr sz="1500" spc="15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more</a:t>
            </a:r>
            <a:r>
              <a:rPr sz="1500" spc="145" dirty="0">
                <a:latin typeface="Myriad Pro"/>
                <a:cs typeface="Myriad Pro"/>
              </a:rPr>
              <a:t>  </a:t>
            </a:r>
            <a:r>
              <a:rPr sz="1500" spc="-10" dirty="0">
                <a:latin typeface="Myriad Pro"/>
                <a:cs typeface="Myriad Pro"/>
              </a:rPr>
              <a:t>about </a:t>
            </a:r>
            <a:r>
              <a:rPr sz="1500" dirty="0">
                <a:latin typeface="Myriad Pro"/>
                <a:cs typeface="Myriad Pro"/>
              </a:rPr>
              <a:t>programming that a statistician, and more statistics than a software </a:t>
            </a:r>
            <a:r>
              <a:rPr sz="1500" spc="-10" dirty="0">
                <a:latin typeface="Myriad Pro"/>
                <a:cs typeface="Myriad Pro"/>
              </a:rPr>
              <a:t>engineer.</a:t>
            </a:r>
            <a:endParaRPr sz="1500" dirty="0">
              <a:latin typeface="Myriad Pro"/>
              <a:cs typeface="Myriad Pro"/>
            </a:endParaRPr>
          </a:p>
          <a:p>
            <a:pPr marL="46355" marR="19558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A data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scientist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will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able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run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projects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from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end-</a:t>
            </a:r>
            <a:r>
              <a:rPr sz="1500" spc="-25" dirty="0">
                <a:latin typeface="Myriad Pro"/>
                <a:cs typeface="Myriad Pro"/>
              </a:rPr>
              <a:t>to- </a:t>
            </a:r>
            <a:r>
              <a:rPr sz="1500" dirty="0">
                <a:latin typeface="Myriad Pro"/>
                <a:cs typeface="Myriad Pro"/>
              </a:rPr>
              <a:t>end: they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will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store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clean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large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amounts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data,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explore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sets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identify potential</a:t>
            </a:r>
            <a:r>
              <a:rPr sz="1500" spc="4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insights,</a:t>
            </a:r>
            <a:r>
              <a:rPr sz="1500" spc="4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build</a:t>
            </a:r>
            <a:r>
              <a:rPr sz="1500" spc="4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predictive</a:t>
            </a:r>
            <a:r>
              <a:rPr sz="1500" spc="4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models,</a:t>
            </a:r>
            <a:r>
              <a:rPr sz="1500" spc="4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4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weave</a:t>
            </a:r>
            <a:r>
              <a:rPr sz="1500" spc="4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40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story </a:t>
            </a:r>
            <a:r>
              <a:rPr sz="1500" dirty="0">
                <a:latin typeface="Myriad Pro"/>
                <a:cs typeface="Myriad Pro"/>
              </a:rPr>
              <a:t>around</a:t>
            </a:r>
            <a:r>
              <a:rPr sz="1500" spc="3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 </a:t>
            </a:r>
            <a:r>
              <a:rPr sz="1500" spc="-10" dirty="0">
                <a:latin typeface="Myriad Pro"/>
                <a:cs typeface="Myriad Pro"/>
              </a:rPr>
              <a:t>findings.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 dirty="0">
              <a:latin typeface="Myriad Pro"/>
              <a:cs typeface="Myriad Pro"/>
            </a:endParaRPr>
          </a:p>
          <a:p>
            <a:pPr marL="46355" marR="508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scientists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fine-tune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45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statistical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mathematical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models</a:t>
            </a:r>
            <a:r>
              <a:rPr sz="1500" spc="45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are </a:t>
            </a:r>
            <a:r>
              <a:rPr sz="1500" dirty="0">
                <a:latin typeface="Myriad Pro"/>
                <a:cs typeface="Myriad Pro"/>
              </a:rPr>
              <a:t>applied onto that data.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This could involve applying theoretical knowledge </a:t>
            </a:r>
            <a:r>
              <a:rPr sz="1500" spc="-25" dirty="0">
                <a:latin typeface="Myriad Pro"/>
                <a:cs typeface="Myriad Pro"/>
              </a:rPr>
              <a:t>of </a:t>
            </a:r>
            <a:r>
              <a:rPr sz="1500" dirty="0">
                <a:latin typeface="Myriad Pro"/>
                <a:cs typeface="Myriad Pro"/>
              </a:rPr>
              <a:t>statistics and algorithms to find the best way to solve a data </a:t>
            </a:r>
            <a:r>
              <a:rPr sz="1500" spc="-10" dirty="0">
                <a:latin typeface="Myriad Pro"/>
                <a:cs typeface="Myriad Pro"/>
              </a:rPr>
              <a:t>problem.</a:t>
            </a:r>
            <a:endParaRPr sz="1500" dirty="0">
              <a:latin typeface="Myriad Pro"/>
              <a:cs typeface="Myriad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322" y="1257211"/>
            <a:ext cx="6144260" cy="509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925">
              <a:lnSpc>
                <a:spcPct val="1208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Data scientists are the bridge between programming and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algorithmic </a:t>
            </a:r>
            <a:r>
              <a:rPr sz="1500" dirty="0">
                <a:latin typeface="Myriad Pro"/>
                <a:cs typeface="Myriad Pro"/>
              </a:rPr>
              <a:t>thinking.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4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scientist</a:t>
            </a:r>
            <a:r>
              <a:rPr sz="1500" spc="4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might</a:t>
            </a:r>
            <a:r>
              <a:rPr sz="1500" spc="4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use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historical</a:t>
            </a:r>
            <a:r>
              <a:rPr sz="1500" spc="4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4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4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build</a:t>
            </a:r>
            <a:r>
              <a:rPr sz="1500" spc="4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 </a:t>
            </a:r>
            <a:r>
              <a:rPr sz="1500" spc="-10" dirty="0">
                <a:latin typeface="Myriad Pro"/>
                <a:cs typeface="Myriad Pro"/>
              </a:rPr>
              <a:t>model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predicts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number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credit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card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defaults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 following </a:t>
            </a:r>
            <a:r>
              <a:rPr sz="1500" spc="-10" dirty="0">
                <a:latin typeface="Myriad Pro"/>
                <a:cs typeface="Myriad Pro"/>
              </a:rPr>
              <a:t>month, </a:t>
            </a:r>
            <a:r>
              <a:rPr sz="1500" dirty="0">
                <a:latin typeface="Myriad Pro"/>
                <a:cs typeface="Myriad Pro"/>
              </a:rPr>
              <a:t>and use their data engineering skills to implement a simulation of </a:t>
            </a:r>
            <a:r>
              <a:rPr sz="1500" spc="-10" dirty="0">
                <a:latin typeface="Myriad Pro"/>
                <a:cs typeface="Myriad Pro"/>
              </a:rPr>
              <a:t>their </a:t>
            </a:r>
            <a:r>
              <a:rPr sz="1500" dirty="0">
                <a:latin typeface="Myriad Pro"/>
                <a:cs typeface="Myriad Pro"/>
              </a:rPr>
              <a:t>model on some sample </a:t>
            </a:r>
            <a:r>
              <a:rPr sz="1500" spc="-10" dirty="0">
                <a:latin typeface="Myriad Pro"/>
                <a:cs typeface="Myriad Pro"/>
              </a:rPr>
              <a:t>data.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2050" dirty="0">
              <a:latin typeface="Myriad Pro"/>
              <a:cs typeface="Myriad Pro"/>
            </a:endParaRPr>
          </a:p>
          <a:p>
            <a:pPr marL="1270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Additionally,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within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broad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category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scientists,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may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encounter </a:t>
            </a:r>
            <a:r>
              <a:rPr sz="1500" dirty="0">
                <a:solidFill>
                  <a:srgbClr val="48475E"/>
                </a:solidFill>
                <a:latin typeface="Myriad Pro"/>
                <a:cs typeface="Myriad Pro"/>
              </a:rPr>
              <a:t>statisticians</a:t>
            </a:r>
            <a:r>
              <a:rPr sz="1500" spc="95" dirty="0">
                <a:solidFill>
                  <a:srgbClr val="48475E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who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focus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statistical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approaches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data,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solidFill>
                  <a:srgbClr val="48475E"/>
                </a:solidFill>
                <a:latin typeface="Myriad Pro"/>
                <a:cs typeface="Myriad Pro"/>
              </a:rPr>
              <a:t>data</a:t>
            </a:r>
            <a:r>
              <a:rPr sz="1500" spc="95" dirty="0">
                <a:solidFill>
                  <a:srgbClr val="48475E"/>
                </a:solidFill>
                <a:latin typeface="Myriad Pro"/>
                <a:cs typeface="Myriad Pro"/>
              </a:rPr>
              <a:t> </a:t>
            </a:r>
            <a:r>
              <a:rPr sz="1500" spc="-10" dirty="0">
                <a:solidFill>
                  <a:srgbClr val="48475E"/>
                </a:solidFill>
                <a:latin typeface="Myriad Pro"/>
                <a:cs typeface="Myriad Pro"/>
              </a:rPr>
              <a:t>managers </a:t>
            </a:r>
            <a:r>
              <a:rPr sz="1500" dirty="0">
                <a:latin typeface="Myriad Pro"/>
                <a:cs typeface="Myriad Pro"/>
              </a:rPr>
              <a:t>who focus on running data science </a:t>
            </a:r>
            <a:r>
              <a:rPr sz="1500" spc="-10" dirty="0">
                <a:latin typeface="Myriad Pro"/>
                <a:cs typeface="Myriad Pro"/>
              </a:rPr>
              <a:t>teams.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 dirty="0">
              <a:latin typeface="Myriad Pro"/>
              <a:cs typeface="Myriad Pro"/>
            </a:endParaRPr>
          </a:p>
          <a:p>
            <a:pPr marL="12700" algn="just">
              <a:lnSpc>
                <a:spcPct val="100000"/>
              </a:lnSpc>
            </a:pPr>
            <a:r>
              <a:rPr sz="1500" dirty="0">
                <a:solidFill>
                  <a:srgbClr val="48475E"/>
                </a:solidFill>
                <a:latin typeface="Myriad Pro"/>
                <a:cs typeface="Myriad Pro"/>
              </a:rPr>
              <a:t>Data Analysts and Business </a:t>
            </a:r>
            <a:r>
              <a:rPr sz="1500" spc="-10" dirty="0">
                <a:solidFill>
                  <a:srgbClr val="48475E"/>
                </a:solidFill>
                <a:latin typeface="Myriad Pro"/>
                <a:cs typeface="Myriad Pro"/>
              </a:rPr>
              <a:t>Analysts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 dirty="0">
              <a:latin typeface="Myriad Pro"/>
              <a:cs typeface="Myriad Pro"/>
            </a:endParaRPr>
          </a:p>
          <a:p>
            <a:pPr marL="12700" marR="5080">
              <a:lnSpc>
                <a:spcPct val="120800"/>
              </a:lnSpc>
              <a:tabLst>
                <a:tab pos="577850" algn="l"/>
                <a:tab pos="4737100" algn="l"/>
              </a:tabLst>
            </a:pP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analysts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sift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through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provide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reports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visualizations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explain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what</a:t>
            </a:r>
            <a:r>
              <a:rPr sz="1500" spc="15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5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15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offer.</a:t>
            </a:r>
            <a:r>
              <a:rPr sz="1500" spc="15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When</a:t>
            </a:r>
            <a:r>
              <a:rPr sz="1500" spc="1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somebody</a:t>
            </a:r>
            <a:r>
              <a:rPr sz="1500" spc="15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helps</a:t>
            </a:r>
            <a:r>
              <a:rPr sz="1500" spc="15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people</a:t>
            </a:r>
            <a:r>
              <a:rPr sz="1500" spc="160" dirty="0">
                <a:latin typeface="Myriad Pro"/>
                <a:cs typeface="Myriad Pro"/>
              </a:rPr>
              <a:t>  </a:t>
            </a:r>
            <a:r>
              <a:rPr sz="1500" spc="-20" dirty="0">
                <a:latin typeface="Myriad Pro"/>
                <a:cs typeface="Myriad Pro"/>
              </a:rPr>
              <a:t>from </a:t>
            </a:r>
            <a:r>
              <a:rPr sz="1500" dirty="0">
                <a:latin typeface="Myriad Pro"/>
                <a:cs typeface="Myriad Pro"/>
              </a:rPr>
              <a:t>across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company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understand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specific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queries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charts,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they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are </a:t>
            </a:r>
            <a:r>
              <a:rPr sz="1500" spc="-10" dirty="0">
                <a:latin typeface="Myriad Pro"/>
                <a:cs typeface="Myriad Pro"/>
              </a:rPr>
              <a:t>filling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analyst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(or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business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analyst)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role.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 some</a:t>
            </a:r>
            <a:r>
              <a:rPr sz="1500" spc="434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ways,</a:t>
            </a:r>
            <a:r>
              <a:rPr sz="1500" dirty="0">
                <a:latin typeface="Myriad Pro"/>
                <a:cs typeface="Myriad Pro"/>
              </a:rPr>
              <a:t>	you</a:t>
            </a:r>
            <a:r>
              <a:rPr sz="1500" spc="1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can think </a:t>
            </a:r>
            <a:r>
              <a:rPr sz="1500" spc="-25" dirty="0">
                <a:latin typeface="Myriad Pro"/>
                <a:cs typeface="Myriad Pro"/>
              </a:rPr>
              <a:t>of </a:t>
            </a:r>
            <a:r>
              <a:rPr sz="1500" spc="-20" dirty="0">
                <a:latin typeface="Myriad Pro"/>
                <a:cs typeface="Myriad Pro"/>
              </a:rPr>
              <a:t>them</a:t>
            </a:r>
            <a:r>
              <a:rPr sz="1500" dirty="0">
                <a:latin typeface="Myriad Pro"/>
                <a:cs typeface="Myriad Pro"/>
              </a:rPr>
              <a:t>	as</a:t>
            </a:r>
            <a:r>
              <a:rPr sz="1500" spc="17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junior</a:t>
            </a:r>
            <a:r>
              <a:rPr sz="1500" spc="17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7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scientists,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first</a:t>
            </a:r>
            <a:r>
              <a:rPr sz="1500" spc="3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step</a:t>
            </a:r>
            <a:r>
              <a:rPr sz="1500" spc="3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 the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way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 a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science </a:t>
            </a:r>
            <a:r>
              <a:rPr sz="1500" spc="-20" dirty="0">
                <a:latin typeface="Myriad Pro"/>
                <a:cs typeface="Myriad Pro"/>
              </a:rPr>
              <a:t>job.</a:t>
            </a:r>
            <a:endParaRPr sz="1500" dirty="0">
              <a:latin typeface="Myriad Pro"/>
              <a:cs typeface="Myriad Pr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14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322" y="6627787"/>
            <a:ext cx="509905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  <a:tabLst>
                <a:tab pos="879475" algn="l"/>
                <a:tab pos="1463040" algn="l"/>
                <a:tab pos="1704975" algn="l"/>
                <a:tab pos="1872614" algn="l"/>
                <a:tab pos="2141220" algn="l"/>
                <a:tab pos="2703195" algn="l"/>
                <a:tab pos="3015615" algn="l"/>
                <a:tab pos="3369945" algn="l"/>
                <a:tab pos="3820160" algn="l"/>
                <a:tab pos="3911600" algn="l"/>
                <a:tab pos="4125595" algn="l"/>
                <a:tab pos="4535170" algn="l"/>
                <a:tab pos="4809490" algn="l"/>
              </a:tabLst>
            </a:pPr>
            <a:r>
              <a:rPr sz="1500" spc="-10" dirty="0">
                <a:latin typeface="Myriad Pro"/>
                <a:cs typeface="Myriad Pro"/>
              </a:rPr>
              <a:t>Business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analysts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are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adjacent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to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0" dirty="0">
                <a:latin typeface="Myriad Pro"/>
                <a:cs typeface="Myriad Pro"/>
              </a:rPr>
              <a:t>data</a:t>
            </a:r>
            <a:r>
              <a:rPr sz="1500" dirty="0">
                <a:latin typeface="Myriad Pro"/>
                <a:cs typeface="Myriad Pro"/>
              </a:rPr>
              <a:t>		</a:t>
            </a:r>
            <a:r>
              <a:rPr sz="1500" spc="-10" dirty="0">
                <a:latin typeface="Myriad Pro"/>
                <a:cs typeface="Myriad Pro"/>
              </a:rPr>
              <a:t>analysts,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but </a:t>
            </a:r>
            <a:r>
              <a:rPr sz="1500" dirty="0">
                <a:latin typeface="Myriad Pro"/>
                <a:cs typeface="Myriad Pro"/>
              </a:rPr>
              <a:t>concerned</a:t>
            </a:r>
            <a:r>
              <a:rPr sz="1500" spc="90" dirty="0">
                <a:latin typeface="Myriad Pro"/>
                <a:cs typeface="Myriad Pro"/>
              </a:rPr>
              <a:t>  </a:t>
            </a:r>
            <a:r>
              <a:rPr sz="1500" spc="-20" dirty="0">
                <a:latin typeface="Myriad Pro"/>
                <a:cs typeface="Myriad Pro"/>
              </a:rPr>
              <a:t>with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the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business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implications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of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the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data.</a:t>
            </a:r>
            <a:endParaRPr sz="1500" dirty="0">
              <a:latin typeface="Myriad Pro"/>
              <a:cs typeface="Myriad Pr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6668" y="6627787"/>
            <a:ext cx="1039494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5575">
              <a:lnSpc>
                <a:spcPct val="120800"/>
              </a:lnSpc>
              <a:spcBef>
                <a:spcPts val="100"/>
              </a:spcBef>
              <a:tabLst>
                <a:tab pos="605155" algn="l"/>
                <a:tab pos="762000" algn="l"/>
              </a:tabLst>
            </a:pPr>
            <a:r>
              <a:rPr sz="1500" spc="-25" dirty="0">
                <a:latin typeface="Myriad Pro"/>
                <a:cs typeface="Myriad Pro"/>
              </a:rPr>
              <a:t>are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0" dirty="0">
                <a:latin typeface="Myriad Pro"/>
                <a:cs typeface="Myriad Pro"/>
              </a:rPr>
              <a:t>more </a:t>
            </a:r>
            <a:r>
              <a:rPr sz="1500" spc="-10" dirty="0">
                <a:latin typeface="Myriad Pro"/>
                <a:cs typeface="Myriad Pro"/>
              </a:rPr>
              <a:t>Should</a:t>
            </a:r>
            <a:r>
              <a:rPr sz="1500" dirty="0">
                <a:latin typeface="Myriad Pro"/>
                <a:cs typeface="Myriad Pro"/>
              </a:rPr>
              <a:t>		</a:t>
            </a:r>
            <a:r>
              <a:rPr sz="1500" spc="-25" dirty="0">
                <a:latin typeface="Myriad Pro"/>
                <a:cs typeface="Myriad Pro"/>
              </a:rPr>
              <a:t>the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322" y="7180237"/>
            <a:ext cx="6144260" cy="8464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119100"/>
              </a:lnSpc>
              <a:spcBef>
                <a:spcPts val="130"/>
              </a:spcBef>
            </a:pPr>
            <a:r>
              <a:rPr sz="1500" dirty="0">
                <a:latin typeface="Myriad Pro"/>
                <a:cs typeface="Myriad Pro"/>
              </a:rPr>
              <a:t>company</a:t>
            </a:r>
            <a:r>
              <a:rPr sz="1500" spc="2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invest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more</a:t>
            </a:r>
            <a:r>
              <a:rPr sz="1500" spc="17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project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X</a:t>
            </a:r>
            <a:r>
              <a:rPr sz="1500" spc="9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or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project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Y?</a:t>
            </a:r>
            <a:r>
              <a:rPr sz="1500" spc="9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Business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analysts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spc="-20" dirty="0">
                <a:latin typeface="Myriad Pro"/>
                <a:cs typeface="Myriad Pro"/>
              </a:rPr>
              <a:t>will </a:t>
            </a:r>
            <a:r>
              <a:rPr sz="1500" dirty="0">
                <a:latin typeface="Myriad Pro"/>
                <a:cs typeface="Myriad Pro"/>
              </a:rPr>
              <a:t>leverage</a:t>
            </a:r>
            <a:r>
              <a:rPr sz="1500" spc="4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4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work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3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teams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visualize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communicate </a:t>
            </a:r>
            <a:r>
              <a:rPr sz="1500" dirty="0">
                <a:latin typeface="Myriad Pro"/>
                <a:cs typeface="Myriad Pro"/>
              </a:rPr>
              <a:t>what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insight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 gained from the data to answer those </a:t>
            </a:r>
            <a:r>
              <a:rPr sz="1500" spc="-10" dirty="0">
                <a:latin typeface="Myriad Pro"/>
                <a:cs typeface="Myriad Pro"/>
              </a:rPr>
              <a:t>questions.</a:t>
            </a:r>
            <a:endParaRPr sz="1500" dirty="0">
              <a:latin typeface="Myriad Pro"/>
              <a:cs typeface="Myriad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543" y="1278128"/>
            <a:ext cx="6255385" cy="5027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8475E"/>
                </a:solidFill>
                <a:latin typeface="Myriad Pro"/>
                <a:cs typeface="Myriad Pro"/>
              </a:rPr>
              <a:t>Data </a:t>
            </a:r>
            <a:r>
              <a:rPr sz="1500" spc="-10" dirty="0">
                <a:solidFill>
                  <a:srgbClr val="48475E"/>
                </a:solidFill>
                <a:latin typeface="Myriad Pro"/>
                <a:cs typeface="Myriad Pro"/>
              </a:rPr>
              <a:t>Engineers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Myriad Pro"/>
              <a:cs typeface="Myriad Pro"/>
            </a:endParaRPr>
          </a:p>
          <a:p>
            <a:pPr marL="12700" marR="5080">
              <a:lnSpc>
                <a:spcPct val="120200"/>
              </a:lnSpc>
            </a:pP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engineers</a:t>
            </a:r>
            <a:r>
              <a:rPr sz="1500" spc="3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are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software</a:t>
            </a:r>
            <a:r>
              <a:rPr sz="1500" spc="3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engineers</a:t>
            </a:r>
            <a:r>
              <a:rPr sz="1500" spc="3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who</a:t>
            </a:r>
            <a:r>
              <a:rPr sz="1500" spc="3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handle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large</a:t>
            </a:r>
            <a:r>
              <a:rPr sz="1500" spc="3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amounts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of </a:t>
            </a:r>
            <a:r>
              <a:rPr sz="1500" dirty="0">
                <a:latin typeface="Myriad Pro"/>
                <a:cs typeface="Myriad Pro"/>
              </a:rPr>
              <a:t>data, and often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lay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groundwork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scientists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 do their </a:t>
            </a:r>
            <a:r>
              <a:rPr sz="1500" spc="-20" dirty="0">
                <a:latin typeface="Myriad Pro"/>
                <a:cs typeface="Myriad Pro"/>
              </a:rPr>
              <a:t>jobs </a:t>
            </a:r>
            <a:r>
              <a:rPr sz="1500" dirty="0">
                <a:latin typeface="Myriad Pro"/>
                <a:cs typeface="Myriad Pro"/>
              </a:rPr>
              <a:t>effectively.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They are responsible for managing database systems, scaling </a:t>
            </a:r>
            <a:r>
              <a:rPr sz="1500" spc="-25" dirty="0">
                <a:latin typeface="Myriad Pro"/>
                <a:cs typeface="Myriad Pro"/>
              </a:rPr>
              <a:t>the </a:t>
            </a:r>
            <a:r>
              <a:rPr sz="1500" dirty="0">
                <a:latin typeface="Myriad Pro"/>
                <a:cs typeface="Myriad Pro"/>
              </a:rPr>
              <a:t>data architecture to multiple servers, and writing complex queries to </a:t>
            </a:r>
            <a:r>
              <a:rPr sz="1500" spc="-20" dirty="0">
                <a:latin typeface="Myriad Pro"/>
                <a:cs typeface="Myriad Pro"/>
              </a:rPr>
              <a:t>sift </a:t>
            </a:r>
            <a:r>
              <a:rPr sz="1500" dirty="0">
                <a:latin typeface="Myriad Pro"/>
                <a:cs typeface="Myriad Pro"/>
              </a:rPr>
              <a:t>through the data.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They might also clean up data sets, and implement </a:t>
            </a:r>
            <a:r>
              <a:rPr sz="1500" spc="-10" dirty="0">
                <a:latin typeface="Myriad Pro"/>
                <a:cs typeface="Myriad Pro"/>
              </a:rPr>
              <a:t>complex </a:t>
            </a:r>
            <a:r>
              <a:rPr sz="1500" dirty="0">
                <a:latin typeface="Myriad Pro"/>
                <a:cs typeface="Myriad Pro"/>
              </a:rPr>
              <a:t>requests from data scientists (e.g. they take the predictive model from the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scientist and implement it into production-ready </a:t>
            </a:r>
            <a:r>
              <a:rPr sz="1500" spc="-10" dirty="0">
                <a:latin typeface="Myriad Pro"/>
                <a:cs typeface="Myriad Pro"/>
              </a:rPr>
              <a:t>code).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 dirty="0">
              <a:latin typeface="Myriad Pro"/>
              <a:cs typeface="Myriad Pro"/>
            </a:endParaRPr>
          </a:p>
          <a:p>
            <a:pPr marL="12700" marR="9525">
              <a:lnSpc>
                <a:spcPct val="1208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Data engineers, in addition to knowing a breadth of programming </a:t>
            </a:r>
            <a:r>
              <a:rPr sz="1500" spc="-10" dirty="0">
                <a:latin typeface="Myriad Pro"/>
                <a:cs typeface="Myriad Pro"/>
              </a:rPr>
              <a:t>languages </a:t>
            </a:r>
            <a:r>
              <a:rPr sz="1500" dirty="0">
                <a:latin typeface="Myriad Pro"/>
                <a:cs typeface="Myriad Pro"/>
              </a:rPr>
              <a:t>(e.g. Ruby or Python), will usually know some Hadoop-based technologies </a:t>
            </a:r>
            <a:r>
              <a:rPr sz="1500" spc="-10" dirty="0">
                <a:latin typeface="Myriad Pro"/>
                <a:cs typeface="Myriad Pro"/>
              </a:rPr>
              <a:t>(e.g. </a:t>
            </a:r>
            <a:r>
              <a:rPr sz="1500" dirty="0">
                <a:latin typeface="Myriad Pro"/>
                <a:cs typeface="Myriad Pro"/>
              </a:rPr>
              <a:t>MapReduce, Hive, and Pig) and database technologies (e.g. MySQL, </a:t>
            </a:r>
            <a:r>
              <a:rPr sz="1500" spc="-10" dirty="0">
                <a:latin typeface="Myriad Pro"/>
                <a:cs typeface="Myriad Pro"/>
              </a:rPr>
              <a:t>Cassandra,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-10" dirty="0">
                <a:latin typeface="Myriad Pro"/>
                <a:cs typeface="Myriad Pro"/>
              </a:rPr>
              <a:t> MongoDB).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 dirty="0">
              <a:latin typeface="Myriad Pro"/>
              <a:cs typeface="Myriad Pro"/>
            </a:endParaRPr>
          </a:p>
          <a:p>
            <a:pPr marL="12700" marR="8636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Within the broad category of data engineers, you'll find data architects </a:t>
            </a:r>
            <a:r>
              <a:rPr sz="1500" spc="-25" dirty="0">
                <a:latin typeface="Myriad Pro"/>
                <a:cs typeface="Myriad Pro"/>
              </a:rPr>
              <a:t>who </a:t>
            </a:r>
            <a:r>
              <a:rPr sz="1500" dirty="0">
                <a:latin typeface="Myriad Pro"/>
                <a:cs typeface="Myriad Pro"/>
              </a:rPr>
              <a:t>focus on structuring the technology that manages data models, and </a:t>
            </a:r>
            <a:r>
              <a:rPr sz="1500" spc="-10" dirty="0">
                <a:latin typeface="Myriad Pro"/>
                <a:cs typeface="Myriad Pro"/>
              </a:rPr>
              <a:t>database </a:t>
            </a:r>
            <a:r>
              <a:rPr sz="1500" dirty="0">
                <a:latin typeface="Myriad Pro"/>
                <a:cs typeface="Myriad Pro"/>
              </a:rPr>
              <a:t>administrators who focus on managing data storage </a:t>
            </a:r>
            <a:r>
              <a:rPr sz="1500" spc="-10" dirty="0">
                <a:latin typeface="Myriad Pro"/>
                <a:cs typeface="Myriad Pro"/>
              </a:rPr>
              <a:t>solutions.</a:t>
            </a:r>
            <a:endParaRPr sz="1500" dirty="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15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962" y="1509509"/>
            <a:ext cx="6319520" cy="703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48475E"/>
                </a:solidFill>
                <a:latin typeface="Myriad Pro"/>
                <a:cs typeface="Myriad Pro"/>
              </a:rPr>
              <a:t>Skills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27940">
              <a:lnSpc>
                <a:spcPct val="120800"/>
              </a:lnSpc>
              <a:tabLst>
                <a:tab pos="1878330" algn="l"/>
                <a:tab pos="2275205" algn="l"/>
              </a:tabLst>
            </a:pPr>
            <a:r>
              <a:rPr sz="1500" dirty="0">
                <a:latin typeface="Myriad Pro"/>
                <a:cs typeface="Myriad Pro"/>
              </a:rPr>
              <a:t>You can roughly distinguish these different roles based on skill set: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scientists rely on their training in statistics and mathematical modeling,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engineers rely mostly on software engineering skills, and business analysts </a:t>
            </a:r>
            <a:r>
              <a:rPr sz="1500" spc="-20" dirty="0">
                <a:latin typeface="Myriad Pro"/>
                <a:cs typeface="Myriad Pro"/>
              </a:rPr>
              <a:t>rely </a:t>
            </a:r>
            <a:r>
              <a:rPr sz="1500" dirty="0">
                <a:latin typeface="Myriad Pro"/>
                <a:cs typeface="Myriad Pro"/>
              </a:rPr>
              <a:t>more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heavily</a:t>
            </a:r>
            <a:r>
              <a:rPr sz="1500" spc="3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their</a:t>
            </a:r>
            <a:r>
              <a:rPr sz="1500" spc="3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analytical</a:t>
            </a:r>
            <a:r>
              <a:rPr sz="1500" spc="3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skills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3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domain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expertise.</a:t>
            </a:r>
            <a:r>
              <a:rPr sz="1500" spc="3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3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blog </a:t>
            </a:r>
            <a:r>
              <a:rPr sz="1500" spc="-20" dirty="0">
                <a:latin typeface="Myriad Pro"/>
                <a:cs typeface="Myriad Pro"/>
              </a:rPr>
              <a:t>post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summarizes</a:t>
            </a:r>
            <a:r>
              <a:rPr sz="1500" u="sng" spc="1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 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some</a:t>
            </a:r>
            <a:r>
              <a:rPr sz="1500" u="sng" spc="31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 </a:t>
            </a:r>
            <a:r>
              <a:rPr sz="1500" u="sng" spc="-2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of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	</a:t>
            </a:r>
            <a:r>
              <a:rPr sz="1500" u="sng" spc="-2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the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	differences</a:t>
            </a:r>
            <a:r>
              <a:rPr sz="1500" spc="-5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between these roles, but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 can </a:t>
            </a:r>
            <a:r>
              <a:rPr sz="1500" spc="-25" dirty="0">
                <a:latin typeface="Myriad Pro"/>
                <a:cs typeface="Myriad Pro"/>
              </a:rPr>
              <a:t>be </a:t>
            </a:r>
            <a:r>
              <a:rPr sz="1500" dirty="0">
                <a:latin typeface="Myriad Pro"/>
                <a:cs typeface="Myriad Pro"/>
              </a:rPr>
              <a:t>certain the people who occupy these roles will have a variety of skills </a:t>
            </a:r>
            <a:r>
              <a:rPr sz="1500" spc="-10" dirty="0">
                <a:latin typeface="Myriad Pro"/>
                <a:cs typeface="Myriad Pro"/>
              </a:rPr>
              <a:t>outside </a:t>
            </a:r>
            <a:r>
              <a:rPr sz="1500" dirty="0">
                <a:latin typeface="Myriad Pro"/>
                <a:cs typeface="Myriad Pro"/>
              </a:rPr>
              <a:t>their </a:t>
            </a:r>
            <a:r>
              <a:rPr sz="1500" spc="-10" dirty="0">
                <a:latin typeface="Myriad Pro"/>
                <a:cs typeface="Myriad Pro"/>
              </a:rPr>
              <a:t>specialties.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It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important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keep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these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distinct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roles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mind,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however,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when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deciding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on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own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area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expertise.</a:t>
            </a:r>
            <a:r>
              <a:rPr sz="1500" spc="19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encompasses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many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specialty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roles,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each role comes with different needs and different </a:t>
            </a:r>
            <a:r>
              <a:rPr sz="1500" spc="-10" dirty="0">
                <a:latin typeface="Myriad Pro"/>
                <a:cs typeface="Myriad Pro"/>
              </a:rPr>
              <a:t>salaries.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48475E"/>
                </a:solidFill>
                <a:latin typeface="Myriad Pro"/>
                <a:cs typeface="Myriad Pro"/>
              </a:rPr>
              <a:t>Salary </a:t>
            </a:r>
            <a:r>
              <a:rPr sz="1500" spc="-10" dirty="0">
                <a:solidFill>
                  <a:srgbClr val="48475E"/>
                </a:solidFill>
                <a:latin typeface="Myriad Pro"/>
                <a:cs typeface="Myriad Pro"/>
              </a:rPr>
              <a:t>Ranges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scientists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need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broadest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set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skills,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covering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theory, </a:t>
            </a:r>
            <a:r>
              <a:rPr sz="1500" dirty="0">
                <a:latin typeface="Myriad Pro"/>
                <a:cs typeface="Myriad Pro"/>
              </a:rPr>
              <a:t>implementation,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communication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science.</a:t>
            </a:r>
            <a:r>
              <a:rPr sz="1500" spc="1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such,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they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also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tend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highest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compensated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group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average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salary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above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$115,000 </a:t>
            </a:r>
            <a:r>
              <a:rPr sz="1500" spc="-20" dirty="0">
                <a:latin typeface="Myriad Pro"/>
                <a:cs typeface="Myriad Pro"/>
              </a:rPr>
              <a:t>USD.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2000">
              <a:latin typeface="Myriad Pro"/>
              <a:cs typeface="Myriad Pro"/>
            </a:endParaRPr>
          </a:p>
          <a:p>
            <a:pPr marL="1270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Data engineers focus on setting up data systems and making sure code is </a:t>
            </a:r>
            <a:r>
              <a:rPr sz="1500" spc="-10" dirty="0">
                <a:latin typeface="Myriad Pro"/>
                <a:cs typeface="Myriad Pro"/>
              </a:rPr>
              <a:t>clean,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technical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systems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are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well-suited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amount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passing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back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and </a:t>
            </a:r>
            <a:r>
              <a:rPr sz="1500" dirty="0">
                <a:latin typeface="Myriad Pro"/>
                <a:cs typeface="Myriad Pro"/>
              </a:rPr>
              <a:t>forth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analysis.</a:t>
            </a:r>
            <a:r>
              <a:rPr sz="1500" spc="35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They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tend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middle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pack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when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comes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compensation, with an average salary around $100,000 </a:t>
            </a:r>
            <a:r>
              <a:rPr sz="1500" spc="-20" dirty="0">
                <a:latin typeface="Myriad Pro"/>
                <a:cs typeface="Myriad Pro"/>
              </a:rPr>
              <a:t>USD.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16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0402" y="1148969"/>
            <a:ext cx="6299835" cy="198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8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analysts</a:t>
            </a:r>
            <a:r>
              <a:rPr sz="1500" spc="1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often</a:t>
            </a:r>
            <a:r>
              <a:rPr sz="1500" spc="1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focus</a:t>
            </a:r>
            <a:r>
              <a:rPr sz="1500" spc="1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16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querying</a:t>
            </a:r>
            <a:r>
              <a:rPr sz="1500" spc="1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information</a:t>
            </a:r>
            <a:r>
              <a:rPr sz="1500" spc="1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60" dirty="0">
                <a:latin typeface="Myriad Pro"/>
                <a:cs typeface="Myriad Pro"/>
              </a:rPr>
              <a:t>  </a:t>
            </a:r>
            <a:r>
              <a:rPr sz="1500" spc="-10" dirty="0">
                <a:latin typeface="Myriad Pro"/>
                <a:cs typeface="Myriad Pro"/>
              </a:rPr>
              <a:t>communicating </a:t>
            </a:r>
            <a:r>
              <a:rPr sz="1500" dirty="0">
                <a:latin typeface="Myriad Pro"/>
                <a:cs typeface="Myriad Pro"/>
              </a:rPr>
              <a:t>insight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from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drives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action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within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organization.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Their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average </a:t>
            </a:r>
            <a:r>
              <a:rPr sz="1500" dirty="0">
                <a:latin typeface="Myriad Pro"/>
                <a:cs typeface="Myriad Pro"/>
              </a:rPr>
              <a:t>salary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around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$65,000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USD,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partly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because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lot</a:t>
            </a:r>
            <a:r>
              <a:rPr sz="1500" spc="10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analyst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spc="-10" dirty="0">
                <a:latin typeface="Myriad Pro"/>
                <a:cs typeface="Myriad Pro"/>
              </a:rPr>
              <a:t>roles </a:t>
            </a:r>
            <a:r>
              <a:rPr sz="1500" dirty="0">
                <a:latin typeface="Myriad Pro"/>
                <a:cs typeface="Myriad Pro"/>
              </a:rPr>
              <a:t>are</a:t>
            </a:r>
            <a:r>
              <a:rPr sz="1500" spc="3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filled by entry-level graduates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 limited work </a:t>
            </a:r>
            <a:r>
              <a:rPr sz="1500" spc="-10" dirty="0">
                <a:latin typeface="Myriad Pro"/>
                <a:cs typeface="Myriad Pro"/>
              </a:rPr>
              <a:t>experience.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effectively</a:t>
            </a:r>
            <a:r>
              <a:rPr sz="1500" spc="2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solve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variety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problems,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will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need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people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within </a:t>
            </a:r>
            <a:r>
              <a:rPr sz="1500" dirty="0">
                <a:latin typeface="Myriad Pro"/>
                <a:cs typeface="Myriad Pro"/>
              </a:rPr>
              <a:t>every</a:t>
            </a:r>
            <a:r>
              <a:rPr sz="1500" spc="2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one</a:t>
            </a:r>
            <a:r>
              <a:rPr sz="1500" spc="4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4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these</a:t>
            </a:r>
            <a:r>
              <a:rPr sz="1500" spc="4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roles</a:t>
            </a:r>
            <a:r>
              <a:rPr sz="1500" spc="4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4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form</a:t>
            </a:r>
            <a:r>
              <a:rPr sz="1500" spc="4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4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complete</a:t>
            </a:r>
            <a:r>
              <a:rPr sz="1500" spc="4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4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 </a:t>
            </a:r>
            <a:r>
              <a:rPr sz="1500" spc="-10" dirty="0">
                <a:latin typeface="Myriad Pro"/>
                <a:cs typeface="Myriad Pro"/>
              </a:rPr>
              <a:t>team.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17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4</a:t>
            </a:r>
            <a:r>
              <a:rPr spc="-450" dirty="0"/>
              <a:t> </a:t>
            </a:r>
            <a:r>
              <a:rPr spc="-135" dirty="0"/>
              <a:t>The</a:t>
            </a:r>
            <a:r>
              <a:rPr spc="-85" dirty="0"/>
              <a:t> </a:t>
            </a:r>
            <a:r>
              <a:rPr spc="-75" dirty="0"/>
              <a:t>Data</a:t>
            </a:r>
            <a:r>
              <a:rPr spc="-90" dirty="0"/>
              <a:t> </a:t>
            </a:r>
            <a:r>
              <a:rPr spc="-105" dirty="0"/>
              <a:t>Science</a:t>
            </a:r>
            <a:r>
              <a:rPr spc="-85" dirty="0"/>
              <a:t> Process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18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1910639"/>
            <a:ext cx="6311900" cy="3999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8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Springboard,</a:t>
            </a:r>
            <a:r>
              <a:rPr sz="1500" spc="2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our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students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often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ask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questions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like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“What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does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spc="-50" dirty="0">
                <a:latin typeface="Myriad Pro"/>
                <a:cs typeface="Myriad Pro"/>
              </a:rPr>
              <a:t>a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scientist do?”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“What does a day in the data science life look </a:t>
            </a:r>
            <a:r>
              <a:rPr sz="1500" spc="-10" dirty="0">
                <a:latin typeface="Myriad Pro"/>
                <a:cs typeface="Myriad Pro"/>
              </a:rPr>
              <a:t>like?”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yriad Pro"/>
              <a:cs typeface="Myriad Pro"/>
            </a:endParaRPr>
          </a:p>
          <a:p>
            <a:pPr marL="12700" algn="just">
              <a:lnSpc>
                <a:spcPct val="100000"/>
              </a:lnSpc>
            </a:pPr>
            <a:r>
              <a:rPr sz="1500" dirty="0">
                <a:latin typeface="Myriad Pro"/>
                <a:cs typeface="Myriad Pro"/>
              </a:rPr>
              <a:t>These questions are tricky.</a:t>
            </a:r>
            <a:r>
              <a:rPr sz="1500" spc="-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 answer can vary by role and </a:t>
            </a:r>
            <a:r>
              <a:rPr sz="1500" spc="-10" dirty="0">
                <a:latin typeface="Myriad Pro"/>
                <a:cs typeface="Myriad Pro"/>
              </a:rPr>
              <a:t>company.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So</a:t>
            </a:r>
            <a:r>
              <a:rPr sz="1500" spc="4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</a:t>
            </a:r>
            <a:r>
              <a:rPr sz="1500" spc="4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asked</a:t>
            </a:r>
            <a:r>
              <a:rPr sz="1500" spc="4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Raj</a:t>
            </a:r>
            <a:r>
              <a:rPr sz="1500" spc="4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Bandyopadhyay,</a:t>
            </a:r>
            <a:r>
              <a:rPr sz="1500" spc="4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Springboard’s</a:t>
            </a:r>
            <a:r>
              <a:rPr sz="1500" spc="4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Director</a:t>
            </a:r>
            <a:r>
              <a:rPr sz="1500" spc="4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4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49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Science </a:t>
            </a:r>
            <a:r>
              <a:rPr sz="1500" dirty="0">
                <a:latin typeface="Myriad Pro"/>
                <a:cs typeface="Myriad Pro"/>
              </a:rPr>
              <a:t>Education, if he had a better </a:t>
            </a:r>
            <a:r>
              <a:rPr sz="1500" spc="-10" dirty="0">
                <a:latin typeface="Myriad Pro"/>
                <a:cs typeface="Myriad Pro"/>
              </a:rPr>
              <a:t>answer.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71755" algn="just">
              <a:lnSpc>
                <a:spcPct val="1208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Turns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out,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Raj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employs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an</a:t>
            </a:r>
            <a:r>
              <a:rPr sz="1500" spc="14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incredibly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helpful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framework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14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both </a:t>
            </a:r>
            <a:r>
              <a:rPr sz="1500" spc="-50" dirty="0">
                <a:latin typeface="Myriad Pro"/>
                <a:cs typeface="Myriad Pro"/>
              </a:rPr>
              <a:t>a </a:t>
            </a:r>
            <a:r>
              <a:rPr sz="1500" dirty="0">
                <a:latin typeface="Myriad Pro"/>
                <a:cs typeface="Myriad Pro"/>
              </a:rPr>
              <a:t>way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4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understand</a:t>
            </a:r>
            <a:r>
              <a:rPr sz="1500" spc="10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what</a:t>
            </a:r>
            <a:r>
              <a:rPr sz="1500" spc="10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0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scientists</a:t>
            </a:r>
            <a:r>
              <a:rPr sz="1500" spc="10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do,</a:t>
            </a:r>
            <a:r>
              <a:rPr sz="1500" spc="10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0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0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cheat</a:t>
            </a:r>
            <a:r>
              <a:rPr sz="1500" spc="10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sheet</a:t>
            </a:r>
            <a:r>
              <a:rPr sz="1500" spc="10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to </a:t>
            </a:r>
            <a:r>
              <a:rPr sz="1500" spc="-20" dirty="0">
                <a:latin typeface="Myriad Pro"/>
                <a:cs typeface="Myriad Pro"/>
              </a:rPr>
              <a:t>break </a:t>
            </a:r>
            <a:r>
              <a:rPr sz="1500" dirty="0">
                <a:latin typeface="Myriad Pro"/>
                <a:cs typeface="Myriad Pro"/>
              </a:rPr>
              <a:t>down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any data science </a:t>
            </a:r>
            <a:r>
              <a:rPr sz="1500" spc="-10" dirty="0">
                <a:latin typeface="Myriad Pro"/>
                <a:cs typeface="Myriad Pro"/>
              </a:rPr>
              <a:t>problem.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Myriad Pro"/>
              <a:cs typeface="Myriad Pro"/>
            </a:endParaRPr>
          </a:p>
          <a:p>
            <a:pPr marL="12700" marR="5080" algn="just">
              <a:lnSpc>
                <a:spcPct val="117300"/>
              </a:lnSpc>
            </a:pPr>
            <a:r>
              <a:rPr sz="1500" dirty="0">
                <a:latin typeface="Myriad Pro"/>
                <a:cs typeface="Myriad Pro"/>
              </a:rPr>
              <a:t>Raj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calls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“the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Process”,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which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outlines</a:t>
            </a:r>
            <a:r>
              <a:rPr sz="1500" u="sng" spc="14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in</a:t>
            </a:r>
            <a:r>
              <a:rPr sz="1500" u="sng" spc="14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detail</a:t>
            </a:r>
            <a:r>
              <a:rPr sz="1500" u="sng" spc="14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in</a:t>
            </a:r>
            <a:r>
              <a:rPr sz="1500" u="sng" spc="14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a</a:t>
            </a:r>
            <a:r>
              <a:rPr sz="1500" u="sng" spc="14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short</a:t>
            </a:r>
            <a:r>
              <a:rPr sz="1500" u="sng" spc="14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 </a:t>
            </a:r>
            <a:r>
              <a:rPr sz="1500" u="sng" spc="-2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5-</a:t>
            </a:r>
            <a:r>
              <a:rPr sz="1500" spc="-25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day</a:t>
            </a:r>
            <a:r>
              <a:rPr sz="1500" u="sng" spc="-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email</a:t>
            </a:r>
            <a:r>
              <a:rPr sz="1500" u="sng" spc="-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course</a:t>
            </a:r>
            <a:r>
              <a:rPr sz="1500" dirty="0">
                <a:latin typeface="Myriad Pro"/>
                <a:cs typeface="Myriad Pro"/>
              </a:rPr>
              <a:t>.</a:t>
            </a:r>
            <a:r>
              <a:rPr sz="1500" spc="30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Here’s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summary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his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insights.</a:t>
            </a:r>
            <a:endParaRPr sz="1500">
              <a:latin typeface="Myriad Pro"/>
              <a:cs typeface="Myriad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241666"/>
            <a:ext cx="6335685" cy="39387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6900" y="5358600"/>
            <a:ext cx="6351270" cy="338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40" dirty="0">
                <a:solidFill>
                  <a:srgbClr val="49495E"/>
                </a:solidFill>
                <a:latin typeface="Arial"/>
                <a:cs typeface="Arial"/>
              </a:rPr>
              <a:t>Step</a:t>
            </a:r>
            <a:r>
              <a:rPr sz="1600" b="1" spc="-75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9495E"/>
                </a:solidFill>
                <a:latin typeface="Arial"/>
                <a:cs typeface="Arial"/>
              </a:rPr>
              <a:t>1:</a:t>
            </a:r>
            <a:r>
              <a:rPr sz="1600" b="1" spc="-65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49495E"/>
                </a:solidFill>
                <a:latin typeface="Arial"/>
                <a:cs typeface="Arial"/>
              </a:rPr>
              <a:t>Frame</a:t>
            </a:r>
            <a:r>
              <a:rPr sz="1600" b="1" spc="-65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49495E"/>
                </a:solidFill>
                <a:latin typeface="Arial"/>
                <a:cs typeface="Arial"/>
              </a:rPr>
              <a:t>the</a:t>
            </a:r>
            <a:r>
              <a:rPr sz="1600" b="1" spc="-70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9495E"/>
                </a:solidFill>
                <a:latin typeface="Arial"/>
                <a:cs typeface="Arial"/>
              </a:rPr>
              <a:t>problem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Myriad Pro"/>
                <a:cs typeface="Myriad Pro"/>
              </a:rPr>
              <a:t>Before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solve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problem,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define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 </a:t>
            </a:r>
            <a:r>
              <a:rPr sz="1500" spc="-10" dirty="0">
                <a:latin typeface="Myriad Pro"/>
                <a:cs typeface="Myriad Pro"/>
              </a:rPr>
              <a:t>problem.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 dirty="0">
              <a:latin typeface="Myriad Pro"/>
              <a:cs typeface="Myriad Pro"/>
            </a:endParaRPr>
          </a:p>
          <a:p>
            <a:pPr marL="12700" marR="5080">
              <a:lnSpc>
                <a:spcPct val="120800"/>
              </a:lnSpc>
            </a:pPr>
            <a:r>
              <a:rPr sz="1500" spc="-10" dirty="0">
                <a:latin typeface="Myriad Pro"/>
                <a:cs typeface="Myriad Pro"/>
              </a:rPr>
              <a:t>You’ll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often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get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ambiguous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inputs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from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people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who have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problems.</a:t>
            </a:r>
            <a:r>
              <a:rPr sz="1500" spc="32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You’ll </a:t>
            </a:r>
            <a:r>
              <a:rPr sz="1500" dirty="0">
                <a:latin typeface="Myriad Pro"/>
                <a:cs typeface="Myriad Pro"/>
              </a:rPr>
              <a:t>have to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develop the intuition to translate scarce inputs into actionable outputs </a:t>
            </a:r>
            <a:r>
              <a:rPr sz="1500" spc="-50" dirty="0">
                <a:latin typeface="Myriad Pro"/>
                <a:cs typeface="Myriad Pro"/>
              </a:rPr>
              <a:t>- </a:t>
            </a:r>
            <a:r>
              <a:rPr sz="1500" dirty="0">
                <a:latin typeface="Myriad Pro"/>
                <a:cs typeface="Myriad Pro"/>
              </a:rPr>
              <a:t>and to ask the questions that nobody else is </a:t>
            </a:r>
            <a:r>
              <a:rPr sz="1500" spc="-10" dirty="0">
                <a:latin typeface="Myriad Pro"/>
                <a:cs typeface="Myriad Pro"/>
              </a:rPr>
              <a:t>asking.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 dirty="0">
              <a:latin typeface="Myriad Pro"/>
              <a:cs typeface="Myriad Pro"/>
            </a:endParaRPr>
          </a:p>
          <a:p>
            <a:pPr marL="12700" marR="16637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Say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you’re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solving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problem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VP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sales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company.</a:t>
            </a:r>
            <a:r>
              <a:rPr sz="1500" spc="150" dirty="0">
                <a:latin typeface="Myriad Pro"/>
                <a:cs typeface="Myriad Pro"/>
              </a:rPr>
              <a:t>  </a:t>
            </a:r>
            <a:r>
              <a:rPr sz="1500" spc="-25" dirty="0">
                <a:latin typeface="Myriad Pro"/>
                <a:cs typeface="Myriad Pro"/>
              </a:rPr>
              <a:t>You </a:t>
            </a:r>
            <a:r>
              <a:rPr sz="1500" dirty="0">
                <a:latin typeface="Myriad Pro"/>
                <a:cs typeface="Myriad Pro"/>
              </a:rPr>
              <a:t>should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start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by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understanding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their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goals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underlying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'why'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behind </a:t>
            </a:r>
            <a:r>
              <a:rPr sz="1500" dirty="0">
                <a:latin typeface="Myriad Pro"/>
                <a:cs typeface="Myriad Pro"/>
              </a:rPr>
              <a:t>their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questions.</a:t>
            </a:r>
            <a:r>
              <a:rPr sz="1500" spc="17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Before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start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thinking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solutions,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you’ll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want </a:t>
            </a:r>
            <a:r>
              <a:rPr sz="1500" dirty="0">
                <a:latin typeface="Myriad Pro"/>
                <a:cs typeface="Myriad Pro"/>
              </a:rPr>
              <a:t>to work with them to clearly define the </a:t>
            </a:r>
            <a:r>
              <a:rPr sz="1500" spc="-10" dirty="0">
                <a:latin typeface="Myriad Pro"/>
                <a:cs typeface="Myriad Pro"/>
              </a:rPr>
              <a:t>problem.</a:t>
            </a:r>
            <a:endParaRPr sz="1500" dirty="0">
              <a:latin typeface="Myriad Pro"/>
              <a:cs typeface="Myriad Pr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19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3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Table</a:t>
            </a:r>
            <a:r>
              <a:rPr spc="-90" dirty="0"/>
              <a:t> </a:t>
            </a:r>
            <a:r>
              <a:rPr dirty="0"/>
              <a:t>of</a:t>
            </a:r>
            <a:r>
              <a:rPr spc="-170" dirty="0"/>
              <a:t> </a:t>
            </a:r>
            <a:r>
              <a:rPr spc="-70" dirty="0"/>
              <a:t>contents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2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8911" y="1891360"/>
            <a:ext cx="6399530" cy="73279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R="114300" algn="r">
              <a:lnSpc>
                <a:spcPct val="100000"/>
              </a:lnSpc>
              <a:spcBef>
                <a:spcPts val="600"/>
              </a:spcBef>
            </a:pPr>
            <a:r>
              <a:rPr sz="1500" b="1" spc="-70" dirty="0">
                <a:latin typeface="Arial"/>
                <a:cs typeface="Arial"/>
                <a:hlinkClick r:id="rId3" action="ppaction://hlinksldjump"/>
              </a:rPr>
              <a:t>FOREWORD</a:t>
            </a:r>
            <a:r>
              <a:rPr sz="1500" b="1" spc="105" dirty="0">
                <a:latin typeface="Arial"/>
                <a:cs typeface="Arial"/>
                <a:hlinkClick r:id="rId3" action="ppaction://hlinksldjump"/>
              </a:rPr>
              <a:t>  </a:t>
            </a:r>
            <a:r>
              <a:rPr sz="1500" b="1" dirty="0">
                <a:latin typeface="Arial"/>
                <a:cs typeface="Arial"/>
                <a:hlinkClick r:id="rId3" action="ppaction://hlinksldjump"/>
              </a:rPr>
              <a:t>..........................................................................................</a:t>
            </a:r>
            <a:r>
              <a:rPr sz="1500" b="1" spc="190" dirty="0">
                <a:latin typeface="Arial"/>
                <a:cs typeface="Arial"/>
              </a:rPr>
              <a:t>  </a:t>
            </a:r>
            <a:r>
              <a:rPr sz="2250" b="1" spc="-75" baseline="-3703" dirty="0">
                <a:latin typeface="Arial"/>
                <a:cs typeface="Arial"/>
              </a:rPr>
              <a:t>5</a:t>
            </a:r>
            <a:endParaRPr sz="2250" baseline="-3703">
              <a:latin typeface="Arial"/>
              <a:cs typeface="Arial"/>
            </a:endParaRPr>
          </a:p>
          <a:p>
            <a:pPr marL="162560" marR="114300" indent="-163195" algn="r">
              <a:lnSpc>
                <a:spcPct val="100000"/>
              </a:lnSpc>
              <a:spcBef>
                <a:spcPts val="495"/>
              </a:spcBef>
              <a:buAutoNum type="arabicPlain"/>
              <a:tabLst>
                <a:tab pos="163195" algn="l"/>
              </a:tabLst>
            </a:pPr>
            <a:r>
              <a:rPr sz="1500" b="1" spc="-20" dirty="0">
                <a:latin typeface="Arial"/>
                <a:cs typeface="Arial"/>
                <a:hlinkClick r:id="rId4" action="ppaction://hlinksldjump"/>
              </a:rPr>
              <a:t>INTRODUCTION</a:t>
            </a:r>
            <a:r>
              <a:rPr sz="1500" b="1" spc="135" dirty="0">
                <a:latin typeface="Arial"/>
                <a:cs typeface="Arial"/>
                <a:hlinkClick r:id="rId4" action="ppaction://hlinksldjump"/>
              </a:rPr>
              <a:t>  </a:t>
            </a:r>
            <a:r>
              <a:rPr sz="1500" b="1" dirty="0">
                <a:latin typeface="Arial"/>
                <a:cs typeface="Arial"/>
                <a:hlinkClick r:id="rId4" action="ppaction://hlinksldjump"/>
              </a:rPr>
              <a:t>................................................................................</a:t>
            </a:r>
            <a:r>
              <a:rPr sz="1500" b="1" spc="135" dirty="0">
                <a:latin typeface="Arial"/>
                <a:cs typeface="Arial"/>
              </a:rPr>
              <a:t>  </a:t>
            </a:r>
            <a:r>
              <a:rPr sz="2250" b="1" spc="-75" baseline="-3703" dirty="0">
                <a:latin typeface="Arial"/>
                <a:cs typeface="Arial"/>
              </a:rPr>
              <a:t>6</a:t>
            </a:r>
            <a:endParaRPr sz="2250" baseline="-3703">
              <a:latin typeface="Arial"/>
              <a:cs typeface="Arial"/>
            </a:endParaRPr>
          </a:p>
          <a:p>
            <a:pPr marL="321310" marR="114300" lvl="1" indent="-32194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321945" algn="l"/>
              </a:tabLst>
            </a:pPr>
            <a:r>
              <a:rPr sz="1500" b="1" spc="-110" dirty="0">
                <a:latin typeface="Arial"/>
                <a:cs typeface="Arial"/>
                <a:hlinkClick r:id="rId4" action="ppaction://hlinksldjump"/>
              </a:rPr>
              <a:t>An</a:t>
            </a:r>
            <a:r>
              <a:rPr sz="1500" b="1" spc="204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500" b="1" spc="-50" dirty="0">
                <a:latin typeface="Arial"/>
                <a:cs typeface="Arial"/>
                <a:hlinkClick r:id="rId4" action="ppaction://hlinksldjump"/>
              </a:rPr>
              <a:t>Unconventional</a:t>
            </a:r>
            <a:r>
              <a:rPr sz="1500" b="1" spc="204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500" b="1" spc="-60" dirty="0">
                <a:latin typeface="Arial"/>
                <a:cs typeface="Arial"/>
                <a:hlinkClick r:id="rId4" action="ppaction://hlinksldjump"/>
              </a:rPr>
              <a:t>Innovator</a:t>
            </a:r>
            <a:r>
              <a:rPr sz="1500" b="1" spc="-2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4" action="ppaction://hlinksldjump"/>
              </a:rPr>
              <a:t>................................................</a:t>
            </a:r>
            <a:r>
              <a:rPr sz="1500" b="1" spc="250" dirty="0">
                <a:latin typeface="Arial"/>
                <a:cs typeface="Arial"/>
              </a:rPr>
              <a:t> </a:t>
            </a:r>
            <a:r>
              <a:rPr sz="2250" b="1" spc="-75" baseline="-3703" dirty="0">
                <a:latin typeface="Arial"/>
                <a:cs typeface="Arial"/>
              </a:rPr>
              <a:t>6</a:t>
            </a:r>
            <a:endParaRPr sz="2250" baseline="-3703">
              <a:latin typeface="Arial"/>
              <a:cs typeface="Arial"/>
            </a:endParaRPr>
          </a:p>
          <a:p>
            <a:pPr marL="162560" marR="114300" indent="-163195" algn="r">
              <a:lnSpc>
                <a:spcPct val="100000"/>
              </a:lnSpc>
              <a:spcBef>
                <a:spcPts val="500"/>
              </a:spcBef>
              <a:buAutoNum type="arabicPlain"/>
              <a:tabLst>
                <a:tab pos="163195" algn="l"/>
              </a:tabLst>
            </a:pPr>
            <a:r>
              <a:rPr sz="1500" b="1" spc="-70" dirty="0">
                <a:latin typeface="Arial"/>
                <a:cs typeface="Arial"/>
                <a:hlinkClick r:id="rId5" action="ppaction://hlinksldjump"/>
              </a:rPr>
              <a:t>WHAT</a:t>
            </a:r>
            <a:r>
              <a:rPr sz="1500" b="1" spc="-4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5" action="ppaction://hlinksldjump"/>
              </a:rPr>
              <a:t>IS</a:t>
            </a:r>
            <a:r>
              <a:rPr sz="1500" b="1" spc="22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500" b="1" spc="-100" dirty="0">
                <a:latin typeface="Arial"/>
                <a:cs typeface="Arial"/>
                <a:hlinkClick r:id="rId5" action="ppaction://hlinksldjump"/>
              </a:rPr>
              <a:t>DATA</a:t>
            </a:r>
            <a:r>
              <a:rPr sz="1500" b="1" spc="22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500" b="1" spc="-30" dirty="0">
                <a:latin typeface="Arial"/>
                <a:cs typeface="Arial"/>
                <a:hlinkClick r:id="rId5" action="ppaction://hlinksldjump"/>
              </a:rPr>
              <a:t>SCIENCE?</a:t>
            </a:r>
            <a:r>
              <a:rPr sz="1500" b="1" spc="49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5" action="ppaction://hlinksldjump"/>
              </a:rPr>
              <a:t>................................................................</a:t>
            </a:r>
            <a:r>
              <a:rPr sz="1500" b="1" spc="415" dirty="0">
                <a:latin typeface="Arial"/>
                <a:cs typeface="Arial"/>
              </a:rPr>
              <a:t> </a:t>
            </a:r>
            <a:r>
              <a:rPr sz="2250" b="1" spc="-75" baseline="-3703" dirty="0">
                <a:latin typeface="Arial"/>
                <a:cs typeface="Arial"/>
              </a:rPr>
              <a:t>9</a:t>
            </a:r>
            <a:endParaRPr sz="2250" baseline="-3703">
              <a:latin typeface="Arial"/>
              <a:cs typeface="Arial"/>
            </a:endParaRPr>
          </a:p>
          <a:p>
            <a:pPr marL="297180" marR="5080" lvl="1" indent="-29781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297815" algn="l"/>
              </a:tabLst>
            </a:pPr>
            <a:r>
              <a:rPr sz="1500" b="1" spc="-65" dirty="0">
                <a:latin typeface="Arial"/>
                <a:cs typeface="Arial"/>
                <a:hlinkClick r:id="rId6" action="ppaction://hlinksldjump"/>
              </a:rPr>
              <a:t>The</a:t>
            </a:r>
            <a:r>
              <a:rPr sz="1500" b="1" spc="85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500" b="1" spc="-65" dirty="0">
                <a:latin typeface="Arial"/>
                <a:cs typeface="Arial"/>
                <a:hlinkClick r:id="rId6" action="ppaction://hlinksldjump"/>
              </a:rPr>
              <a:t>Foundations</a:t>
            </a:r>
            <a:r>
              <a:rPr sz="1500" b="1" spc="100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6" action="ppaction://hlinksldjump"/>
              </a:rPr>
              <a:t>of</a:t>
            </a:r>
            <a:r>
              <a:rPr sz="1500" b="1" spc="100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500" b="1" spc="-45" dirty="0">
                <a:latin typeface="Arial"/>
                <a:cs typeface="Arial"/>
                <a:hlinkClick r:id="rId6" action="ppaction://hlinksldjump"/>
              </a:rPr>
              <a:t>Data</a:t>
            </a:r>
            <a:r>
              <a:rPr sz="1500" b="1" spc="100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500" b="1" spc="-60" dirty="0">
                <a:latin typeface="Arial"/>
                <a:cs typeface="Arial"/>
                <a:hlinkClick r:id="rId6" action="ppaction://hlinksldjump"/>
              </a:rPr>
              <a:t>Science</a:t>
            </a:r>
            <a:r>
              <a:rPr sz="1500" b="1" spc="-270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6" action="ppaction://hlinksldjump"/>
              </a:rPr>
              <a:t>...........................................</a:t>
            </a:r>
            <a:r>
              <a:rPr sz="1500" b="1" spc="110" dirty="0">
                <a:latin typeface="Arial"/>
                <a:cs typeface="Arial"/>
              </a:rPr>
              <a:t> </a:t>
            </a:r>
            <a:r>
              <a:rPr sz="2250" b="1" spc="-37" baseline="-3703" dirty="0">
                <a:latin typeface="Arial"/>
                <a:cs typeface="Arial"/>
              </a:rPr>
              <a:t>11</a:t>
            </a:r>
            <a:endParaRPr sz="2250" baseline="-3703">
              <a:latin typeface="Arial"/>
              <a:cs typeface="Arial"/>
            </a:endParaRPr>
          </a:p>
          <a:p>
            <a:pPr marL="172085" indent="-152400">
              <a:lnSpc>
                <a:spcPct val="100000"/>
              </a:lnSpc>
              <a:spcBef>
                <a:spcPts val="500"/>
              </a:spcBef>
              <a:buAutoNum type="arabicPlain"/>
              <a:tabLst>
                <a:tab pos="172720" algn="l"/>
              </a:tabLst>
            </a:pPr>
            <a:r>
              <a:rPr sz="1500" b="1" dirty="0">
                <a:latin typeface="Arial"/>
                <a:cs typeface="Arial"/>
                <a:hlinkClick r:id="rId7" action="ppaction://hlinksldjump"/>
              </a:rPr>
              <a:t>THE</a:t>
            </a:r>
            <a:r>
              <a:rPr sz="1500" b="1" spc="110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500" b="1" spc="-40" dirty="0">
                <a:latin typeface="Arial"/>
                <a:cs typeface="Arial"/>
                <a:hlinkClick r:id="rId7" action="ppaction://hlinksldjump"/>
              </a:rPr>
              <a:t>DIFFERENT</a:t>
            </a:r>
            <a:r>
              <a:rPr sz="1500" b="1" spc="-95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500" b="1" spc="-100" dirty="0">
                <a:latin typeface="Arial"/>
                <a:cs typeface="Arial"/>
                <a:hlinkClick r:id="rId7" action="ppaction://hlinksldjump"/>
              </a:rPr>
              <a:t>DATA</a:t>
            </a:r>
            <a:r>
              <a:rPr sz="1500" b="1" spc="114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500" b="1" spc="-40" dirty="0">
                <a:latin typeface="Arial"/>
                <a:cs typeface="Arial"/>
                <a:hlinkClick r:id="rId7" action="ppaction://hlinksldjump"/>
              </a:rPr>
              <a:t>SCIENCE</a:t>
            </a:r>
            <a:r>
              <a:rPr sz="1500" b="1" dirty="0">
                <a:latin typeface="Arial"/>
                <a:cs typeface="Arial"/>
                <a:hlinkClick r:id="rId7" action="ppaction://hlinksldjump"/>
              </a:rPr>
              <a:t> ROLES............................................</a:t>
            </a:r>
            <a:r>
              <a:rPr sz="1500" b="1" spc="-80" dirty="0">
                <a:latin typeface="Arial"/>
                <a:cs typeface="Arial"/>
              </a:rPr>
              <a:t> </a:t>
            </a:r>
            <a:r>
              <a:rPr sz="2250" b="1" spc="-37" baseline="-3703" dirty="0">
                <a:latin typeface="Arial"/>
                <a:cs typeface="Arial"/>
              </a:rPr>
              <a:t>13</a:t>
            </a:r>
            <a:endParaRPr sz="2250" baseline="-3703">
              <a:latin typeface="Arial"/>
              <a:cs typeface="Arial"/>
            </a:endParaRPr>
          </a:p>
          <a:p>
            <a:pPr marL="151765" marR="5080" indent="-152400" algn="r">
              <a:lnSpc>
                <a:spcPct val="100000"/>
              </a:lnSpc>
              <a:spcBef>
                <a:spcPts val="475"/>
              </a:spcBef>
              <a:buAutoNum type="arabicPlain"/>
              <a:tabLst>
                <a:tab pos="152400" algn="l"/>
              </a:tabLst>
            </a:pPr>
            <a:r>
              <a:rPr sz="1500" b="1" dirty="0">
                <a:latin typeface="Arial"/>
                <a:cs typeface="Arial"/>
                <a:hlinkClick r:id="rId8" action="ppaction://hlinksldjump"/>
              </a:rPr>
              <a:t>THE</a:t>
            </a:r>
            <a:r>
              <a:rPr sz="1500" b="1" spc="210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1500" b="1" spc="-100" dirty="0">
                <a:latin typeface="Arial"/>
                <a:cs typeface="Arial"/>
                <a:hlinkClick r:id="rId8" action="ppaction://hlinksldjump"/>
              </a:rPr>
              <a:t>DATA</a:t>
            </a:r>
            <a:r>
              <a:rPr sz="1500" b="1" spc="210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1500" b="1" spc="-50" dirty="0">
                <a:latin typeface="Arial"/>
                <a:cs typeface="Arial"/>
                <a:hlinkClick r:id="rId8" action="ppaction://hlinksldjump"/>
              </a:rPr>
              <a:t>SCIENCE</a:t>
            </a:r>
            <a:r>
              <a:rPr sz="1500" b="1" spc="70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1500" b="1" spc="-40" dirty="0">
                <a:latin typeface="Arial"/>
                <a:cs typeface="Arial"/>
                <a:hlinkClick r:id="rId8" action="ppaction://hlinksldjump"/>
              </a:rPr>
              <a:t>PROCESS</a:t>
            </a:r>
            <a:r>
              <a:rPr sz="1500" b="1" spc="165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8" action="ppaction://hlinksldjump"/>
              </a:rPr>
              <a:t>.........................................................</a:t>
            </a:r>
            <a:r>
              <a:rPr sz="1500" b="1" spc="245" dirty="0">
                <a:latin typeface="Arial"/>
                <a:cs typeface="Arial"/>
              </a:rPr>
              <a:t> </a:t>
            </a:r>
            <a:r>
              <a:rPr sz="2250" b="1" spc="-37" baseline="-5555" dirty="0">
                <a:latin typeface="Arial"/>
                <a:cs typeface="Arial"/>
              </a:rPr>
              <a:t>18</a:t>
            </a:r>
            <a:endParaRPr sz="2250" baseline="-5555">
              <a:latin typeface="Arial"/>
              <a:cs typeface="Arial"/>
            </a:endParaRPr>
          </a:p>
          <a:p>
            <a:pPr marL="162560" marR="5080" indent="-163195" algn="r">
              <a:lnSpc>
                <a:spcPct val="100000"/>
              </a:lnSpc>
              <a:spcBef>
                <a:spcPts val="540"/>
              </a:spcBef>
              <a:buAutoNum type="arabicPlain"/>
              <a:tabLst>
                <a:tab pos="163195" algn="l"/>
              </a:tabLst>
            </a:pPr>
            <a:r>
              <a:rPr sz="1500" b="1" spc="-100" dirty="0">
                <a:latin typeface="Arial"/>
                <a:cs typeface="Arial"/>
                <a:hlinkClick r:id="rId9" action="ppaction://hlinksldjump"/>
              </a:rPr>
              <a:t>DATA</a:t>
            </a:r>
            <a:r>
              <a:rPr sz="1500" b="1" spc="180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9" action="ppaction://hlinksldjump"/>
              </a:rPr>
              <a:t>SCIENTISTS</a:t>
            </a:r>
            <a:r>
              <a:rPr sz="1500" b="1" spc="190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9" action="ppaction://hlinksldjump"/>
              </a:rPr>
              <a:t>IN</a:t>
            </a:r>
            <a:r>
              <a:rPr sz="1500" b="1" spc="60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9" action="ppaction://hlinksldjump"/>
              </a:rPr>
              <a:t>ACTION...........................................................</a:t>
            </a:r>
            <a:r>
              <a:rPr sz="1500" b="1" spc="275" dirty="0">
                <a:latin typeface="Arial"/>
                <a:cs typeface="Arial"/>
              </a:rPr>
              <a:t> </a:t>
            </a:r>
            <a:r>
              <a:rPr sz="2250" b="1" spc="-37" baseline="-3703" dirty="0">
                <a:latin typeface="Arial"/>
                <a:cs typeface="Arial"/>
              </a:rPr>
              <a:t>26</a:t>
            </a:r>
            <a:endParaRPr sz="2250" baseline="-3703">
              <a:latin typeface="Arial"/>
              <a:cs typeface="Arial"/>
            </a:endParaRPr>
          </a:p>
          <a:p>
            <a:pPr marL="321310" marR="5080" lvl="1" indent="-321945" algn="r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321945" algn="l"/>
              </a:tabLst>
            </a:pPr>
            <a:r>
              <a:rPr sz="1500" b="1" spc="-85" dirty="0">
                <a:latin typeface="Arial"/>
                <a:cs typeface="Arial"/>
                <a:hlinkClick r:id="rId9" action="ppaction://hlinksldjump"/>
              </a:rPr>
              <a:t>Day</a:t>
            </a:r>
            <a:r>
              <a:rPr sz="1500" b="1" spc="10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500" b="1" spc="-45" dirty="0">
                <a:latin typeface="Arial"/>
                <a:cs typeface="Arial"/>
                <a:hlinkClick r:id="rId9" action="ppaction://hlinksldjump"/>
              </a:rPr>
              <a:t>in</a:t>
            </a:r>
            <a:r>
              <a:rPr sz="1500" b="1" spc="15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500" b="1" spc="-30" dirty="0">
                <a:latin typeface="Arial"/>
                <a:cs typeface="Arial"/>
                <a:hlinkClick r:id="rId9" action="ppaction://hlinksldjump"/>
              </a:rPr>
              <a:t>the</a:t>
            </a:r>
            <a:r>
              <a:rPr sz="1500" b="1" spc="15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500" b="1" spc="-25" dirty="0">
                <a:latin typeface="Arial"/>
                <a:cs typeface="Arial"/>
                <a:hlinkClick r:id="rId9" action="ppaction://hlinksldjump"/>
              </a:rPr>
              <a:t>Life</a:t>
            </a:r>
            <a:r>
              <a:rPr sz="1500" b="1" spc="15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9" action="ppaction://hlinksldjump"/>
              </a:rPr>
              <a:t>of</a:t>
            </a:r>
            <a:r>
              <a:rPr sz="1500" b="1" spc="10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9" action="ppaction://hlinksldjump"/>
              </a:rPr>
              <a:t>a</a:t>
            </a:r>
            <a:r>
              <a:rPr sz="1500" b="1" spc="15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500" b="1" spc="-45" dirty="0">
                <a:latin typeface="Arial"/>
                <a:cs typeface="Arial"/>
                <a:hlinkClick r:id="rId9" action="ppaction://hlinksldjump"/>
              </a:rPr>
              <a:t>Data</a:t>
            </a:r>
            <a:r>
              <a:rPr sz="1500" b="1" spc="15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500" b="1" spc="-35" dirty="0">
                <a:latin typeface="Arial"/>
                <a:cs typeface="Arial"/>
                <a:hlinkClick r:id="rId9" action="ppaction://hlinksldjump"/>
              </a:rPr>
              <a:t>Scientist</a:t>
            </a:r>
            <a:r>
              <a:rPr sz="1500" b="1" spc="60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9" action="ppaction://hlinksldjump"/>
              </a:rPr>
              <a:t>.........................................</a:t>
            </a:r>
            <a:r>
              <a:rPr sz="1500" b="1" spc="55" dirty="0">
                <a:latin typeface="Arial"/>
                <a:cs typeface="Arial"/>
              </a:rPr>
              <a:t> </a:t>
            </a:r>
            <a:r>
              <a:rPr sz="2250" b="1" spc="-37" baseline="-3703" dirty="0">
                <a:latin typeface="Arial"/>
                <a:cs typeface="Arial"/>
              </a:rPr>
              <a:t>26</a:t>
            </a:r>
            <a:endParaRPr sz="2250" baseline="-3703">
              <a:latin typeface="Arial"/>
              <a:cs typeface="Arial"/>
            </a:endParaRPr>
          </a:p>
          <a:p>
            <a:pPr marL="321310" marR="5080" lvl="1" indent="-32194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321945" algn="l"/>
              </a:tabLst>
            </a:pPr>
            <a:r>
              <a:rPr sz="1500" b="1" spc="-50" dirty="0">
                <a:latin typeface="Arial"/>
                <a:cs typeface="Arial"/>
                <a:hlinkClick r:id="rId10" action="ppaction://hlinksldjump"/>
              </a:rPr>
              <a:t>Infusing</a:t>
            </a:r>
            <a:r>
              <a:rPr sz="1500" b="1" spc="10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500" b="1" spc="-45" dirty="0">
                <a:latin typeface="Arial"/>
                <a:cs typeface="Arial"/>
                <a:hlinkClick r:id="rId10" action="ppaction://hlinksldjump"/>
              </a:rPr>
              <a:t>Data</a:t>
            </a:r>
            <a:r>
              <a:rPr sz="1500" b="1" spc="10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500" b="1" spc="-45" dirty="0">
                <a:latin typeface="Arial"/>
                <a:cs typeface="Arial"/>
                <a:hlinkClick r:id="rId10" action="ppaction://hlinksldjump"/>
              </a:rPr>
              <a:t>in</a:t>
            </a:r>
            <a:r>
              <a:rPr sz="1500" b="1" spc="10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500" b="1" spc="-75" dirty="0">
                <a:latin typeface="Arial"/>
                <a:cs typeface="Arial"/>
                <a:hlinkClick r:id="rId10" action="ppaction://hlinksldjump"/>
              </a:rPr>
              <a:t>Your</a:t>
            </a:r>
            <a:r>
              <a:rPr sz="1500" b="1" spc="15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500" b="1" spc="-65" dirty="0">
                <a:latin typeface="Arial"/>
                <a:cs typeface="Arial"/>
                <a:hlinkClick r:id="rId10" action="ppaction://hlinksldjump"/>
              </a:rPr>
              <a:t>Workplace:</a:t>
            </a:r>
            <a:r>
              <a:rPr sz="1500" b="1" spc="10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500" b="1" spc="-85" dirty="0">
                <a:latin typeface="Arial"/>
                <a:cs typeface="Arial"/>
                <a:hlinkClick r:id="rId10" action="ppaction://hlinksldjump"/>
              </a:rPr>
              <a:t>Chase</a:t>
            </a:r>
            <a:r>
              <a:rPr sz="1500" b="1" spc="10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500" b="1" spc="-70" dirty="0">
                <a:latin typeface="Arial"/>
                <a:cs typeface="Arial"/>
                <a:hlinkClick r:id="rId10" action="ppaction://hlinksldjump"/>
              </a:rPr>
              <a:t>Lehrman</a:t>
            </a:r>
            <a:r>
              <a:rPr sz="1500" b="1" spc="-85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10" action="ppaction://hlinksldjump"/>
              </a:rPr>
              <a:t>.................</a:t>
            </a:r>
            <a:r>
              <a:rPr sz="1500" b="1" spc="95" dirty="0">
                <a:latin typeface="Arial"/>
                <a:cs typeface="Arial"/>
              </a:rPr>
              <a:t> </a:t>
            </a:r>
            <a:r>
              <a:rPr sz="2250" b="1" spc="-37" baseline="-3703" dirty="0">
                <a:latin typeface="Arial"/>
                <a:cs typeface="Arial"/>
              </a:rPr>
              <a:t>28</a:t>
            </a:r>
            <a:endParaRPr sz="2250" baseline="-3703">
              <a:latin typeface="Arial"/>
              <a:cs typeface="Arial"/>
            </a:endParaRPr>
          </a:p>
          <a:p>
            <a:pPr marL="17780" marR="5080" lvl="1" indent="596900" algn="r">
              <a:lnSpc>
                <a:spcPct val="127800"/>
              </a:lnSpc>
              <a:buAutoNum type="arabicPeriod"/>
              <a:tabLst>
                <a:tab pos="937894" algn="l"/>
              </a:tabLst>
            </a:pPr>
            <a:r>
              <a:rPr sz="1500" b="1" spc="-60" dirty="0">
                <a:latin typeface="Arial"/>
                <a:cs typeface="Arial"/>
                <a:hlinkClick r:id="rId11" action="ppaction://hlinksldjump"/>
              </a:rPr>
              <a:t>Understanding</a:t>
            </a:r>
            <a:r>
              <a:rPr sz="1500" b="1" spc="35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500" b="1" spc="-30" dirty="0">
                <a:latin typeface="Arial"/>
                <a:cs typeface="Arial"/>
                <a:hlinkClick r:id="rId11" action="ppaction://hlinksldjump"/>
              </a:rPr>
              <a:t>the</a:t>
            </a:r>
            <a:r>
              <a:rPr sz="1500" b="1" spc="35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500" b="1" spc="-55" dirty="0">
                <a:latin typeface="Arial"/>
                <a:cs typeface="Arial"/>
                <a:hlinkClick r:id="rId11" action="ppaction://hlinksldjump"/>
              </a:rPr>
              <a:t>Data:</a:t>
            </a:r>
            <a:r>
              <a:rPr sz="1500" b="1" spc="35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500" b="1" spc="-65" dirty="0">
                <a:latin typeface="Arial"/>
                <a:cs typeface="Arial"/>
                <a:hlinkClick r:id="rId11" action="ppaction://hlinksldjump"/>
              </a:rPr>
              <a:t>Sneha</a:t>
            </a:r>
            <a:r>
              <a:rPr sz="1500" b="1" spc="35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500" b="1" spc="-65" dirty="0">
                <a:latin typeface="Arial"/>
                <a:cs typeface="Arial"/>
                <a:hlinkClick r:id="rId11" action="ppaction://hlinksldjump"/>
              </a:rPr>
              <a:t>Runwal</a:t>
            </a:r>
            <a:r>
              <a:rPr sz="1500" b="1" spc="110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11" action="ppaction://hlinksldjump"/>
              </a:rPr>
              <a:t>...............................</a:t>
            </a:r>
            <a:r>
              <a:rPr sz="1500" b="1" spc="100" dirty="0">
                <a:latin typeface="Arial"/>
                <a:cs typeface="Arial"/>
              </a:rPr>
              <a:t>  </a:t>
            </a:r>
            <a:r>
              <a:rPr sz="2250" b="1" spc="-37" baseline="-3703" dirty="0">
                <a:latin typeface="Arial"/>
                <a:cs typeface="Arial"/>
              </a:rPr>
              <a:t>29 </a:t>
            </a:r>
            <a:r>
              <a:rPr sz="1500" b="1" dirty="0">
                <a:latin typeface="Arial"/>
                <a:cs typeface="Arial"/>
                <a:hlinkClick r:id="rId12" action="ppaction://hlinksldjump"/>
              </a:rPr>
              <a:t>6</a:t>
            </a:r>
            <a:r>
              <a:rPr sz="1500" b="1" spc="25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500" b="1" spc="-70" dirty="0">
                <a:latin typeface="Arial"/>
                <a:cs typeface="Arial"/>
                <a:hlinkClick r:id="rId12" action="ppaction://hlinksldjump"/>
              </a:rPr>
              <a:t>WHAT</a:t>
            </a:r>
            <a:r>
              <a:rPr sz="1500" b="1" spc="-125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500" b="1" spc="-50" dirty="0">
                <a:latin typeface="Arial"/>
                <a:cs typeface="Arial"/>
                <a:hlinkClick r:id="rId12" action="ppaction://hlinksldjump"/>
              </a:rPr>
              <a:t>YOU</a:t>
            </a:r>
            <a:r>
              <a:rPr sz="1500" b="1" spc="-20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500" b="1" spc="-75" dirty="0">
                <a:latin typeface="Arial"/>
                <a:cs typeface="Arial"/>
                <a:hlinkClick r:id="rId12" action="ppaction://hlinksldjump"/>
              </a:rPr>
              <a:t>NEED</a:t>
            </a:r>
            <a:r>
              <a:rPr sz="1500" b="1" spc="-120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500" b="1" spc="-80" dirty="0">
                <a:latin typeface="Arial"/>
                <a:cs typeface="Arial"/>
                <a:hlinkClick r:id="rId12" action="ppaction://hlinksldjump"/>
              </a:rPr>
              <a:t>TO</a:t>
            </a:r>
            <a:r>
              <a:rPr sz="1500" b="1" spc="-25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500" b="1" spc="-70" dirty="0">
                <a:latin typeface="Arial"/>
                <a:cs typeface="Arial"/>
                <a:hlinkClick r:id="rId12" action="ppaction://hlinksldjump"/>
              </a:rPr>
              <a:t>LEARN</a:t>
            </a:r>
            <a:r>
              <a:rPr sz="1500" b="1" spc="-114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500" b="1" spc="-80" dirty="0">
                <a:latin typeface="Arial"/>
                <a:cs typeface="Arial"/>
                <a:hlinkClick r:id="rId12" action="ppaction://hlinksldjump"/>
              </a:rPr>
              <a:t>TO</a:t>
            </a:r>
            <a:r>
              <a:rPr sz="1500" b="1" spc="-30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500" b="1" spc="-65" dirty="0">
                <a:latin typeface="Arial"/>
                <a:cs typeface="Arial"/>
                <a:hlinkClick r:id="rId12" action="ppaction://hlinksldjump"/>
              </a:rPr>
              <a:t>BECOME</a:t>
            </a:r>
            <a:r>
              <a:rPr sz="1500" b="1" spc="25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500" b="1" spc="-130" dirty="0">
                <a:latin typeface="Arial"/>
                <a:cs typeface="Arial"/>
                <a:hlinkClick r:id="rId12" action="ppaction://hlinksldjump"/>
              </a:rPr>
              <a:t>A</a:t>
            </a:r>
            <a:r>
              <a:rPr sz="1500" b="1" spc="-25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500" b="1" spc="-100" dirty="0">
                <a:latin typeface="Arial"/>
                <a:cs typeface="Arial"/>
                <a:hlinkClick r:id="rId12" action="ppaction://hlinksldjump"/>
              </a:rPr>
              <a:t>DATA</a:t>
            </a:r>
            <a:r>
              <a:rPr sz="1500" b="1" spc="85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12" action="ppaction://hlinksldjump"/>
              </a:rPr>
              <a:t>SCIENTIST..........</a:t>
            </a:r>
            <a:r>
              <a:rPr sz="1500" b="1" spc="215" dirty="0">
                <a:latin typeface="Arial"/>
                <a:cs typeface="Arial"/>
              </a:rPr>
              <a:t> </a:t>
            </a:r>
            <a:r>
              <a:rPr sz="2250" b="1" spc="-37" baseline="-3703" dirty="0">
                <a:latin typeface="Arial"/>
                <a:cs typeface="Arial"/>
              </a:rPr>
              <a:t>30</a:t>
            </a:r>
            <a:endParaRPr sz="2250" baseline="-3703">
              <a:latin typeface="Arial"/>
              <a:cs typeface="Arial"/>
            </a:endParaRPr>
          </a:p>
          <a:p>
            <a:pPr marL="321310" marR="5080" lvl="1" indent="-321945" algn="r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321945" algn="l"/>
              </a:tabLst>
            </a:pPr>
            <a:r>
              <a:rPr sz="1500" b="1" spc="-55" dirty="0">
                <a:latin typeface="Arial"/>
                <a:cs typeface="Arial"/>
                <a:hlinkClick r:id="rId12" action="ppaction://hlinksldjump"/>
              </a:rPr>
              <a:t>Introduction</a:t>
            </a:r>
            <a:r>
              <a:rPr sz="1500" b="1" spc="-130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12" action="ppaction://hlinksldjump"/>
              </a:rPr>
              <a:t>.........................................................................</a:t>
            </a:r>
            <a:r>
              <a:rPr sz="1500" b="1" spc="280" dirty="0">
                <a:latin typeface="Arial"/>
                <a:cs typeface="Arial"/>
              </a:rPr>
              <a:t>   </a:t>
            </a:r>
            <a:r>
              <a:rPr sz="2250" b="1" spc="-37" baseline="-3703" dirty="0">
                <a:latin typeface="Arial"/>
                <a:cs typeface="Arial"/>
              </a:rPr>
              <a:t>30</a:t>
            </a:r>
            <a:endParaRPr sz="2250" baseline="-3703">
              <a:latin typeface="Arial"/>
              <a:cs typeface="Arial"/>
            </a:endParaRPr>
          </a:p>
          <a:p>
            <a:pPr marL="321310" marR="5080" lvl="1" indent="-32194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321945" algn="l"/>
              </a:tabLst>
            </a:pPr>
            <a:r>
              <a:rPr sz="1500" b="1" spc="-45" dirty="0">
                <a:latin typeface="Arial"/>
                <a:cs typeface="Arial"/>
                <a:hlinkClick r:id="rId12" action="ppaction://hlinksldjump"/>
              </a:rPr>
              <a:t>Data</a:t>
            </a:r>
            <a:r>
              <a:rPr sz="1500" b="1" spc="155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500" b="1" spc="-60" dirty="0">
                <a:latin typeface="Arial"/>
                <a:cs typeface="Arial"/>
                <a:hlinkClick r:id="rId12" action="ppaction://hlinksldjump"/>
              </a:rPr>
              <a:t>Science</a:t>
            </a:r>
            <a:r>
              <a:rPr sz="1500" b="1" spc="155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500" b="1" spc="-35" dirty="0">
                <a:latin typeface="Arial"/>
                <a:cs typeface="Arial"/>
                <a:hlinkClick r:id="rId12" action="ppaction://hlinksldjump"/>
              </a:rPr>
              <a:t>Skills</a:t>
            </a:r>
            <a:r>
              <a:rPr sz="1500" b="1" spc="170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12" action="ppaction://hlinksldjump"/>
              </a:rPr>
              <a:t>..............................................................</a:t>
            </a:r>
            <a:r>
              <a:rPr sz="1500" b="1" spc="250" dirty="0">
                <a:latin typeface="Arial"/>
                <a:cs typeface="Arial"/>
              </a:rPr>
              <a:t>  </a:t>
            </a:r>
            <a:r>
              <a:rPr sz="2250" b="1" spc="52" baseline="-3703" dirty="0">
                <a:latin typeface="Arial"/>
                <a:cs typeface="Arial"/>
              </a:rPr>
              <a:t>3</a:t>
            </a:r>
            <a:r>
              <a:rPr sz="2250" b="1" spc="52" baseline="-3703" dirty="0">
                <a:latin typeface="Calibri"/>
                <a:cs typeface="Calibri"/>
              </a:rPr>
              <a:t>1</a:t>
            </a:r>
            <a:endParaRPr sz="2250" baseline="-3703">
              <a:latin typeface="Calibri"/>
              <a:cs typeface="Calibri"/>
            </a:endParaRPr>
          </a:p>
          <a:p>
            <a:pPr marL="467359" marR="5080" lvl="2" indent="-467995" algn="r">
              <a:lnSpc>
                <a:spcPct val="100000"/>
              </a:lnSpc>
              <a:spcBef>
                <a:spcPts val="509"/>
              </a:spcBef>
              <a:buAutoNum type="arabicPeriod"/>
              <a:tabLst>
                <a:tab pos="467995" algn="l"/>
              </a:tabLst>
            </a:pPr>
            <a:r>
              <a:rPr sz="1500" b="1" i="1" dirty="0">
                <a:latin typeface="Calibri"/>
                <a:cs typeface="Calibri"/>
                <a:hlinkClick r:id="rId13" action="ppaction://hlinksldjump"/>
              </a:rPr>
              <a:t>An</a:t>
            </a:r>
            <a:r>
              <a:rPr sz="1500" b="1" i="1" spc="204" dirty="0"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1500" b="1" i="1" dirty="0">
                <a:latin typeface="Calibri"/>
                <a:cs typeface="Calibri"/>
                <a:hlinkClick r:id="rId13" action="ppaction://hlinksldjump"/>
              </a:rPr>
              <a:t>Analytical</a:t>
            </a:r>
            <a:r>
              <a:rPr sz="1500" b="1" i="1" spc="204" dirty="0"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1500" b="1" i="1" spc="-30" dirty="0">
                <a:latin typeface="Calibri"/>
                <a:cs typeface="Calibri"/>
                <a:hlinkClick r:id="rId13" action="ppaction://hlinksldjump"/>
              </a:rPr>
              <a:t>Mind </a:t>
            </a:r>
            <a:r>
              <a:rPr sz="1500" b="1" dirty="0">
                <a:latin typeface="Arial"/>
                <a:cs typeface="Arial"/>
                <a:hlinkClick r:id="rId13" action="ppaction://hlinksldjump"/>
              </a:rPr>
              <a:t>.........................................................</a:t>
            </a:r>
            <a:r>
              <a:rPr sz="1500" b="1" spc="305" dirty="0">
                <a:latin typeface="Arial"/>
                <a:cs typeface="Arial"/>
              </a:rPr>
              <a:t>  </a:t>
            </a:r>
            <a:r>
              <a:rPr sz="2250" b="1" spc="-37" baseline="-3703" dirty="0">
                <a:latin typeface="Arial"/>
                <a:cs typeface="Arial"/>
              </a:rPr>
              <a:t>31</a:t>
            </a:r>
            <a:endParaRPr sz="2250" baseline="-3703">
              <a:latin typeface="Arial"/>
              <a:cs typeface="Arial"/>
            </a:endParaRPr>
          </a:p>
          <a:p>
            <a:pPr marL="467359" marR="5080" lvl="2" indent="-46799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67995" algn="l"/>
              </a:tabLst>
            </a:pPr>
            <a:r>
              <a:rPr sz="1500" b="1" i="1" dirty="0">
                <a:latin typeface="Calibri"/>
                <a:cs typeface="Calibri"/>
                <a:hlinkClick r:id="rId13" action="ppaction://hlinksldjump"/>
              </a:rPr>
              <a:t>Mathematics</a:t>
            </a:r>
            <a:r>
              <a:rPr sz="1500" b="1" i="1" spc="445" dirty="0"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13" action="ppaction://hlinksldjump"/>
              </a:rPr>
              <a:t>.................................................................</a:t>
            </a:r>
            <a:r>
              <a:rPr sz="1500" b="1" spc="415" dirty="0">
                <a:latin typeface="Arial"/>
                <a:cs typeface="Arial"/>
              </a:rPr>
              <a:t>  </a:t>
            </a:r>
            <a:r>
              <a:rPr sz="2250" b="1" spc="-37" baseline="-3703" dirty="0">
                <a:latin typeface="Arial"/>
                <a:cs typeface="Arial"/>
              </a:rPr>
              <a:t>31</a:t>
            </a:r>
            <a:endParaRPr sz="2250" baseline="-3703">
              <a:latin typeface="Arial"/>
              <a:cs typeface="Arial"/>
            </a:endParaRPr>
          </a:p>
          <a:p>
            <a:pPr marL="467359" marR="5080" lvl="2" indent="-46799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67995" algn="l"/>
              </a:tabLst>
            </a:pPr>
            <a:r>
              <a:rPr sz="1500" b="1" i="1" spc="50" dirty="0">
                <a:latin typeface="Calibri"/>
                <a:cs typeface="Calibri"/>
                <a:hlinkClick r:id="rId14" action="ppaction://hlinksldjump"/>
              </a:rPr>
              <a:t>Statistics</a:t>
            </a:r>
            <a:r>
              <a:rPr sz="1500" b="1" i="1" spc="-75" dirty="0"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14" action="ppaction://hlinksldjump"/>
              </a:rPr>
              <a:t>.......................................................................</a:t>
            </a:r>
            <a:r>
              <a:rPr sz="1500" b="1" spc="235" dirty="0">
                <a:latin typeface="Arial"/>
                <a:cs typeface="Arial"/>
              </a:rPr>
              <a:t>   </a:t>
            </a:r>
            <a:r>
              <a:rPr sz="2250" b="1" spc="-37" baseline="-3703" dirty="0">
                <a:latin typeface="Arial"/>
                <a:cs typeface="Arial"/>
              </a:rPr>
              <a:t>32</a:t>
            </a:r>
            <a:endParaRPr sz="2250" baseline="-3703">
              <a:latin typeface="Arial"/>
              <a:cs typeface="Arial"/>
            </a:endParaRPr>
          </a:p>
          <a:p>
            <a:pPr marL="467359" marR="5080" lvl="2" indent="-46799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67995" algn="l"/>
              </a:tabLst>
            </a:pPr>
            <a:r>
              <a:rPr sz="1500" b="1" i="1" dirty="0">
                <a:latin typeface="Calibri"/>
                <a:cs typeface="Calibri"/>
                <a:hlinkClick r:id="rId15" action="ppaction://hlinksldjump"/>
              </a:rPr>
              <a:t>Algorithms</a:t>
            </a:r>
            <a:r>
              <a:rPr sz="1500" b="1" i="1" spc="400" dirty="0">
                <a:latin typeface="Calibri"/>
                <a:cs typeface="Calibri"/>
                <a:hlinkClick r:id="rId15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15" action="ppaction://hlinksldjump"/>
              </a:rPr>
              <a:t>....................................................................</a:t>
            </a:r>
            <a:r>
              <a:rPr sz="1500" b="1" spc="470" dirty="0">
                <a:latin typeface="Arial"/>
                <a:cs typeface="Arial"/>
              </a:rPr>
              <a:t>  </a:t>
            </a:r>
            <a:r>
              <a:rPr sz="2250" b="1" spc="-37" baseline="-3703" dirty="0">
                <a:latin typeface="Arial"/>
                <a:cs typeface="Arial"/>
              </a:rPr>
              <a:t>33</a:t>
            </a:r>
            <a:endParaRPr sz="2250" baseline="-3703">
              <a:latin typeface="Arial"/>
              <a:cs typeface="Arial"/>
            </a:endParaRPr>
          </a:p>
          <a:p>
            <a:pPr marL="467359" marR="5080" lvl="2" indent="-46799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67995" algn="l"/>
              </a:tabLst>
            </a:pPr>
            <a:r>
              <a:rPr sz="1500" b="1" i="1" spc="-20" dirty="0">
                <a:latin typeface="Calibri"/>
                <a:cs typeface="Calibri"/>
                <a:hlinkClick r:id="rId15" action="ppaction://hlinksldjump"/>
              </a:rPr>
              <a:t>Data</a:t>
            </a:r>
            <a:r>
              <a:rPr sz="1500" b="1" i="1" spc="405" dirty="0">
                <a:latin typeface="Calibri"/>
                <a:cs typeface="Calibri"/>
                <a:hlinkClick r:id="rId15" action="ppaction://hlinksldjump"/>
              </a:rPr>
              <a:t> </a:t>
            </a:r>
            <a:r>
              <a:rPr sz="1500" b="1" i="1" dirty="0">
                <a:latin typeface="Calibri"/>
                <a:cs typeface="Calibri"/>
                <a:hlinkClick r:id="rId15" action="ppaction://hlinksldjump"/>
              </a:rPr>
              <a:t>Visualization</a:t>
            </a:r>
            <a:r>
              <a:rPr sz="1500" b="1" i="1" spc="45" dirty="0">
                <a:latin typeface="Calibri"/>
                <a:cs typeface="Calibri"/>
                <a:hlinkClick r:id="rId15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15" action="ppaction://hlinksldjump"/>
              </a:rPr>
              <a:t>...........................................................</a:t>
            </a:r>
            <a:r>
              <a:rPr sz="1500" b="1" spc="75" dirty="0">
                <a:latin typeface="Arial"/>
                <a:cs typeface="Arial"/>
              </a:rPr>
              <a:t>  </a:t>
            </a:r>
            <a:r>
              <a:rPr sz="2250" b="1" spc="-37" baseline="-3703" dirty="0">
                <a:latin typeface="Arial"/>
                <a:cs typeface="Arial"/>
              </a:rPr>
              <a:t>33</a:t>
            </a:r>
            <a:endParaRPr sz="2250" baseline="-3703">
              <a:latin typeface="Arial"/>
              <a:cs typeface="Arial"/>
            </a:endParaRPr>
          </a:p>
          <a:p>
            <a:pPr marL="473709" marR="5080" lvl="2" indent="-47434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74345" algn="l"/>
              </a:tabLst>
            </a:pPr>
            <a:r>
              <a:rPr sz="1500" b="1" i="1" spc="55" dirty="0">
                <a:latin typeface="Calibri"/>
                <a:cs typeface="Calibri"/>
                <a:hlinkClick r:id="rId16" action="ppaction://hlinksldjump"/>
              </a:rPr>
              <a:t>Business</a:t>
            </a:r>
            <a:r>
              <a:rPr sz="1500" b="1" i="1" spc="295" dirty="0">
                <a:latin typeface="Calibri"/>
                <a:cs typeface="Calibri"/>
                <a:hlinkClick r:id="rId16" action="ppaction://hlinksldjump"/>
              </a:rPr>
              <a:t> </a:t>
            </a:r>
            <a:r>
              <a:rPr sz="1500" b="1" i="1" dirty="0">
                <a:latin typeface="Calibri"/>
                <a:cs typeface="Calibri"/>
                <a:hlinkClick r:id="rId16" action="ppaction://hlinksldjump"/>
              </a:rPr>
              <a:t>Knowledge</a:t>
            </a:r>
            <a:r>
              <a:rPr sz="1500" b="1" i="1" spc="60" dirty="0">
                <a:latin typeface="Calibri"/>
                <a:cs typeface="Calibri"/>
                <a:hlinkClick r:id="rId16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16" action="ppaction://hlinksldjump"/>
              </a:rPr>
              <a:t>.......................................................</a:t>
            </a:r>
            <a:r>
              <a:rPr sz="1500" b="1" spc="85" dirty="0">
                <a:latin typeface="Arial"/>
                <a:cs typeface="Arial"/>
              </a:rPr>
              <a:t>  </a:t>
            </a:r>
            <a:r>
              <a:rPr sz="2250" b="1" spc="-37" baseline="-3703" dirty="0">
                <a:latin typeface="Arial"/>
                <a:cs typeface="Arial"/>
              </a:rPr>
              <a:t>34</a:t>
            </a:r>
            <a:endParaRPr sz="2250" baseline="-3703">
              <a:latin typeface="Arial"/>
              <a:cs typeface="Arial"/>
            </a:endParaRPr>
          </a:p>
          <a:p>
            <a:pPr marL="467359" marR="5080" lvl="2" indent="-46799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67995" algn="l"/>
              </a:tabLst>
            </a:pPr>
            <a:r>
              <a:rPr sz="1500" b="1" i="1" dirty="0">
                <a:latin typeface="Calibri"/>
                <a:cs typeface="Calibri"/>
                <a:hlinkClick r:id="rId17" action="ppaction://hlinksldjump"/>
              </a:rPr>
              <a:t>Domain</a:t>
            </a:r>
            <a:r>
              <a:rPr sz="1500" b="1" i="1" spc="85" dirty="0">
                <a:latin typeface="Calibri"/>
                <a:cs typeface="Calibri"/>
                <a:hlinkClick r:id="rId17" action="ppaction://hlinksldjump"/>
              </a:rPr>
              <a:t>  </a:t>
            </a:r>
            <a:r>
              <a:rPr sz="1500" b="1" i="1" dirty="0">
                <a:latin typeface="Calibri"/>
                <a:cs typeface="Calibri"/>
                <a:hlinkClick r:id="rId17" action="ppaction://hlinksldjump"/>
              </a:rPr>
              <a:t>Expertise</a:t>
            </a:r>
            <a:r>
              <a:rPr sz="1500" b="1" dirty="0">
                <a:latin typeface="Arial"/>
                <a:cs typeface="Arial"/>
                <a:hlinkClick r:id="rId17" action="ppaction://hlinksldjump"/>
              </a:rPr>
              <a:t>............................................................</a:t>
            </a:r>
            <a:r>
              <a:rPr sz="1500" b="1" spc="185" dirty="0">
                <a:latin typeface="Arial"/>
                <a:cs typeface="Arial"/>
              </a:rPr>
              <a:t>  </a:t>
            </a:r>
            <a:r>
              <a:rPr sz="2250" b="1" spc="-37" baseline="-3703" dirty="0">
                <a:latin typeface="Arial"/>
                <a:cs typeface="Arial"/>
              </a:rPr>
              <a:t>35</a:t>
            </a:r>
            <a:endParaRPr sz="2250" baseline="-3703">
              <a:latin typeface="Arial"/>
              <a:cs typeface="Arial"/>
            </a:endParaRPr>
          </a:p>
          <a:p>
            <a:pPr marL="321310" marR="5080" lvl="1" indent="-32194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321945" algn="l"/>
              </a:tabLst>
            </a:pPr>
            <a:r>
              <a:rPr sz="1500" b="1" spc="-45" dirty="0">
                <a:latin typeface="Arial"/>
                <a:cs typeface="Arial"/>
                <a:hlinkClick r:id="rId18" action="ppaction://hlinksldjump"/>
              </a:rPr>
              <a:t>Data</a:t>
            </a:r>
            <a:r>
              <a:rPr sz="1500" b="1" spc="185" dirty="0">
                <a:latin typeface="Arial"/>
                <a:cs typeface="Arial"/>
                <a:hlinkClick r:id="rId18" action="ppaction://hlinksldjump"/>
              </a:rPr>
              <a:t> </a:t>
            </a:r>
            <a:r>
              <a:rPr sz="1500" b="1" spc="-60" dirty="0">
                <a:latin typeface="Arial"/>
                <a:cs typeface="Arial"/>
                <a:hlinkClick r:id="rId18" action="ppaction://hlinksldjump"/>
              </a:rPr>
              <a:t>Science</a:t>
            </a:r>
            <a:r>
              <a:rPr sz="1500" b="1" spc="120" dirty="0">
                <a:latin typeface="Arial"/>
                <a:cs typeface="Arial"/>
                <a:hlinkClick r:id="rId18" action="ppaction://hlinksldjump"/>
              </a:rPr>
              <a:t> </a:t>
            </a:r>
            <a:r>
              <a:rPr sz="1500" b="1" spc="-100" dirty="0">
                <a:latin typeface="Arial"/>
                <a:cs typeface="Arial"/>
                <a:hlinkClick r:id="rId18" action="ppaction://hlinksldjump"/>
              </a:rPr>
              <a:t>Tools</a:t>
            </a:r>
            <a:r>
              <a:rPr sz="1500" b="1" spc="135" dirty="0">
                <a:latin typeface="Arial"/>
                <a:cs typeface="Arial"/>
                <a:hlinkClick r:id="rId18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18" action="ppaction://hlinksldjump"/>
              </a:rPr>
              <a:t>...............................................................</a:t>
            </a:r>
            <a:r>
              <a:rPr sz="1500" b="1" spc="200" dirty="0">
                <a:latin typeface="Arial"/>
                <a:cs typeface="Arial"/>
              </a:rPr>
              <a:t>  </a:t>
            </a:r>
            <a:r>
              <a:rPr sz="2250" b="1" spc="-37" baseline="-3703" dirty="0">
                <a:latin typeface="Arial"/>
                <a:cs typeface="Arial"/>
              </a:rPr>
              <a:t>36</a:t>
            </a:r>
            <a:endParaRPr sz="2250" baseline="-3703">
              <a:latin typeface="Arial"/>
              <a:cs typeface="Arial"/>
            </a:endParaRPr>
          </a:p>
          <a:p>
            <a:pPr marL="467359" marR="5080" lvl="2" indent="-46799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67995" algn="l"/>
              </a:tabLst>
            </a:pPr>
            <a:r>
              <a:rPr sz="1500" b="1" i="1" dirty="0">
                <a:latin typeface="Calibri"/>
                <a:cs typeface="Calibri"/>
                <a:hlinkClick r:id="rId18" action="ppaction://hlinksldjump"/>
              </a:rPr>
              <a:t>File</a:t>
            </a:r>
            <a:r>
              <a:rPr sz="1500" b="1" i="1" spc="360" dirty="0">
                <a:latin typeface="Calibri"/>
                <a:cs typeface="Calibri"/>
                <a:hlinkClick r:id="rId18" action="ppaction://hlinksldjump"/>
              </a:rPr>
              <a:t> </a:t>
            </a:r>
            <a:r>
              <a:rPr sz="1500" b="1" i="1" dirty="0">
                <a:latin typeface="Calibri"/>
                <a:cs typeface="Calibri"/>
                <a:hlinkClick r:id="rId18" action="ppaction://hlinksldjump"/>
              </a:rPr>
              <a:t>Formats</a:t>
            </a:r>
            <a:r>
              <a:rPr sz="1500" b="1" i="1" spc="450" dirty="0">
                <a:latin typeface="Calibri"/>
                <a:cs typeface="Calibri"/>
                <a:hlinkClick r:id="rId18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18" action="ppaction://hlinksldjump"/>
              </a:rPr>
              <a:t>..................................................................</a:t>
            </a:r>
            <a:r>
              <a:rPr sz="1500" b="1" spc="305" dirty="0">
                <a:latin typeface="Arial"/>
                <a:cs typeface="Arial"/>
              </a:rPr>
              <a:t>  </a:t>
            </a:r>
            <a:r>
              <a:rPr sz="2250" b="1" spc="-37" baseline="-3703" dirty="0">
                <a:latin typeface="Arial"/>
                <a:cs typeface="Arial"/>
              </a:rPr>
              <a:t>36</a:t>
            </a:r>
            <a:endParaRPr sz="2250" baseline="-3703">
              <a:latin typeface="Arial"/>
              <a:cs typeface="Arial"/>
            </a:endParaRPr>
          </a:p>
          <a:p>
            <a:pPr marL="467359" marR="5080" lvl="2" indent="-46799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67995" algn="l"/>
              </a:tabLst>
            </a:pPr>
            <a:r>
              <a:rPr sz="1500" b="1" i="1" dirty="0">
                <a:latin typeface="Calibri"/>
                <a:cs typeface="Calibri"/>
                <a:hlinkClick r:id="rId19" action="ppaction://hlinksldjump"/>
              </a:rPr>
              <a:t>Excel</a:t>
            </a:r>
            <a:r>
              <a:rPr sz="1500" b="1" i="1" spc="250" dirty="0">
                <a:latin typeface="Calibri"/>
                <a:cs typeface="Calibri"/>
                <a:hlinkClick r:id="rId19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19" action="ppaction://hlinksldjump"/>
              </a:rPr>
              <a:t>.............................................................................</a:t>
            </a:r>
            <a:r>
              <a:rPr sz="1500" b="1" spc="210" dirty="0">
                <a:latin typeface="Arial"/>
                <a:cs typeface="Arial"/>
              </a:rPr>
              <a:t>   </a:t>
            </a:r>
            <a:r>
              <a:rPr sz="2250" b="1" spc="-37" baseline="-3703" dirty="0">
                <a:latin typeface="Arial"/>
                <a:cs typeface="Arial"/>
              </a:rPr>
              <a:t>37</a:t>
            </a:r>
            <a:endParaRPr sz="2250" baseline="-3703">
              <a:latin typeface="Arial"/>
              <a:cs typeface="Arial"/>
            </a:endParaRPr>
          </a:p>
          <a:p>
            <a:pPr marL="467359" marR="5080" lvl="2" indent="-46799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67995" algn="l"/>
              </a:tabLst>
            </a:pPr>
            <a:r>
              <a:rPr sz="1500" b="1" i="1" spc="85" dirty="0">
                <a:latin typeface="Calibri"/>
                <a:cs typeface="Calibri"/>
                <a:hlinkClick r:id="rId20" action="ppaction://hlinksldjump"/>
              </a:rPr>
              <a:t>SQL</a:t>
            </a:r>
            <a:r>
              <a:rPr sz="1500" b="1" i="1" dirty="0">
                <a:latin typeface="Calibri"/>
                <a:cs typeface="Calibri"/>
                <a:hlinkClick r:id="rId20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20" action="ppaction://hlinksldjump"/>
              </a:rPr>
              <a:t>...............................................................................</a:t>
            </a:r>
            <a:r>
              <a:rPr sz="1500" b="1" spc="195" dirty="0">
                <a:latin typeface="Arial"/>
                <a:cs typeface="Arial"/>
              </a:rPr>
              <a:t>   </a:t>
            </a:r>
            <a:r>
              <a:rPr sz="2250" b="1" spc="-37" baseline="-3703" dirty="0">
                <a:latin typeface="Arial"/>
                <a:cs typeface="Arial"/>
              </a:rPr>
              <a:t>38</a:t>
            </a:r>
            <a:endParaRPr sz="2250" baseline="-370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157" y="1148969"/>
            <a:ext cx="6440805" cy="7817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To define the problem, you need to ask the right questions.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 </a:t>
            </a:r>
            <a:r>
              <a:rPr sz="1500" spc="-10" dirty="0">
                <a:latin typeface="Myriad Pro"/>
                <a:cs typeface="Myriad Pro"/>
              </a:rPr>
              <a:t>example,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Myriad Pro"/>
              <a:cs typeface="Myriad Pro"/>
            </a:endParaRPr>
          </a:p>
          <a:p>
            <a:pPr marL="600075" indent="-229235">
              <a:lnSpc>
                <a:spcPct val="100000"/>
              </a:lnSpc>
              <a:spcBef>
                <a:spcPts val="5"/>
              </a:spcBef>
              <a:buSzPct val="80000"/>
              <a:buFont typeface="Minion Pro"/>
              <a:buAutoNum type="arabicPeriod"/>
              <a:tabLst>
                <a:tab pos="600710" algn="l"/>
              </a:tabLst>
            </a:pPr>
            <a:r>
              <a:rPr sz="1500" dirty="0">
                <a:latin typeface="Myriad Pro"/>
                <a:cs typeface="Myriad Pro"/>
              </a:rPr>
              <a:t>Who are the </a:t>
            </a:r>
            <a:r>
              <a:rPr sz="1500" spc="-10" dirty="0">
                <a:latin typeface="Myriad Pro"/>
                <a:cs typeface="Myriad Pro"/>
              </a:rPr>
              <a:t>customers?</a:t>
            </a:r>
            <a:endParaRPr sz="1500" dirty="0">
              <a:latin typeface="Myriad Pro"/>
              <a:cs typeface="Myriad Pro"/>
            </a:endParaRPr>
          </a:p>
          <a:p>
            <a:pPr marL="600075" indent="-229235">
              <a:lnSpc>
                <a:spcPct val="100000"/>
              </a:lnSpc>
              <a:spcBef>
                <a:spcPts val="700"/>
              </a:spcBef>
              <a:buSzPct val="80000"/>
              <a:buFont typeface="Minion Pro"/>
              <a:buAutoNum type="arabicPeriod"/>
              <a:tabLst>
                <a:tab pos="600710" algn="l"/>
              </a:tabLst>
            </a:pPr>
            <a:r>
              <a:rPr sz="1500" dirty="0">
                <a:latin typeface="Myriad Pro"/>
                <a:cs typeface="Myriad Pro"/>
              </a:rPr>
              <a:t>Why are they buying our </a:t>
            </a:r>
            <a:r>
              <a:rPr sz="1500" spc="-10" dirty="0">
                <a:latin typeface="Myriad Pro"/>
                <a:cs typeface="Myriad Pro"/>
              </a:rPr>
              <a:t>product?</a:t>
            </a:r>
            <a:endParaRPr sz="1500" dirty="0">
              <a:latin typeface="Myriad Pro"/>
              <a:cs typeface="Myriad Pro"/>
            </a:endParaRPr>
          </a:p>
          <a:p>
            <a:pPr marL="600075" indent="-229235">
              <a:lnSpc>
                <a:spcPct val="100000"/>
              </a:lnSpc>
              <a:spcBef>
                <a:spcPts val="700"/>
              </a:spcBef>
              <a:buSzPct val="80000"/>
              <a:buFont typeface="Minion Pro"/>
              <a:buAutoNum type="arabicPeriod"/>
              <a:tabLst>
                <a:tab pos="600710" algn="l"/>
              </a:tabLst>
            </a:pPr>
            <a:r>
              <a:rPr sz="1500" dirty="0">
                <a:latin typeface="Myriad Pro"/>
                <a:cs typeface="Myriad Pro"/>
              </a:rPr>
              <a:t>How do we predict if a customer is going to buy our </a:t>
            </a:r>
            <a:r>
              <a:rPr sz="1500" spc="-10" dirty="0">
                <a:latin typeface="Myriad Pro"/>
                <a:cs typeface="Myriad Pro"/>
              </a:rPr>
              <a:t>product?</a:t>
            </a:r>
            <a:endParaRPr sz="1500" dirty="0">
              <a:latin typeface="Myriad Pro"/>
              <a:cs typeface="Myriad Pro"/>
            </a:endParaRPr>
          </a:p>
          <a:p>
            <a:pPr marL="600075" marR="23495" indent="-229235">
              <a:lnSpc>
                <a:spcPct val="120200"/>
              </a:lnSpc>
              <a:spcBef>
                <a:spcPts val="570"/>
              </a:spcBef>
              <a:buSzPct val="80000"/>
              <a:buFont typeface="Minion Pro"/>
              <a:buAutoNum type="arabicPeriod"/>
              <a:tabLst>
                <a:tab pos="600710" algn="l"/>
              </a:tabLst>
            </a:pPr>
            <a:r>
              <a:rPr sz="1500" dirty="0">
                <a:latin typeface="Myriad Pro"/>
                <a:cs typeface="Myriad Pro"/>
              </a:rPr>
              <a:t>What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different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from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segments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who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are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performing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well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those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that </a:t>
            </a:r>
            <a:r>
              <a:rPr sz="1500" dirty="0">
                <a:latin typeface="Myriad Pro"/>
                <a:cs typeface="Myriad Pro"/>
              </a:rPr>
              <a:t>are performing below </a:t>
            </a:r>
            <a:r>
              <a:rPr sz="1500" spc="-10" dirty="0">
                <a:latin typeface="Myriad Pro"/>
                <a:cs typeface="Myriad Pro"/>
              </a:rPr>
              <a:t>expectations?</a:t>
            </a:r>
            <a:endParaRPr sz="1500" dirty="0">
              <a:latin typeface="Myriad Pro"/>
              <a:cs typeface="Myriad Pro"/>
            </a:endParaRPr>
          </a:p>
          <a:p>
            <a:pPr marL="600075" marR="13335" indent="-229235">
              <a:lnSpc>
                <a:spcPct val="120200"/>
              </a:lnSpc>
              <a:spcBef>
                <a:spcPts val="575"/>
              </a:spcBef>
              <a:buSzPct val="80000"/>
              <a:buFont typeface="Minion Pro"/>
              <a:buAutoNum type="arabicPeriod"/>
              <a:tabLst>
                <a:tab pos="600710" algn="l"/>
              </a:tabLst>
            </a:pPr>
            <a:r>
              <a:rPr sz="1500" dirty="0">
                <a:latin typeface="Myriad Pro"/>
                <a:cs typeface="Myriad Pro"/>
              </a:rPr>
              <a:t>How</a:t>
            </a:r>
            <a:r>
              <a:rPr sz="1500" spc="-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much</a:t>
            </a:r>
            <a:r>
              <a:rPr sz="1500" spc="-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money</a:t>
            </a:r>
            <a:r>
              <a:rPr sz="1500" spc="-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will</a:t>
            </a:r>
            <a:r>
              <a:rPr sz="1500" spc="-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</a:t>
            </a:r>
            <a:r>
              <a:rPr sz="1500" spc="-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lose</a:t>
            </a:r>
            <a:r>
              <a:rPr sz="1500" spc="-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if</a:t>
            </a:r>
            <a:r>
              <a:rPr sz="1500" spc="-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</a:t>
            </a:r>
            <a:r>
              <a:rPr sz="1500" spc="-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don’t</a:t>
            </a:r>
            <a:r>
              <a:rPr sz="1500" spc="-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actively</a:t>
            </a:r>
            <a:r>
              <a:rPr sz="1500" spc="-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sell</a:t>
            </a:r>
            <a:r>
              <a:rPr sz="1500" spc="-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-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product</a:t>
            </a:r>
            <a:r>
              <a:rPr sz="1500" spc="-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-5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these groups?</a:t>
            </a:r>
            <a:endParaRPr sz="1500" dirty="0">
              <a:latin typeface="Myriad Pro"/>
              <a:cs typeface="Myriad Pro"/>
            </a:endParaRPr>
          </a:p>
          <a:p>
            <a:pPr marL="2235200" marR="614680" indent="-1713864">
              <a:lnSpc>
                <a:spcPct val="114599"/>
              </a:lnSpc>
              <a:spcBef>
                <a:spcPts val="955"/>
              </a:spcBef>
            </a:pPr>
            <a:r>
              <a:rPr sz="1800" spc="-30" dirty="0">
                <a:solidFill>
                  <a:srgbClr val="EE2965"/>
                </a:solidFill>
                <a:latin typeface="Myriad Pro"/>
                <a:cs typeface="Myriad Pro"/>
              </a:rPr>
              <a:t>You</a:t>
            </a:r>
            <a:r>
              <a:rPr sz="1800" spc="-2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need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as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much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context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as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possible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for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your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numbers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to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become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insights.</a:t>
            </a:r>
            <a:endParaRPr sz="18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 dirty="0">
              <a:latin typeface="Myriad Pro"/>
              <a:cs typeface="Myriad Pro"/>
            </a:endParaRPr>
          </a:p>
          <a:p>
            <a:pPr marL="56515" marR="72390">
              <a:lnSpc>
                <a:spcPct val="122600"/>
              </a:lnSpc>
            </a:pP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response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questions,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VP of Sales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might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reveal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they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want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understand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why certain segments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customers bought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less than </a:t>
            </a:r>
            <a:r>
              <a:rPr sz="1500" spc="-10" dirty="0">
                <a:latin typeface="Myriad Pro"/>
                <a:cs typeface="Myriad Pro"/>
              </a:rPr>
              <a:t>expected. </a:t>
            </a:r>
            <a:r>
              <a:rPr sz="1500" dirty="0">
                <a:latin typeface="Myriad Pro"/>
                <a:cs typeface="Myriad Pro"/>
              </a:rPr>
              <a:t>Their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end goal might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 to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determine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whether to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continue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invest in</a:t>
            </a:r>
            <a:r>
              <a:rPr sz="1500" spc="30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these </a:t>
            </a:r>
            <a:r>
              <a:rPr sz="1500" dirty="0">
                <a:latin typeface="Myriad Pro"/>
                <a:cs typeface="Myriad Pro"/>
              </a:rPr>
              <a:t>segments,</a:t>
            </a:r>
            <a:r>
              <a:rPr sz="1500" spc="4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</a:t>
            </a:r>
            <a:r>
              <a:rPr sz="1500" spc="4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deprioritize</a:t>
            </a:r>
            <a:r>
              <a:rPr sz="1500" spc="43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them.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You’ll</a:t>
            </a:r>
            <a:r>
              <a:rPr sz="1500" spc="4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want</a:t>
            </a:r>
            <a:r>
              <a:rPr sz="1500" spc="43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4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tailor</a:t>
            </a:r>
            <a:r>
              <a:rPr sz="1500" spc="43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analysis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that </a:t>
            </a:r>
            <a:r>
              <a:rPr sz="1500" dirty="0">
                <a:latin typeface="Myriad Pro"/>
                <a:cs typeface="Myriad Pro"/>
              </a:rPr>
              <a:t>problem,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 unearth insights that can support either </a:t>
            </a:r>
            <a:r>
              <a:rPr sz="1500" spc="-10" dirty="0">
                <a:latin typeface="Myriad Pro"/>
                <a:cs typeface="Myriad Pro"/>
              </a:rPr>
              <a:t>conclusion.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 dirty="0">
              <a:latin typeface="Myriad Pro"/>
              <a:cs typeface="Myriad Pro"/>
            </a:endParaRPr>
          </a:p>
          <a:p>
            <a:pPr marL="56515" marR="3048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It’s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important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end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stage,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information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and </a:t>
            </a:r>
            <a:r>
              <a:rPr sz="1500" dirty="0">
                <a:latin typeface="Myriad Pro"/>
                <a:cs typeface="Myriad Pro"/>
              </a:rPr>
              <a:t>context you need to solve this </a:t>
            </a:r>
            <a:r>
              <a:rPr sz="1500" spc="-10" dirty="0">
                <a:latin typeface="Myriad Pro"/>
                <a:cs typeface="Myriad Pro"/>
              </a:rPr>
              <a:t>problem.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>
              <a:latin typeface="Myriad Pro"/>
              <a:cs typeface="Myriad Pro"/>
            </a:endParaRPr>
          </a:p>
          <a:p>
            <a:pPr marL="41275">
              <a:lnSpc>
                <a:spcPct val="100000"/>
              </a:lnSpc>
            </a:pPr>
            <a:r>
              <a:rPr sz="1600" b="1" spc="-40" dirty="0">
                <a:solidFill>
                  <a:srgbClr val="49495E"/>
                </a:solidFill>
                <a:latin typeface="Arial"/>
                <a:cs typeface="Arial"/>
              </a:rPr>
              <a:t>Step</a:t>
            </a:r>
            <a:r>
              <a:rPr sz="1600" b="1" spc="-70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9495E"/>
                </a:solidFill>
                <a:latin typeface="Arial"/>
                <a:cs typeface="Arial"/>
              </a:rPr>
              <a:t>2:</a:t>
            </a:r>
            <a:r>
              <a:rPr sz="1600" b="1" spc="-60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49495E"/>
                </a:solidFill>
                <a:latin typeface="Arial"/>
                <a:cs typeface="Arial"/>
              </a:rPr>
              <a:t>Collect</a:t>
            </a:r>
            <a:r>
              <a:rPr sz="1600" b="1" spc="-50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49495E"/>
                </a:solidFill>
                <a:latin typeface="Arial"/>
                <a:cs typeface="Arial"/>
              </a:rPr>
              <a:t>the</a:t>
            </a:r>
            <a:r>
              <a:rPr sz="1600" b="1" spc="-55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49495E"/>
                </a:solidFill>
                <a:latin typeface="Arial"/>
                <a:cs typeface="Arial"/>
              </a:rPr>
              <a:t>raw</a:t>
            </a:r>
            <a:r>
              <a:rPr sz="1600" b="1" spc="-55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49495E"/>
                </a:solidFill>
                <a:latin typeface="Arial"/>
                <a:cs typeface="Arial"/>
              </a:rPr>
              <a:t>data</a:t>
            </a:r>
            <a:r>
              <a:rPr sz="1600" b="1" spc="-55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75" dirty="0">
                <a:solidFill>
                  <a:srgbClr val="49495E"/>
                </a:solidFill>
                <a:latin typeface="Arial"/>
                <a:cs typeface="Arial"/>
              </a:rPr>
              <a:t>needed</a:t>
            </a:r>
            <a:r>
              <a:rPr sz="1600" b="1" spc="-50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9495E"/>
                </a:solidFill>
                <a:latin typeface="Arial"/>
                <a:cs typeface="Arial"/>
              </a:rPr>
              <a:t>for</a:t>
            </a:r>
            <a:r>
              <a:rPr sz="1600" b="1" spc="-55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49495E"/>
                </a:solidFill>
                <a:latin typeface="Arial"/>
                <a:cs typeface="Arial"/>
              </a:rPr>
              <a:t>your</a:t>
            </a:r>
            <a:r>
              <a:rPr sz="1600" b="1" spc="-50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9495E"/>
                </a:solidFill>
                <a:latin typeface="Arial"/>
                <a:cs typeface="Arial"/>
              </a:rPr>
              <a:t>problem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Arial"/>
              <a:cs typeface="Arial"/>
            </a:endParaRPr>
          </a:p>
          <a:p>
            <a:pPr marL="41275" marR="5080">
              <a:lnSpc>
                <a:spcPct val="1191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Once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you’ve</a:t>
            </a:r>
            <a:r>
              <a:rPr sz="1500" spc="3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defined the problem, you’ll need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 to give you the </a:t>
            </a:r>
            <a:r>
              <a:rPr sz="1500" spc="-10" dirty="0">
                <a:latin typeface="Myriad Pro"/>
                <a:cs typeface="Myriad Pro"/>
              </a:rPr>
              <a:t>insight </a:t>
            </a:r>
            <a:r>
              <a:rPr sz="1500" dirty="0">
                <a:latin typeface="Myriad Pro"/>
                <a:cs typeface="Myriad Pro"/>
              </a:rPr>
              <a:t>needed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develop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solution.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part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process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involves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thinking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through </a:t>
            </a:r>
            <a:r>
              <a:rPr sz="1500" dirty="0">
                <a:latin typeface="Myriad Pro"/>
                <a:cs typeface="Myriad Pro"/>
              </a:rPr>
              <a:t>what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you'll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need,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finding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ways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get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data, whether </a:t>
            </a:r>
            <a:r>
              <a:rPr sz="1500" spc="-20" dirty="0">
                <a:latin typeface="Myriad Pro"/>
                <a:cs typeface="Myriad Pro"/>
              </a:rPr>
              <a:t>it's</a:t>
            </a:r>
            <a:endParaRPr sz="1500" dirty="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20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219202"/>
            <a:ext cx="6340805" cy="41974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6900" y="5603494"/>
            <a:ext cx="6368415" cy="3949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querying internal databases or purchasing external </a:t>
            </a:r>
            <a:r>
              <a:rPr sz="1500" spc="-10" dirty="0">
                <a:latin typeface="Myriad Pro"/>
                <a:cs typeface="Myriad Pro"/>
              </a:rPr>
              <a:t>datasets.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Myriad Pro"/>
              <a:cs typeface="Myriad Pro"/>
            </a:endParaRPr>
          </a:p>
          <a:p>
            <a:pPr marL="12700" marR="19050">
              <a:lnSpc>
                <a:spcPct val="1208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might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find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out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company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stores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their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sales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-10" dirty="0">
                <a:latin typeface="Myriad Pro"/>
                <a:cs typeface="Myriad Pro"/>
              </a:rPr>
              <a:t> customer </a:t>
            </a:r>
            <a:r>
              <a:rPr sz="1500" dirty="0">
                <a:latin typeface="Myriad Pro"/>
                <a:cs typeface="Myriad Pro"/>
              </a:rPr>
              <a:t>relationship</a:t>
            </a:r>
            <a:r>
              <a:rPr sz="1500" spc="2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management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(CRM)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software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platform.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2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export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8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CRM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 a CSV file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 further </a:t>
            </a:r>
            <a:r>
              <a:rPr sz="1500" spc="-10" dirty="0">
                <a:latin typeface="Myriad Pro"/>
                <a:cs typeface="Myriad Pro"/>
              </a:rPr>
              <a:t>analysis.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600" b="1" spc="-40" dirty="0">
                <a:solidFill>
                  <a:srgbClr val="49495E"/>
                </a:solidFill>
                <a:latin typeface="Arial"/>
                <a:cs typeface="Arial"/>
              </a:rPr>
              <a:t>Step</a:t>
            </a:r>
            <a:r>
              <a:rPr sz="1600" b="1" spc="-75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9495E"/>
                </a:solidFill>
                <a:latin typeface="Arial"/>
                <a:cs typeface="Arial"/>
              </a:rPr>
              <a:t>3:</a:t>
            </a:r>
            <a:r>
              <a:rPr sz="1600" b="1" spc="-60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75" dirty="0">
                <a:solidFill>
                  <a:srgbClr val="49495E"/>
                </a:solidFill>
                <a:latin typeface="Arial"/>
                <a:cs typeface="Arial"/>
              </a:rPr>
              <a:t>Process</a:t>
            </a:r>
            <a:r>
              <a:rPr sz="1600" b="1" spc="-50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49495E"/>
                </a:solidFill>
                <a:latin typeface="Arial"/>
                <a:cs typeface="Arial"/>
              </a:rPr>
              <a:t>the</a:t>
            </a:r>
            <a:r>
              <a:rPr sz="1600" b="1" spc="-60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49495E"/>
                </a:solidFill>
                <a:latin typeface="Arial"/>
                <a:cs typeface="Arial"/>
              </a:rPr>
              <a:t>data</a:t>
            </a:r>
            <a:r>
              <a:rPr sz="1600" b="1" spc="-60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9495E"/>
                </a:solidFill>
                <a:latin typeface="Arial"/>
                <a:cs typeface="Arial"/>
              </a:rPr>
              <a:t>for</a:t>
            </a:r>
            <a:r>
              <a:rPr sz="1600" b="1" spc="-60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9495E"/>
                </a:solidFill>
                <a:latin typeface="Arial"/>
                <a:cs typeface="Arial"/>
              </a:rPr>
              <a:t>analysis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 dirty="0">
              <a:latin typeface="Arial"/>
              <a:cs typeface="Arial"/>
            </a:endParaRPr>
          </a:p>
          <a:p>
            <a:pPr marL="12700" marR="5080">
              <a:lnSpc>
                <a:spcPct val="120100"/>
              </a:lnSpc>
            </a:pPr>
            <a:r>
              <a:rPr sz="1500" dirty="0">
                <a:latin typeface="Myriad Pro"/>
                <a:cs typeface="Myriad Pro"/>
              </a:rPr>
              <a:t>After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you've collected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raw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data,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you’ll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need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process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before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can </a:t>
            </a:r>
            <a:r>
              <a:rPr sz="1500" dirty="0">
                <a:latin typeface="Myriad Pro"/>
                <a:cs typeface="Myriad Pro"/>
              </a:rPr>
              <a:t>do any analysis.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Oftentimes, data can be messy, especially if it hasn’t been </a:t>
            </a:r>
            <a:r>
              <a:rPr sz="1500" spc="-10" dirty="0">
                <a:latin typeface="Myriad Pro"/>
                <a:cs typeface="Myriad Pro"/>
              </a:rPr>
              <a:t>well- </a:t>
            </a:r>
            <a:r>
              <a:rPr sz="1500" dirty="0">
                <a:latin typeface="Myriad Pro"/>
                <a:cs typeface="Myriad Pro"/>
              </a:rPr>
              <a:t>maintained.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You'll see errors that will corrupt your analysis:</a:t>
            </a:r>
            <a:r>
              <a:rPr sz="1500" spc="3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values set to </a:t>
            </a:r>
            <a:r>
              <a:rPr sz="1500" spc="-20" dirty="0">
                <a:latin typeface="Myriad Pro"/>
                <a:cs typeface="Myriad Pro"/>
              </a:rPr>
              <a:t>null </a:t>
            </a:r>
            <a:r>
              <a:rPr sz="1500" dirty="0">
                <a:latin typeface="Myriad Pro"/>
                <a:cs typeface="Myriad Pro"/>
              </a:rPr>
              <a:t>though they are actually zero, duplicate values, and missing values.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It's up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you to go through and check your data and make sure you'll get </a:t>
            </a:r>
            <a:r>
              <a:rPr sz="1500" spc="-10" dirty="0">
                <a:latin typeface="Myriad Pro"/>
                <a:cs typeface="Myriad Pro"/>
              </a:rPr>
              <a:t>accurate insights.</a:t>
            </a:r>
            <a:endParaRPr sz="1500" dirty="0">
              <a:latin typeface="Myriad Pro"/>
              <a:cs typeface="Myriad Pr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21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3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156971"/>
            <a:ext cx="6417945" cy="841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Myriad Pro"/>
                <a:cs typeface="Myriad Pro"/>
              </a:rPr>
              <a:t>You’ll </a:t>
            </a:r>
            <a:r>
              <a:rPr sz="1500" dirty="0">
                <a:latin typeface="Myriad Pro"/>
                <a:cs typeface="Myriad Pro"/>
              </a:rPr>
              <a:t>want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check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following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common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errors: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Myriad Pro"/>
              <a:cs typeface="Myriad Pro"/>
            </a:endParaRPr>
          </a:p>
          <a:p>
            <a:pPr marL="571500" indent="-228600">
              <a:lnSpc>
                <a:spcPct val="100000"/>
              </a:lnSpc>
              <a:buSzPct val="80000"/>
              <a:buFont typeface="Minion Pro"/>
              <a:buAutoNum type="arabicPeriod"/>
              <a:tabLst>
                <a:tab pos="571500" algn="l"/>
              </a:tabLst>
            </a:pPr>
            <a:r>
              <a:rPr sz="1500" dirty="0">
                <a:latin typeface="Myriad Pro"/>
                <a:cs typeface="Myriad Pro"/>
              </a:rPr>
              <a:t>Missing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values</a:t>
            </a:r>
            <a:endParaRPr sz="1500" dirty="0">
              <a:latin typeface="Myriad Pro"/>
              <a:cs typeface="Myriad Pro"/>
            </a:endParaRPr>
          </a:p>
          <a:p>
            <a:pPr marL="571500" indent="-228600">
              <a:lnSpc>
                <a:spcPct val="100000"/>
              </a:lnSpc>
              <a:spcBef>
                <a:spcPts val="400"/>
              </a:spcBef>
              <a:buSzPct val="80000"/>
              <a:buFont typeface="Minion Pro"/>
              <a:buAutoNum type="arabicPeriod"/>
              <a:tabLst>
                <a:tab pos="571500" algn="l"/>
              </a:tabLst>
            </a:pPr>
            <a:r>
              <a:rPr sz="1500" dirty="0">
                <a:latin typeface="Myriad Pro"/>
                <a:cs typeface="Myriad Pro"/>
              </a:rPr>
              <a:t>Corrupted</a:t>
            </a:r>
            <a:r>
              <a:rPr sz="1500" spc="-3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values</a:t>
            </a:r>
            <a:endParaRPr sz="1500" dirty="0">
              <a:latin typeface="Myriad Pro"/>
              <a:cs typeface="Myriad Pro"/>
            </a:endParaRPr>
          </a:p>
          <a:p>
            <a:pPr marL="571500" indent="-228600">
              <a:lnSpc>
                <a:spcPct val="100000"/>
              </a:lnSpc>
              <a:spcBef>
                <a:spcPts val="400"/>
              </a:spcBef>
              <a:buSzPct val="80000"/>
              <a:buFont typeface="Minion Pro"/>
              <a:buAutoNum type="arabicPeriod"/>
              <a:tabLst>
                <a:tab pos="571500" algn="l"/>
              </a:tabLst>
            </a:pPr>
            <a:r>
              <a:rPr sz="1500" dirty="0">
                <a:latin typeface="Myriad Pro"/>
                <a:cs typeface="Myriad Pro"/>
              </a:rPr>
              <a:t>Timezone</a:t>
            </a:r>
            <a:r>
              <a:rPr sz="1500" spc="-3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differences</a:t>
            </a:r>
            <a:endParaRPr sz="1500" dirty="0">
              <a:latin typeface="Myriad Pro"/>
              <a:cs typeface="Myriad Pro"/>
            </a:endParaRPr>
          </a:p>
          <a:p>
            <a:pPr marL="571500" indent="-228600">
              <a:lnSpc>
                <a:spcPct val="100000"/>
              </a:lnSpc>
              <a:spcBef>
                <a:spcPts val="400"/>
              </a:spcBef>
              <a:buSzPct val="80000"/>
              <a:buFont typeface="Minion Pro"/>
              <a:buAutoNum type="arabicPeriod"/>
              <a:tabLst>
                <a:tab pos="571500" algn="l"/>
              </a:tabLst>
            </a:pPr>
            <a:r>
              <a:rPr sz="1500" dirty="0">
                <a:latin typeface="Myriad Pro"/>
                <a:cs typeface="Myriad Pro"/>
              </a:rPr>
              <a:t>Date</a:t>
            </a:r>
            <a:r>
              <a:rPr sz="1500" spc="-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range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errors,</a:t>
            </a:r>
            <a:r>
              <a:rPr sz="1500" spc="-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such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-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registered</a:t>
            </a:r>
            <a:r>
              <a:rPr sz="1500" spc="-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from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before</a:t>
            </a:r>
            <a:r>
              <a:rPr sz="1500" spc="-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sales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started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Myriad Pro"/>
              <a:cs typeface="Myriad Pro"/>
            </a:endParaRPr>
          </a:p>
          <a:p>
            <a:pPr marL="12700" marR="28575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You'll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need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look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through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aggregates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file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rows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columns,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and </a:t>
            </a:r>
            <a:r>
              <a:rPr sz="1500" dirty="0">
                <a:latin typeface="Myriad Pro"/>
                <a:cs typeface="Myriad Pro"/>
              </a:rPr>
              <a:t>sample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some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test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values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if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values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make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sense.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If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detect </a:t>
            </a:r>
            <a:r>
              <a:rPr sz="1500" dirty="0">
                <a:latin typeface="Myriad Pro"/>
                <a:cs typeface="Myriad Pro"/>
              </a:rPr>
              <a:t>something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doesn't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make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sense,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you'll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need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remove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replace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it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default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value.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You'll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need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intuition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here: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if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customer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doesn't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initial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contact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date,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does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make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sense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say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there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was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i="1" dirty="0">
                <a:latin typeface="Myriad Pro"/>
                <a:cs typeface="Myriad Pro"/>
              </a:rPr>
              <a:t>no</a:t>
            </a:r>
            <a:r>
              <a:rPr sz="1500" i="1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initial </a:t>
            </a:r>
            <a:r>
              <a:rPr sz="1500" spc="-10" dirty="0">
                <a:latin typeface="Myriad Pro"/>
                <a:cs typeface="Myriad Pro"/>
              </a:rPr>
              <a:t>contact </a:t>
            </a:r>
            <a:r>
              <a:rPr sz="1500" dirty="0">
                <a:latin typeface="Myriad Pro"/>
                <a:cs typeface="Myriad Pro"/>
              </a:rPr>
              <a:t>date?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do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hunt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down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VP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Sales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ask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if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anybody has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customer's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missing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initial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contact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dates?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2100" dirty="0">
              <a:latin typeface="Myriad Pro"/>
              <a:cs typeface="Myriad Pro"/>
            </a:endParaRPr>
          </a:p>
          <a:p>
            <a:pPr marL="12700" marR="5080">
              <a:lnSpc>
                <a:spcPct val="1173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Once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you’re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done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working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those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questions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cleaning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data,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you’ll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be </a:t>
            </a:r>
            <a:r>
              <a:rPr sz="1500" dirty="0">
                <a:latin typeface="Myriad Pro"/>
                <a:cs typeface="Myriad Pro"/>
              </a:rPr>
              <a:t>ready for exploratory data analysis </a:t>
            </a:r>
            <a:r>
              <a:rPr sz="1500" spc="-10" dirty="0">
                <a:latin typeface="Myriad Pro"/>
                <a:cs typeface="Myriad Pro"/>
              </a:rPr>
              <a:t>(EDA).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600" b="1" spc="-40" dirty="0">
                <a:solidFill>
                  <a:srgbClr val="48475E"/>
                </a:solidFill>
                <a:latin typeface="Arial"/>
                <a:cs typeface="Arial"/>
              </a:rPr>
              <a:t>Step</a:t>
            </a:r>
            <a:r>
              <a:rPr sz="1600" b="1" spc="-55" dirty="0">
                <a:solidFill>
                  <a:srgbClr val="4847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8475E"/>
                </a:solidFill>
                <a:latin typeface="Arial"/>
                <a:cs typeface="Arial"/>
              </a:rPr>
              <a:t>4:</a:t>
            </a:r>
            <a:r>
              <a:rPr sz="1600" b="1" spc="-50" dirty="0">
                <a:solidFill>
                  <a:srgbClr val="48475E"/>
                </a:solidFill>
                <a:latin typeface="Arial"/>
                <a:cs typeface="Arial"/>
              </a:rPr>
              <a:t> </a:t>
            </a:r>
            <a:r>
              <a:rPr sz="1600" b="1" spc="-75" dirty="0">
                <a:solidFill>
                  <a:srgbClr val="48475E"/>
                </a:solidFill>
                <a:latin typeface="Arial"/>
                <a:cs typeface="Arial"/>
              </a:rPr>
              <a:t>Explore</a:t>
            </a:r>
            <a:r>
              <a:rPr sz="1600" b="1" spc="-50" dirty="0">
                <a:solidFill>
                  <a:srgbClr val="48475E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48475E"/>
                </a:solidFill>
                <a:latin typeface="Arial"/>
                <a:cs typeface="Arial"/>
              </a:rPr>
              <a:t>the</a:t>
            </a:r>
            <a:r>
              <a:rPr sz="1600" b="1" spc="-50" dirty="0">
                <a:solidFill>
                  <a:srgbClr val="48475E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48475E"/>
                </a:solidFill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Myriad Pro"/>
                <a:cs typeface="Myriad Pro"/>
              </a:rPr>
              <a:t>When your data is clean, you should start playing with </a:t>
            </a:r>
            <a:r>
              <a:rPr sz="1500" spc="-25" dirty="0">
                <a:latin typeface="Myriad Pro"/>
                <a:cs typeface="Myriad Pro"/>
              </a:rPr>
              <a:t>it.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 dirty="0">
              <a:latin typeface="Myriad Pro"/>
              <a:cs typeface="Myriad Pro"/>
            </a:endParaRPr>
          </a:p>
          <a:p>
            <a:pPr marL="12700" marR="259079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The difficulty here isn't coming up with ideas to test, it's coming up with </a:t>
            </a:r>
            <a:r>
              <a:rPr sz="1500" spc="-10" dirty="0">
                <a:latin typeface="Myriad Pro"/>
                <a:cs typeface="Myriad Pro"/>
              </a:rPr>
              <a:t>ideas </a:t>
            </a:r>
            <a:r>
              <a:rPr sz="1500" dirty="0">
                <a:latin typeface="Myriad Pro"/>
                <a:cs typeface="Myriad Pro"/>
              </a:rPr>
              <a:t>that are likely to turn into useful insight.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You'll have a fixed deadline for </a:t>
            </a:r>
            <a:r>
              <a:rPr sz="1500" spc="-20" dirty="0">
                <a:latin typeface="Myriad Pro"/>
                <a:cs typeface="Myriad Pro"/>
              </a:rPr>
              <a:t>your </a:t>
            </a:r>
            <a:r>
              <a:rPr sz="1500" dirty="0">
                <a:latin typeface="Myriad Pro"/>
                <a:cs typeface="Myriad Pro"/>
              </a:rPr>
              <a:t>data science project (your VP of Sales is probably waiting on your analysis), </a:t>
            </a:r>
            <a:r>
              <a:rPr sz="1500" spc="-25" dirty="0">
                <a:latin typeface="Myriad Pro"/>
                <a:cs typeface="Myriad Pro"/>
              </a:rPr>
              <a:t>so </a:t>
            </a:r>
            <a:r>
              <a:rPr sz="1500" dirty="0">
                <a:latin typeface="Myriad Pro"/>
                <a:cs typeface="Myriad Pro"/>
              </a:rPr>
              <a:t>you'll have to prioritize your </a:t>
            </a:r>
            <a:r>
              <a:rPr sz="1500" spc="-10" dirty="0">
                <a:latin typeface="Myriad Pro"/>
                <a:cs typeface="Myriad Pro"/>
              </a:rPr>
              <a:t>questions.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 dirty="0">
              <a:latin typeface="Myriad Pro"/>
              <a:cs typeface="Myriad Pro"/>
            </a:endParaRPr>
          </a:p>
          <a:p>
            <a:pPr marL="12700" marR="211454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You should look for interesting patterns that explain why sales are reduced </a:t>
            </a:r>
            <a:r>
              <a:rPr sz="1500" spc="-25" dirty="0">
                <a:latin typeface="Myriad Pro"/>
                <a:cs typeface="Myriad Pro"/>
              </a:rPr>
              <a:t>for </a:t>
            </a:r>
            <a:r>
              <a:rPr sz="1500" dirty="0">
                <a:latin typeface="Myriad Pro"/>
                <a:cs typeface="Myriad Pro"/>
              </a:rPr>
              <a:t>the segment of the populations you've identified as the problem.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 </a:t>
            </a:r>
            <a:r>
              <a:rPr sz="1500" spc="-25" dirty="0">
                <a:latin typeface="Myriad Pro"/>
                <a:cs typeface="Myriad Pro"/>
              </a:rPr>
              <a:t>may </a:t>
            </a:r>
            <a:r>
              <a:rPr sz="1500" dirty="0">
                <a:latin typeface="Myriad Pro"/>
                <a:cs typeface="Myriad Pro"/>
              </a:rPr>
              <a:t>notice they're not very active on social media, with few having Twitter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or</a:t>
            </a:r>
            <a:endParaRPr sz="1500" dirty="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22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348" y="913510"/>
            <a:ext cx="6245225" cy="849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3204">
              <a:lnSpc>
                <a:spcPct val="1208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Facebook</a:t>
            </a:r>
            <a:r>
              <a:rPr sz="1500" spc="2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accounts.</a:t>
            </a:r>
            <a:r>
              <a:rPr sz="1500" spc="2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2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may</a:t>
            </a:r>
            <a:r>
              <a:rPr sz="1500" spc="2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also</a:t>
            </a:r>
            <a:r>
              <a:rPr sz="1500" spc="2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notice</a:t>
            </a:r>
            <a:r>
              <a:rPr sz="1500" spc="2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4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most</a:t>
            </a:r>
            <a:r>
              <a:rPr sz="1500" spc="4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people</a:t>
            </a:r>
            <a:r>
              <a:rPr sz="1500" spc="4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47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this </a:t>
            </a:r>
            <a:r>
              <a:rPr sz="1500" dirty="0">
                <a:latin typeface="Myriad Pro"/>
                <a:cs typeface="Myriad Pro"/>
              </a:rPr>
              <a:t>segment are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older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than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general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audience.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point,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32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can </a:t>
            </a:r>
            <a:r>
              <a:rPr sz="1500" dirty="0">
                <a:latin typeface="Myriad Pro"/>
                <a:cs typeface="Myriad Pro"/>
              </a:rPr>
              <a:t>now begin to trace these patterns to analyze the data more </a:t>
            </a:r>
            <a:r>
              <a:rPr sz="1500" spc="-10" dirty="0">
                <a:latin typeface="Myriad Pro"/>
                <a:cs typeface="Myriad Pro"/>
              </a:rPr>
              <a:t>deeply.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85" dirty="0">
                <a:solidFill>
                  <a:srgbClr val="48475E"/>
                </a:solidFill>
                <a:latin typeface="Calibri"/>
                <a:cs typeface="Calibri"/>
              </a:rPr>
              <a:t>Step</a:t>
            </a:r>
            <a:r>
              <a:rPr sz="1600" b="1" spc="80" dirty="0">
                <a:solidFill>
                  <a:srgbClr val="48475E"/>
                </a:solidFill>
                <a:latin typeface="Calibri"/>
                <a:cs typeface="Calibri"/>
              </a:rPr>
              <a:t> </a:t>
            </a:r>
            <a:r>
              <a:rPr sz="1600" b="1" spc="70" dirty="0">
                <a:solidFill>
                  <a:srgbClr val="48475E"/>
                </a:solidFill>
                <a:latin typeface="Calibri"/>
                <a:cs typeface="Calibri"/>
              </a:rPr>
              <a:t>5:</a:t>
            </a:r>
            <a:r>
              <a:rPr sz="1600" b="1" spc="80" dirty="0">
                <a:solidFill>
                  <a:srgbClr val="48475E"/>
                </a:solidFill>
                <a:latin typeface="Calibri"/>
                <a:cs typeface="Calibri"/>
              </a:rPr>
              <a:t> </a:t>
            </a:r>
            <a:r>
              <a:rPr sz="1600" b="1" spc="55" dirty="0">
                <a:solidFill>
                  <a:srgbClr val="48475E"/>
                </a:solidFill>
                <a:latin typeface="Calibri"/>
                <a:cs typeface="Calibri"/>
              </a:rPr>
              <a:t>Perform</a:t>
            </a:r>
            <a:r>
              <a:rPr sz="1600" b="1" spc="80" dirty="0">
                <a:solidFill>
                  <a:srgbClr val="48475E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8475E"/>
                </a:solidFill>
                <a:latin typeface="Calibri"/>
                <a:cs typeface="Calibri"/>
              </a:rPr>
              <a:t>in-</a:t>
            </a:r>
            <a:r>
              <a:rPr sz="1600" b="1" spc="60" dirty="0">
                <a:solidFill>
                  <a:srgbClr val="48475E"/>
                </a:solidFill>
                <a:latin typeface="Calibri"/>
                <a:cs typeface="Calibri"/>
              </a:rPr>
              <a:t>depth</a:t>
            </a:r>
            <a:r>
              <a:rPr sz="1600" b="1" spc="80" dirty="0">
                <a:solidFill>
                  <a:srgbClr val="48475E"/>
                </a:solidFill>
                <a:latin typeface="Calibri"/>
                <a:cs typeface="Calibri"/>
              </a:rPr>
              <a:t> </a:t>
            </a:r>
            <a:r>
              <a:rPr sz="1600" b="1" spc="60" dirty="0">
                <a:solidFill>
                  <a:srgbClr val="48475E"/>
                </a:solidFill>
                <a:latin typeface="Calibri"/>
                <a:cs typeface="Calibri"/>
              </a:rPr>
              <a:t>analysis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Calibri"/>
              <a:cs typeface="Calibri"/>
            </a:endParaRPr>
          </a:p>
          <a:p>
            <a:pPr marL="12700" marR="230504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4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step</a:t>
            </a:r>
            <a:r>
              <a:rPr sz="1500" spc="4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4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48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process</a:t>
            </a:r>
            <a:r>
              <a:rPr sz="1500" spc="4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4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where</a:t>
            </a:r>
            <a:r>
              <a:rPr sz="1500" spc="4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3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will</a:t>
            </a:r>
            <a:r>
              <a:rPr sz="1500" spc="3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need</a:t>
            </a:r>
            <a:r>
              <a:rPr sz="1500" spc="3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48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apply</a:t>
            </a:r>
            <a:r>
              <a:rPr sz="1500" spc="49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your </a:t>
            </a:r>
            <a:r>
              <a:rPr sz="1500" dirty="0">
                <a:latin typeface="Myriad Pro"/>
                <a:cs typeface="Myriad Pro"/>
              </a:rPr>
              <a:t>statistical, mathematical and technological knowledge, and leverage all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the </a:t>
            </a:r>
            <a:r>
              <a:rPr sz="1500" dirty="0">
                <a:latin typeface="Myriad Pro"/>
                <a:cs typeface="Myriad Pro"/>
              </a:rPr>
              <a:t>data science tools at your disposal to crunch the data and find every </a:t>
            </a:r>
            <a:r>
              <a:rPr sz="1500" spc="-10" dirty="0">
                <a:latin typeface="Myriad Pro"/>
                <a:cs typeface="Myriad Pro"/>
              </a:rPr>
              <a:t>insight </a:t>
            </a:r>
            <a:r>
              <a:rPr sz="1500" dirty="0">
                <a:latin typeface="Myriad Pro"/>
                <a:cs typeface="Myriad Pro"/>
              </a:rPr>
              <a:t>you </a:t>
            </a:r>
            <a:r>
              <a:rPr sz="1500" spc="-20" dirty="0">
                <a:latin typeface="Myriad Pro"/>
                <a:cs typeface="Myriad Pro"/>
              </a:rPr>
              <a:t>can.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 dirty="0">
              <a:latin typeface="Myriad Pro"/>
              <a:cs typeface="Myriad Pro"/>
            </a:endParaRPr>
          </a:p>
          <a:p>
            <a:pPr marL="12700" marR="508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16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17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example,</a:t>
            </a:r>
            <a:r>
              <a:rPr sz="1500" spc="17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6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may</a:t>
            </a:r>
            <a:r>
              <a:rPr sz="1500" spc="17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17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6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create</a:t>
            </a:r>
            <a:r>
              <a:rPr sz="1500" spc="17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7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predictive</a:t>
            </a:r>
            <a:r>
              <a:rPr sz="1500" spc="17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model</a:t>
            </a:r>
            <a:r>
              <a:rPr sz="1500" spc="165" dirty="0">
                <a:latin typeface="Myriad Pro"/>
                <a:cs typeface="Myriad Pro"/>
              </a:rPr>
              <a:t>  </a:t>
            </a:r>
            <a:r>
              <a:rPr sz="1500" spc="-20" dirty="0">
                <a:latin typeface="Myriad Pro"/>
                <a:cs typeface="Myriad Pro"/>
              </a:rPr>
              <a:t>that </a:t>
            </a:r>
            <a:r>
              <a:rPr sz="1500" dirty="0">
                <a:latin typeface="Myriad Pro"/>
                <a:cs typeface="Myriad Pro"/>
              </a:rPr>
              <a:t>compares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under-performing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group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average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customer.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You</a:t>
            </a:r>
            <a:r>
              <a:rPr sz="150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may </a:t>
            </a:r>
            <a:r>
              <a:rPr sz="1500" dirty="0">
                <a:latin typeface="Myriad Pro"/>
                <a:cs typeface="Myriad Pro"/>
              </a:rPr>
              <a:t>find that age and social media activity are significant factors in predicting </a:t>
            </a:r>
            <a:r>
              <a:rPr sz="1500" spc="-25" dirty="0">
                <a:latin typeface="Myriad Pro"/>
                <a:cs typeface="Myriad Pro"/>
              </a:rPr>
              <a:t>who </a:t>
            </a:r>
            <a:r>
              <a:rPr sz="1500" dirty="0">
                <a:latin typeface="Myriad Pro"/>
                <a:cs typeface="Myriad Pro"/>
              </a:rPr>
              <a:t>will buy the </a:t>
            </a:r>
            <a:r>
              <a:rPr sz="1500" spc="-10" dirty="0">
                <a:latin typeface="Myriad Pro"/>
                <a:cs typeface="Myriad Pro"/>
              </a:rPr>
              <a:t>product.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 dirty="0">
              <a:latin typeface="Myriad Pro"/>
              <a:cs typeface="Myriad Pro"/>
            </a:endParaRPr>
          </a:p>
          <a:p>
            <a:pPr marL="12700" marR="86995">
              <a:lnSpc>
                <a:spcPct val="120800"/>
              </a:lnSpc>
              <a:spcBef>
                <a:spcPts val="5"/>
              </a:spcBef>
              <a:tabLst>
                <a:tab pos="286385" algn="l"/>
                <a:tab pos="758825" algn="l"/>
                <a:tab pos="1391285" algn="l"/>
                <a:tab pos="2080260" algn="l"/>
                <a:tab pos="2444115" algn="l"/>
                <a:tab pos="2880995" algn="l"/>
                <a:tab pos="3034030" algn="l"/>
                <a:tab pos="3435985" algn="l"/>
                <a:tab pos="4385310" algn="l"/>
                <a:tab pos="4989195" algn="l"/>
                <a:tab pos="5788025" algn="l"/>
              </a:tabLst>
            </a:pPr>
            <a:r>
              <a:rPr sz="1500" spc="-25" dirty="0">
                <a:latin typeface="Myriad Pro"/>
                <a:cs typeface="Myriad Pro"/>
              </a:rPr>
              <a:t>If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you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asked</a:t>
            </a:r>
            <a:r>
              <a:rPr sz="1500" dirty="0">
                <a:latin typeface="Myriad Pro"/>
                <a:cs typeface="Myriad Pro"/>
              </a:rPr>
              <a:t>	enough</a:t>
            </a:r>
            <a:r>
              <a:rPr sz="1500" spc="434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of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the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right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questions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while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framing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0" dirty="0">
                <a:latin typeface="Myriad Pro"/>
                <a:cs typeface="Myriad Pro"/>
              </a:rPr>
              <a:t>your </a:t>
            </a:r>
            <a:r>
              <a:rPr sz="1500" dirty="0">
                <a:latin typeface="Myriad Pro"/>
                <a:cs typeface="Myriad Pro"/>
              </a:rPr>
              <a:t>problem, you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might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realize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company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has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been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concentrating </a:t>
            </a:r>
            <a:r>
              <a:rPr sz="1500" dirty="0">
                <a:latin typeface="Myriad Pro"/>
                <a:cs typeface="Myriad Pro"/>
              </a:rPr>
              <a:t>heavily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social </a:t>
            </a:r>
            <a:r>
              <a:rPr sz="1500" spc="-10" dirty="0">
                <a:latin typeface="Myriad Pro"/>
                <a:cs typeface="Myriad Pro"/>
              </a:rPr>
              <a:t>media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marketing</a:t>
            </a:r>
            <a:r>
              <a:rPr sz="1500" dirty="0">
                <a:latin typeface="Myriad Pro"/>
                <a:cs typeface="Myriad Pro"/>
              </a:rPr>
              <a:t>	efforts, with messaging aimed </a:t>
            </a:r>
            <a:r>
              <a:rPr sz="1500" spc="-25" dirty="0">
                <a:latin typeface="Myriad Pro"/>
                <a:cs typeface="Myriad Pro"/>
              </a:rPr>
              <a:t>at </a:t>
            </a:r>
            <a:r>
              <a:rPr sz="1500" dirty="0">
                <a:latin typeface="Myriad Pro"/>
                <a:cs typeface="Myriad Pro"/>
              </a:rPr>
              <a:t>younger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audiences.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You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would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also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know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certain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demographics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prefer </a:t>
            </a:r>
            <a:r>
              <a:rPr sz="1500" dirty="0">
                <a:latin typeface="Myriad Pro"/>
                <a:cs typeface="Myriad Pro"/>
              </a:rPr>
              <a:t>being reached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by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telephone rather</a:t>
            </a:r>
            <a:r>
              <a:rPr sz="1500" spc="9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than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by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social</a:t>
            </a:r>
            <a:r>
              <a:rPr sz="1500" spc="90" dirty="0">
                <a:latin typeface="Myriad Pro"/>
                <a:cs typeface="Myriad Pro"/>
              </a:rPr>
              <a:t>  </a:t>
            </a:r>
            <a:r>
              <a:rPr sz="1500" spc="-10" dirty="0">
                <a:latin typeface="Myriad Pro"/>
                <a:cs typeface="Myriad Pro"/>
              </a:rPr>
              <a:t>media.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Myriad Pro"/>
              <a:cs typeface="Myriad Pro"/>
            </a:endParaRPr>
          </a:p>
          <a:p>
            <a:pPr marL="12700" marR="125095">
              <a:lnSpc>
                <a:spcPct val="119100"/>
              </a:lnSpc>
              <a:tabLst>
                <a:tab pos="634365" algn="l"/>
                <a:tab pos="855980" algn="l"/>
                <a:tab pos="1576070" algn="l"/>
                <a:tab pos="1856105" algn="l"/>
                <a:tab pos="2494280" algn="l"/>
                <a:tab pos="3004820" algn="l"/>
                <a:tab pos="4119879" algn="l"/>
                <a:tab pos="5067300" algn="l"/>
                <a:tab pos="5430520" algn="l"/>
                <a:tab pos="5652135" algn="l"/>
              </a:tabLst>
            </a:pPr>
            <a:r>
              <a:rPr sz="1500" spc="-20" dirty="0">
                <a:latin typeface="Myriad Pro"/>
                <a:cs typeface="Myriad Pro"/>
              </a:rPr>
              <a:t>You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will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begin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way the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product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been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marketed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 </a:t>
            </a:r>
            <a:r>
              <a:rPr sz="1500" spc="-10" dirty="0">
                <a:latin typeface="Myriad Pro"/>
                <a:cs typeface="Myriad Pro"/>
              </a:rPr>
              <a:t>significantly </a:t>
            </a:r>
            <a:r>
              <a:rPr sz="1500" dirty="0">
                <a:latin typeface="Myriad Pro"/>
                <a:cs typeface="Myriad Pro"/>
              </a:rPr>
              <a:t>affecting sales.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However, maybe this under-performing group </a:t>
            </a:r>
            <a:r>
              <a:rPr sz="1500" spc="-10" dirty="0">
                <a:latin typeface="Myriad Pro"/>
                <a:cs typeface="Myriad Pro"/>
              </a:rPr>
              <a:t>isn’t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50" dirty="0">
                <a:latin typeface="Myriad Pro"/>
                <a:cs typeface="Myriad Pro"/>
              </a:rPr>
              <a:t>a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0" dirty="0">
                <a:latin typeface="Myriad Pro"/>
                <a:cs typeface="Myriad Pro"/>
              </a:rPr>
              <a:t>lost </a:t>
            </a:r>
            <a:r>
              <a:rPr sz="1500" spc="-10" dirty="0">
                <a:latin typeface="Myriad Pro"/>
                <a:cs typeface="Myriad Pro"/>
              </a:rPr>
              <a:t>cause: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60" dirty="0">
                <a:latin typeface="Myriad Pro"/>
                <a:cs typeface="Myriad Pro"/>
              </a:rPr>
              <a:t>a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change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in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tactics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0" dirty="0">
                <a:latin typeface="Myriad Pro"/>
                <a:cs typeface="Myriad Pro"/>
              </a:rPr>
              <a:t>from</a:t>
            </a:r>
            <a:r>
              <a:rPr sz="1500" dirty="0">
                <a:latin typeface="Myriad Pro"/>
                <a:cs typeface="Myriad Pro"/>
              </a:rPr>
              <a:t>	social </a:t>
            </a:r>
            <a:r>
              <a:rPr sz="1500" spc="-10" dirty="0">
                <a:latin typeface="Myriad Pro"/>
                <a:cs typeface="Myriad Pro"/>
              </a:rPr>
              <a:t>media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marketing</a:t>
            </a:r>
            <a:r>
              <a:rPr sz="1500" dirty="0">
                <a:latin typeface="Myriad Pro"/>
                <a:cs typeface="Myriad Pro"/>
              </a:rPr>
              <a:t>	to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more </a:t>
            </a:r>
            <a:r>
              <a:rPr sz="1500" spc="-25" dirty="0">
                <a:latin typeface="Myriad Pro"/>
                <a:cs typeface="Myriad Pro"/>
              </a:rPr>
              <a:t>in- </a:t>
            </a:r>
            <a:r>
              <a:rPr sz="1500" dirty="0">
                <a:latin typeface="Myriad Pro"/>
                <a:cs typeface="Myriad Pro"/>
              </a:rPr>
              <a:t>person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interactions could change everything for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 </a:t>
            </a:r>
            <a:r>
              <a:rPr sz="1500" spc="-10" dirty="0">
                <a:latin typeface="Myriad Pro"/>
                <a:cs typeface="Myriad Pro"/>
              </a:rPr>
              <a:t>better.</a:t>
            </a:r>
            <a:r>
              <a:rPr sz="1500" dirty="0">
                <a:latin typeface="Myriad Pro"/>
                <a:cs typeface="Myriad Pro"/>
              </a:rPr>
              <a:t> This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 </a:t>
            </a:r>
            <a:r>
              <a:rPr sz="1500" spc="-10" dirty="0">
                <a:latin typeface="Myriad Pro"/>
                <a:cs typeface="Myriad Pro"/>
              </a:rPr>
              <a:t>something </a:t>
            </a:r>
            <a:r>
              <a:rPr sz="1500" dirty="0">
                <a:latin typeface="Myriad Pro"/>
                <a:cs typeface="Myriad Pro"/>
              </a:rPr>
              <a:t>you’ll have to flag to your VP of </a:t>
            </a:r>
            <a:r>
              <a:rPr sz="1500" spc="-10" dirty="0">
                <a:latin typeface="Myriad Pro"/>
                <a:cs typeface="Myriad Pro"/>
              </a:rPr>
              <a:t>Sales.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2050" dirty="0">
              <a:latin typeface="Myriad Pro"/>
              <a:cs typeface="Myriad Pro"/>
            </a:endParaRPr>
          </a:p>
          <a:p>
            <a:pPr marL="12700" marR="38989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You can now combine all of those qualitative insights with data from </a:t>
            </a:r>
            <a:r>
              <a:rPr sz="1500" spc="-20" dirty="0">
                <a:latin typeface="Myriad Pro"/>
                <a:cs typeface="Myriad Pro"/>
              </a:rPr>
              <a:t>your </a:t>
            </a:r>
            <a:r>
              <a:rPr sz="1500" dirty="0">
                <a:latin typeface="Myriad Pro"/>
                <a:cs typeface="Myriad Pro"/>
              </a:rPr>
              <a:t>quantitative analysis to craft a story that moves people to </a:t>
            </a:r>
            <a:r>
              <a:rPr sz="1500" spc="-10" dirty="0">
                <a:latin typeface="Myriad Pro"/>
                <a:cs typeface="Myriad Pro"/>
              </a:rPr>
              <a:t>action.</a:t>
            </a:r>
            <a:endParaRPr sz="1500" dirty="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23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155703"/>
            <a:ext cx="40747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40" dirty="0">
                <a:solidFill>
                  <a:srgbClr val="49495E"/>
                </a:solidFill>
                <a:latin typeface="Arial"/>
                <a:cs typeface="Arial"/>
              </a:rPr>
              <a:t>Step</a:t>
            </a:r>
            <a:r>
              <a:rPr sz="1600" b="1" spc="-75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9495E"/>
                </a:solidFill>
                <a:latin typeface="Arial"/>
                <a:cs typeface="Arial"/>
              </a:rPr>
              <a:t>6:</a:t>
            </a:r>
            <a:r>
              <a:rPr sz="1600" b="1" spc="-70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60" dirty="0">
                <a:solidFill>
                  <a:srgbClr val="49495E"/>
                </a:solidFill>
                <a:latin typeface="Arial"/>
                <a:cs typeface="Arial"/>
              </a:rPr>
              <a:t>Communicate</a:t>
            </a:r>
            <a:r>
              <a:rPr sz="1600" b="1" spc="-50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35" dirty="0">
                <a:solidFill>
                  <a:srgbClr val="49495E"/>
                </a:solidFill>
                <a:latin typeface="Arial"/>
                <a:cs typeface="Arial"/>
              </a:rPr>
              <a:t>results</a:t>
            </a:r>
            <a:r>
              <a:rPr sz="1600" b="1" spc="-60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9495E"/>
                </a:solidFill>
                <a:latin typeface="Arial"/>
                <a:cs typeface="Arial"/>
              </a:rPr>
              <a:t>of</a:t>
            </a:r>
            <a:r>
              <a:rPr sz="1600" b="1" spc="-65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49495E"/>
                </a:solidFill>
                <a:latin typeface="Arial"/>
                <a:cs typeface="Arial"/>
              </a:rPr>
              <a:t>the</a:t>
            </a:r>
            <a:r>
              <a:rPr sz="1600" b="1" spc="-70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49495E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00" y="1665504"/>
            <a:ext cx="6349991" cy="42333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6900" y="6026429"/>
            <a:ext cx="6357620" cy="337692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500" dirty="0">
                <a:latin typeface="Myriad Pro"/>
                <a:cs typeface="Myriad Pro"/>
              </a:rPr>
              <a:t>It’s</a:t>
            </a:r>
            <a:r>
              <a:rPr sz="1500" spc="1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important</a:t>
            </a:r>
            <a:r>
              <a:rPr sz="1500" spc="12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1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VP</a:t>
            </a:r>
            <a:r>
              <a:rPr sz="1500" spc="12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2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Sales</a:t>
            </a:r>
            <a:r>
              <a:rPr sz="1500" spc="1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understands</a:t>
            </a:r>
            <a:r>
              <a:rPr sz="1500" spc="12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why</a:t>
            </a:r>
            <a:r>
              <a:rPr sz="1500" spc="1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25" dirty="0">
                <a:latin typeface="Myriad Pro"/>
                <a:cs typeface="Myriad Pro"/>
              </a:rPr>
              <a:t>  </a:t>
            </a:r>
            <a:r>
              <a:rPr sz="1500" spc="-10" dirty="0">
                <a:latin typeface="Myriad Pro"/>
                <a:cs typeface="Myriad Pro"/>
              </a:rPr>
              <a:t>insights</a:t>
            </a:r>
            <a:endParaRPr sz="1500">
              <a:latin typeface="Myriad Pro"/>
              <a:cs typeface="Myriad Pro"/>
            </a:endParaRPr>
          </a:p>
          <a:p>
            <a:pPr marL="12700" marR="40640">
              <a:lnSpc>
                <a:spcPct val="120800"/>
              </a:lnSpc>
              <a:spcBef>
                <a:spcPts val="65"/>
              </a:spcBef>
              <a:tabLst>
                <a:tab pos="3077210" algn="l"/>
              </a:tabLst>
            </a:pPr>
            <a:r>
              <a:rPr sz="1500" dirty="0">
                <a:latin typeface="Myriad Pro"/>
                <a:cs typeface="Myriad Pro"/>
              </a:rPr>
              <a:t>you’ve uncovered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are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important.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Ultimately,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you’ve</a:t>
            </a:r>
            <a:r>
              <a:rPr sz="1500" spc="14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been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called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upon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create a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solution</a:t>
            </a:r>
            <a:r>
              <a:rPr sz="1500" spc="4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throughout</a:t>
            </a:r>
            <a:r>
              <a:rPr sz="1500" spc="15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5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5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15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process.</a:t>
            </a:r>
            <a:r>
              <a:rPr sz="1500" spc="1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15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ability</a:t>
            </a:r>
            <a:r>
              <a:rPr sz="1500" spc="155" dirty="0">
                <a:latin typeface="Myriad Pro"/>
                <a:cs typeface="Myriad Pro"/>
              </a:rPr>
              <a:t> 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properly communicate</a:t>
            </a:r>
            <a:r>
              <a:rPr sz="1500" spc="45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459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results</a:t>
            </a:r>
            <a:r>
              <a:rPr sz="1500" dirty="0">
                <a:latin typeface="Myriad Pro"/>
                <a:cs typeface="Myriad Pro"/>
              </a:rPr>
              <a:t>	will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define</a:t>
            </a:r>
            <a:r>
              <a:rPr sz="1500" spc="1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difference </a:t>
            </a:r>
            <a:r>
              <a:rPr sz="1500" spc="-10" dirty="0">
                <a:latin typeface="Myriad Pro"/>
                <a:cs typeface="Myriad Pro"/>
              </a:rPr>
              <a:t>between </a:t>
            </a:r>
            <a:r>
              <a:rPr sz="1500" dirty="0">
                <a:latin typeface="Myriad Pro"/>
                <a:cs typeface="Myriad Pro"/>
              </a:rPr>
              <a:t>action and inaction on your </a:t>
            </a:r>
            <a:r>
              <a:rPr sz="1500" spc="-10" dirty="0">
                <a:latin typeface="Myriad Pro"/>
                <a:cs typeface="Myriad Pro"/>
              </a:rPr>
              <a:t>proposals.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Myriad Pro"/>
              <a:cs typeface="Myriad Pro"/>
            </a:endParaRPr>
          </a:p>
          <a:p>
            <a:pPr marL="12700" marR="5080">
              <a:lnSpc>
                <a:spcPct val="119700"/>
              </a:lnSpc>
              <a:tabLst>
                <a:tab pos="450850" algn="l"/>
                <a:tab pos="995044" algn="l"/>
                <a:tab pos="1303020" algn="l"/>
                <a:tab pos="1506220" algn="l"/>
                <a:tab pos="1801495" algn="l"/>
                <a:tab pos="1970405" algn="l"/>
                <a:tab pos="2033905" algn="l"/>
                <a:tab pos="2492375" algn="l"/>
                <a:tab pos="2856865" algn="l"/>
                <a:tab pos="3073400" algn="l"/>
                <a:tab pos="3608704" algn="l"/>
                <a:tab pos="3858895" algn="l"/>
                <a:tab pos="4072890" algn="l"/>
                <a:tab pos="4289425" algn="l"/>
                <a:tab pos="4491990" algn="l"/>
                <a:tab pos="5066030" algn="l"/>
                <a:tab pos="5184140" algn="l"/>
                <a:tab pos="5678805" algn="l"/>
                <a:tab pos="5799455" algn="l"/>
              </a:tabLst>
            </a:pPr>
            <a:r>
              <a:rPr sz="1500" spc="-25" dirty="0">
                <a:latin typeface="Myriad Pro"/>
                <a:cs typeface="Myriad Pro"/>
              </a:rPr>
              <a:t>You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0" dirty="0">
                <a:latin typeface="Myriad Pro"/>
                <a:cs typeface="Myriad Pro"/>
              </a:rPr>
              <a:t>need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to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craft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50" dirty="0">
                <a:latin typeface="Myriad Pro"/>
                <a:cs typeface="Myriad Pro"/>
              </a:rPr>
              <a:t>a</a:t>
            </a:r>
            <a:r>
              <a:rPr sz="1500" dirty="0">
                <a:latin typeface="Myriad Pro"/>
                <a:cs typeface="Myriad Pro"/>
              </a:rPr>
              <a:t>		</a:t>
            </a:r>
            <a:r>
              <a:rPr sz="1500" spc="-10" dirty="0">
                <a:latin typeface="Myriad Pro"/>
                <a:cs typeface="Myriad Pro"/>
              </a:rPr>
              <a:t>compelling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story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0" dirty="0">
                <a:latin typeface="Myriad Pro"/>
                <a:cs typeface="Myriad Pro"/>
              </a:rPr>
              <a:t>that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0" dirty="0">
                <a:latin typeface="Myriad Pro"/>
                <a:cs typeface="Myriad Pro"/>
              </a:rPr>
              <a:t>ties</a:t>
            </a:r>
            <a:r>
              <a:rPr sz="1500" dirty="0">
                <a:latin typeface="Myriad Pro"/>
                <a:cs typeface="Myriad Pro"/>
              </a:rPr>
              <a:t>	in </a:t>
            </a:r>
            <a:r>
              <a:rPr sz="1500" spc="-20" dirty="0">
                <a:latin typeface="Myriad Pro"/>
                <a:cs typeface="Myriad Pro"/>
              </a:rPr>
              <a:t>your</a:t>
            </a:r>
            <a:r>
              <a:rPr sz="1500" dirty="0">
                <a:latin typeface="Myriad Pro"/>
                <a:cs typeface="Myriad Pro"/>
              </a:rPr>
              <a:t>		</a:t>
            </a:r>
            <a:r>
              <a:rPr sz="1500" spc="-20" dirty="0">
                <a:latin typeface="Myriad Pro"/>
                <a:cs typeface="Myriad Pro"/>
              </a:rPr>
              <a:t>data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0" dirty="0">
                <a:latin typeface="Myriad Pro"/>
                <a:cs typeface="Myriad Pro"/>
              </a:rPr>
              <a:t>with </a:t>
            </a:r>
            <a:r>
              <a:rPr sz="1500" dirty="0">
                <a:latin typeface="Myriad Pro"/>
                <a:cs typeface="Myriad Pro"/>
              </a:rPr>
              <a:t>their </a:t>
            </a:r>
            <a:r>
              <a:rPr sz="1500" spc="-10" dirty="0">
                <a:latin typeface="Myriad Pro"/>
                <a:cs typeface="Myriad Pro"/>
              </a:rPr>
              <a:t>knowledge.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You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start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by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explaining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the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reasons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behind</a:t>
            </a:r>
            <a:r>
              <a:rPr sz="1500" dirty="0">
                <a:latin typeface="Myriad Pro"/>
                <a:cs typeface="Myriad Pro"/>
              </a:rPr>
              <a:t>		</a:t>
            </a:r>
            <a:r>
              <a:rPr sz="1500" spc="-25" dirty="0">
                <a:latin typeface="Myriad Pro"/>
                <a:cs typeface="Myriad Pro"/>
              </a:rPr>
              <a:t>the </a:t>
            </a:r>
            <a:r>
              <a:rPr sz="1500" dirty="0">
                <a:latin typeface="Myriad Pro"/>
                <a:cs typeface="Myriad Pro"/>
              </a:rPr>
              <a:t>under-performance</a:t>
            </a:r>
            <a:r>
              <a:rPr sz="1500" spc="4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4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older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demographic.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alongside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answers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your </a:t>
            </a:r>
            <a:r>
              <a:rPr sz="1500" dirty="0">
                <a:latin typeface="Myriad Pro"/>
                <a:cs typeface="Myriad Pro"/>
              </a:rPr>
              <a:t>VP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 Sales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gave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insights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you’ve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uncovered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from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data,</a:t>
            </a:r>
            <a:endParaRPr sz="1500">
              <a:latin typeface="Myriad Pro"/>
              <a:cs typeface="Myriad Pro"/>
            </a:endParaRPr>
          </a:p>
          <a:p>
            <a:pPr marL="12700" marR="214629">
              <a:lnSpc>
                <a:spcPct val="120800"/>
              </a:lnSpc>
              <a:tabLst>
                <a:tab pos="1480185" algn="l"/>
                <a:tab pos="2324100" algn="l"/>
                <a:tab pos="3194685" algn="l"/>
                <a:tab pos="3664585" algn="l"/>
                <a:tab pos="4426585" algn="l"/>
                <a:tab pos="4837430" algn="l"/>
              </a:tabLst>
            </a:pPr>
            <a:r>
              <a:rPr sz="1500" dirty="0">
                <a:latin typeface="Myriad Pro"/>
                <a:cs typeface="Myriad Pro"/>
              </a:rPr>
              <a:t>you can move </a:t>
            </a:r>
            <a:r>
              <a:rPr sz="1500" spc="-25" dirty="0">
                <a:latin typeface="Myriad Pro"/>
                <a:cs typeface="Myriad Pro"/>
              </a:rPr>
              <a:t>to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concrete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solutions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0" dirty="0">
                <a:latin typeface="Myriad Pro"/>
                <a:cs typeface="Myriad Pro"/>
              </a:rPr>
              <a:t>that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address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the</a:t>
            </a:r>
            <a:r>
              <a:rPr sz="1500" dirty="0">
                <a:latin typeface="Myriad Pro"/>
                <a:cs typeface="Myriad Pro"/>
              </a:rPr>
              <a:t>	problem.</a:t>
            </a:r>
            <a:r>
              <a:rPr sz="1500" spc="90" dirty="0">
                <a:latin typeface="Myriad Pro"/>
                <a:cs typeface="Myriad Pro"/>
              </a:rPr>
              <a:t>  </a:t>
            </a:r>
            <a:r>
              <a:rPr sz="1500" spc="-25" dirty="0">
                <a:latin typeface="Myriad Pro"/>
                <a:cs typeface="Myriad Pro"/>
              </a:rPr>
              <a:t>One </a:t>
            </a:r>
            <a:r>
              <a:rPr sz="1500" dirty="0">
                <a:latin typeface="Myriad Pro"/>
                <a:cs typeface="Myriad Pro"/>
              </a:rPr>
              <a:t>solution would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 to shift some resources from social media to personal </a:t>
            </a:r>
            <a:r>
              <a:rPr sz="1500" spc="-10" dirty="0">
                <a:latin typeface="Myriad Pro"/>
                <a:cs typeface="Myriad Pro"/>
              </a:rPr>
              <a:t>calls.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24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3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082103"/>
            <a:ext cx="6365875" cy="25895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tie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</a:t>
            </a:r>
            <a:r>
              <a:rPr sz="1500" spc="2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together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into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2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narrative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solves</a:t>
            </a:r>
            <a:r>
              <a:rPr sz="1500" spc="2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problem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VP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of</a:t>
            </a:r>
            <a:endParaRPr sz="15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500" dirty="0">
                <a:latin typeface="Myriad Pro"/>
                <a:cs typeface="Myriad Pro"/>
              </a:rPr>
              <a:t>Sales: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she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now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has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clarity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how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she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reclaim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sales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hit</a:t>
            </a:r>
            <a:r>
              <a:rPr sz="1500" spc="-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her</a:t>
            </a:r>
            <a:r>
              <a:rPr sz="1500" spc="-3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objectives.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Myriad Pro"/>
                <a:cs typeface="Myriad Pro"/>
              </a:rPr>
              <a:t>She is ready to act on your </a:t>
            </a:r>
            <a:r>
              <a:rPr sz="1500" spc="-10" dirty="0">
                <a:latin typeface="Myriad Pro"/>
                <a:cs typeface="Myriad Pro"/>
              </a:rPr>
              <a:t>proposals.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spc="-25" dirty="0">
                <a:latin typeface="Myriad Pro"/>
                <a:cs typeface="Myriad Pro"/>
              </a:rPr>
              <a:t>***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>
              <a:lnSpc>
                <a:spcPct val="1208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scientist,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you’ll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learn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how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work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through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entire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process.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Here’s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what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looks like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from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day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day </a:t>
            </a:r>
            <a:r>
              <a:rPr sz="1500" spc="-10" dirty="0">
                <a:latin typeface="Myriad Pro"/>
                <a:cs typeface="Myriad Pro"/>
              </a:rPr>
              <a:t>perspective.</a:t>
            </a:r>
            <a:endParaRPr sz="1500">
              <a:latin typeface="Myriad Pro"/>
              <a:cs typeface="Myriad Pr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999" y="4783669"/>
            <a:ext cx="6350000" cy="42333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25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3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786" y="1148016"/>
            <a:ext cx="4554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5</a:t>
            </a:r>
            <a:r>
              <a:rPr spc="-95" dirty="0"/>
              <a:t> </a:t>
            </a:r>
            <a:r>
              <a:rPr spc="-75" dirty="0"/>
              <a:t>Data</a:t>
            </a:r>
            <a:r>
              <a:rPr spc="-95" dirty="0"/>
              <a:t> </a:t>
            </a:r>
            <a:r>
              <a:rPr spc="-80" dirty="0"/>
              <a:t>Scientists</a:t>
            </a:r>
            <a:r>
              <a:rPr spc="-95" dirty="0"/>
              <a:t> </a:t>
            </a:r>
            <a:r>
              <a:rPr spc="-75" dirty="0"/>
              <a:t>in</a:t>
            </a:r>
            <a:r>
              <a:rPr spc="-100" dirty="0"/>
              <a:t> </a:t>
            </a:r>
            <a:r>
              <a:rPr spc="-70" dirty="0"/>
              <a:t>Action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26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786" y="1960740"/>
            <a:ext cx="6313805" cy="60344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18500"/>
              </a:lnSpc>
              <a:spcBef>
                <a:spcPts val="35"/>
              </a:spcBef>
            </a:pPr>
            <a:r>
              <a:rPr sz="1500" dirty="0">
                <a:latin typeface="Myriad Pro"/>
                <a:cs typeface="Myriad Pro"/>
              </a:rPr>
              <a:t>We</a:t>
            </a:r>
            <a:r>
              <a:rPr sz="1500" spc="4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4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4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lot</a:t>
            </a:r>
            <a:r>
              <a:rPr sz="1500" spc="4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46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mentors</a:t>
            </a:r>
            <a:r>
              <a:rPr sz="1500" spc="465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4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Springboard</a:t>
            </a:r>
            <a:r>
              <a:rPr sz="1500" spc="4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who</a:t>
            </a:r>
            <a:r>
              <a:rPr sz="1500" spc="4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4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shared</a:t>
            </a:r>
            <a:r>
              <a:rPr sz="1500" spc="4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their</a:t>
            </a:r>
            <a:r>
              <a:rPr sz="1500" spc="46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stories </a:t>
            </a:r>
            <a:r>
              <a:rPr sz="1500" dirty="0">
                <a:latin typeface="Myriad Pro"/>
                <a:cs typeface="Myriad Pro"/>
              </a:rPr>
              <a:t>about the</a:t>
            </a:r>
            <a:r>
              <a:rPr sz="1500" spc="45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day-to-day</a:t>
            </a:r>
            <a:r>
              <a:rPr sz="1500" spc="45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happenings</a:t>
            </a:r>
            <a:r>
              <a:rPr sz="1500" spc="45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45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45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science.</a:t>
            </a:r>
            <a:r>
              <a:rPr sz="1500" spc="4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They’re</a:t>
            </a:r>
            <a:r>
              <a:rPr sz="1500" spc="45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</a:t>
            </a:r>
            <a:r>
              <a:rPr sz="1500" spc="459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practitioners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48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 field with real-life experience. Understanding what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they do is the </a:t>
            </a:r>
            <a:r>
              <a:rPr sz="1500" spc="-10" dirty="0">
                <a:latin typeface="Myriad Pro"/>
                <a:cs typeface="Myriad Pro"/>
              </a:rPr>
              <a:t>first </a:t>
            </a:r>
            <a:r>
              <a:rPr sz="1500" dirty="0">
                <a:latin typeface="Myriad Pro"/>
                <a:cs typeface="Myriad Pro"/>
              </a:rPr>
              <a:t>step to fully understanding data </a:t>
            </a:r>
            <a:r>
              <a:rPr sz="1500" spc="-10" dirty="0">
                <a:latin typeface="Myriad Pro"/>
                <a:cs typeface="Myriad Pro"/>
              </a:rPr>
              <a:t>science.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5.1</a:t>
            </a:r>
            <a:r>
              <a:rPr sz="2000" b="1" spc="-8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05" dirty="0">
                <a:solidFill>
                  <a:srgbClr val="27B99A"/>
                </a:solidFill>
                <a:latin typeface="Arial"/>
                <a:cs typeface="Arial"/>
              </a:rPr>
              <a:t>Day</a:t>
            </a:r>
            <a:r>
              <a:rPr sz="2000" b="1" spc="-6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27B99A"/>
                </a:solidFill>
                <a:latin typeface="Arial"/>
                <a:cs typeface="Arial"/>
              </a:rPr>
              <a:t>in</a:t>
            </a:r>
            <a:r>
              <a:rPr sz="2000" b="1" spc="-7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27B99A"/>
                </a:solidFill>
                <a:latin typeface="Arial"/>
                <a:cs typeface="Arial"/>
              </a:rPr>
              <a:t>the</a:t>
            </a:r>
            <a:r>
              <a:rPr sz="2000" b="1" spc="-7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27B99A"/>
                </a:solidFill>
                <a:latin typeface="Arial"/>
                <a:cs typeface="Arial"/>
              </a:rPr>
              <a:t>Life</a:t>
            </a:r>
            <a:r>
              <a:rPr sz="2000" b="1" spc="-7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of</a:t>
            </a:r>
            <a:r>
              <a:rPr sz="2000" b="1" spc="-7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a</a:t>
            </a:r>
            <a:r>
              <a:rPr sz="2000" b="1" spc="-7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27B99A"/>
                </a:solidFill>
                <a:latin typeface="Arial"/>
                <a:cs typeface="Arial"/>
              </a:rPr>
              <a:t>Data</a:t>
            </a:r>
            <a:r>
              <a:rPr sz="2000" b="1" spc="-7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7B99A"/>
                </a:solidFill>
                <a:latin typeface="Arial"/>
                <a:cs typeface="Arial"/>
              </a:rPr>
              <a:t>Scientist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Arial"/>
              <a:cs typeface="Arial"/>
            </a:endParaRPr>
          </a:p>
          <a:p>
            <a:pPr marL="12700" marR="508634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story is based on the day-to-day of an industry expert in the </a:t>
            </a:r>
            <a:r>
              <a:rPr sz="1500" spc="-10" dirty="0">
                <a:latin typeface="Myriad Pro"/>
                <a:cs typeface="Myriad Pro"/>
              </a:rPr>
              <a:t>financial sector,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who wishes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 remain </a:t>
            </a:r>
            <a:r>
              <a:rPr sz="1500" spc="-10" dirty="0">
                <a:latin typeface="Myriad Pro"/>
                <a:cs typeface="Myriad Pro"/>
              </a:rPr>
              <a:t>anonymous.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Myriad Pro"/>
              <a:cs typeface="Myriad Pro"/>
            </a:endParaRPr>
          </a:p>
          <a:p>
            <a:pPr marL="12700" marR="7366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scientists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finance try to predict whether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 not people will default </a:t>
            </a:r>
            <a:r>
              <a:rPr sz="1500" spc="-25" dirty="0">
                <a:latin typeface="Myriad Pro"/>
                <a:cs typeface="Myriad Pro"/>
              </a:rPr>
              <a:t>on </a:t>
            </a:r>
            <a:r>
              <a:rPr sz="1500" dirty="0">
                <a:latin typeface="Myriad Pro"/>
                <a:cs typeface="Myriad Pro"/>
              </a:rPr>
              <a:t>their credit due to certain predictive factors. They help classify </a:t>
            </a:r>
            <a:r>
              <a:rPr sz="1500" spc="-10" dirty="0">
                <a:latin typeface="Myriad Pro"/>
                <a:cs typeface="Myriad Pro"/>
              </a:rPr>
              <a:t>which </a:t>
            </a:r>
            <a:r>
              <a:rPr sz="1500" dirty="0">
                <a:latin typeface="Myriad Pro"/>
                <a:cs typeface="Myriad Pro"/>
              </a:rPr>
              <a:t>transactions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seem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fraudulent.</a:t>
            </a:r>
            <a:r>
              <a:rPr sz="1500" spc="17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All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requires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look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millions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 </a:t>
            </a:r>
            <a:r>
              <a:rPr sz="1500" spc="-10" dirty="0">
                <a:latin typeface="Myriad Pro"/>
                <a:cs typeface="Myriad Pro"/>
              </a:rPr>
              <a:t>lines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data, and it involves extrapolation to the future, a skill set almost all </a:t>
            </a:r>
            <a:r>
              <a:rPr sz="1500" spc="-10" dirty="0">
                <a:latin typeface="Myriad Pro"/>
                <a:cs typeface="Myriad Pro"/>
              </a:rPr>
              <a:t>human </a:t>
            </a:r>
            <a:r>
              <a:rPr sz="1500" dirty="0">
                <a:latin typeface="Myriad Pro"/>
                <a:cs typeface="Myriad Pro"/>
              </a:rPr>
              <a:t>beings are notoriously bad at.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However, the day-to-day isn't just spent </a:t>
            </a:r>
            <a:r>
              <a:rPr sz="1500" spc="-10" dirty="0">
                <a:latin typeface="Myriad Pro"/>
                <a:cs typeface="Myriad Pro"/>
              </a:rPr>
              <a:t>looking </a:t>
            </a:r>
            <a:r>
              <a:rPr sz="1500" dirty="0">
                <a:latin typeface="Myriad Pro"/>
                <a:cs typeface="Myriad Pro"/>
              </a:rPr>
              <a:t>through </a:t>
            </a:r>
            <a:r>
              <a:rPr sz="1500" spc="-10" dirty="0">
                <a:latin typeface="Myriad Pro"/>
                <a:cs typeface="Myriad Pro"/>
              </a:rPr>
              <a:t>numbers.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Myriad Pro"/>
              <a:cs typeface="Myriad Pro"/>
            </a:endParaRPr>
          </a:p>
          <a:p>
            <a:pPr marL="563245">
              <a:lnSpc>
                <a:spcPct val="100000"/>
              </a:lnSpc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9 </a:t>
            </a:r>
            <a:r>
              <a:rPr sz="1500" spc="-25" dirty="0">
                <a:solidFill>
                  <a:srgbClr val="49495E"/>
                </a:solidFill>
                <a:latin typeface="Myriad Pro"/>
                <a:cs typeface="Myriad Pro"/>
              </a:rPr>
              <a:t>am</a:t>
            </a:r>
            <a:endParaRPr sz="1500">
              <a:latin typeface="Myriad Pro"/>
              <a:cs typeface="Myriad Pro"/>
            </a:endParaRPr>
          </a:p>
          <a:p>
            <a:pPr marL="563245" marR="82550">
              <a:lnSpc>
                <a:spcPct val="122200"/>
              </a:lnSpc>
            </a:pPr>
            <a:r>
              <a:rPr sz="1500" spc="-10" dirty="0">
                <a:latin typeface="Myriad Pro"/>
                <a:cs typeface="Myriad Pro"/>
              </a:rPr>
              <a:t>There’s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lot of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legwork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 goes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into data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science,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like any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other </a:t>
            </a:r>
            <a:r>
              <a:rPr sz="1500" spc="-20" dirty="0">
                <a:latin typeface="Myriad Pro"/>
                <a:cs typeface="Myriad Pro"/>
              </a:rPr>
              <a:t>job. </a:t>
            </a:r>
            <a:r>
              <a:rPr sz="1500" dirty="0">
                <a:latin typeface="Myriad Pro"/>
                <a:cs typeface="Myriad Pro"/>
              </a:rPr>
              <a:t>Nearly an hour is spent catching up on email and organizing for the </a:t>
            </a:r>
            <a:r>
              <a:rPr sz="1500" spc="-25" dirty="0">
                <a:latin typeface="Myriad Pro"/>
                <a:cs typeface="Myriad Pro"/>
              </a:rPr>
              <a:t>day </a:t>
            </a:r>
            <a:r>
              <a:rPr sz="1500" spc="-10" dirty="0">
                <a:latin typeface="Myriad Pro"/>
                <a:cs typeface="Myriad Pro"/>
              </a:rPr>
              <a:t>ahead.</a:t>
            </a:r>
            <a:endParaRPr sz="1500">
              <a:latin typeface="Myriad Pro"/>
              <a:cs typeface="Myriad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700" y="1201166"/>
            <a:ext cx="5772785" cy="70250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dirty="0">
                <a:latin typeface="Myriad Pro"/>
                <a:cs typeface="Myriad Pro"/>
              </a:rPr>
              <a:t>10 </a:t>
            </a:r>
            <a:r>
              <a:rPr sz="1500" spc="-25" dirty="0">
                <a:latin typeface="Myriad Pro"/>
                <a:cs typeface="Myriad Pro"/>
              </a:rPr>
              <a:t>am</a:t>
            </a:r>
            <a:endParaRPr sz="1500">
              <a:latin typeface="Myriad Pro"/>
              <a:cs typeface="Myriad Pro"/>
            </a:endParaRPr>
          </a:p>
          <a:p>
            <a:pPr marL="12700" marR="48895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A significant amount of time in data science is spent recruiting. </a:t>
            </a:r>
            <a:r>
              <a:rPr sz="1500" spc="-10" dirty="0">
                <a:latin typeface="Myriad Pro"/>
                <a:cs typeface="Myriad Pro"/>
              </a:rPr>
              <a:t>Demand </a:t>
            </a:r>
            <a:r>
              <a:rPr sz="1500" dirty="0">
                <a:latin typeface="Myriad Pro"/>
                <a:cs typeface="Myriad Pro"/>
              </a:rPr>
              <a:t>for data science skills is at an all-time high, so data science </a:t>
            </a:r>
            <a:r>
              <a:rPr sz="1500" spc="-10" dirty="0">
                <a:latin typeface="Myriad Pro"/>
                <a:cs typeface="Myriad Pro"/>
              </a:rPr>
              <a:t>organizations </a:t>
            </a:r>
            <a:r>
              <a:rPr sz="1500" dirty="0">
                <a:latin typeface="Myriad Pro"/>
                <a:cs typeface="Myriad Pro"/>
              </a:rPr>
              <a:t>are often evaluating potential recruits. Data scientists will often </a:t>
            </a:r>
            <a:r>
              <a:rPr sz="1500" spc="-20" dirty="0">
                <a:latin typeface="Myriad Pro"/>
                <a:cs typeface="Myriad Pro"/>
              </a:rPr>
              <a:t>take </a:t>
            </a:r>
            <a:r>
              <a:rPr sz="1500" dirty="0">
                <a:latin typeface="Myriad Pro"/>
                <a:cs typeface="Myriad Pro"/>
              </a:rPr>
              <a:t>time out of their day to do phone screens of potential new </a:t>
            </a:r>
            <a:r>
              <a:rPr sz="1500" spc="-20" dirty="0">
                <a:latin typeface="Myriad Pro"/>
                <a:cs typeface="Myriad Pro"/>
              </a:rPr>
              <a:t>team </a:t>
            </a:r>
            <a:r>
              <a:rPr sz="1500" spc="-10" dirty="0">
                <a:latin typeface="Myriad Pro"/>
                <a:cs typeface="Myriad Pro"/>
              </a:rPr>
              <a:t>members.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11 </a:t>
            </a:r>
            <a:r>
              <a:rPr sz="1500" spc="-25" dirty="0">
                <a:solidFill>
                  <a:srgbClr val="49495E"/>
                </a:solidFill>
                <a:latin typeface="Myriad Pro"/>
                <a:cs typeface="Myriad Pro"/>
              </a:rPr>
              <a:t>am</a:t>
            </a:r>
            <a:endParaRPr sz="1500">
              <a:latin typeface="Myriad Pro"/>
              <a:cs typeface="Myriad Pro"/>
            </a:endParaRPr>
          </a:p>
          <a:p>
            <a:pPr marL="12700" marR="165100">
              <a:lnSpc>
                <a:spcPct val="1208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Data scientists spend a lot of time in meetings. Almost an hour is </a:t>
            </a:r>
            <a:r>
              <a:rPr sz="1500" spc="-10" dirty="0">
                <a:latin typeface="Myriad Pro"/>
                <a:cs typeface="Myriad Pro"/>
              </a:rPr>
              <a:t>spent </a:t>
            </a:r>
            <a:r>
              <a:rPr sz="1500" dirty="0">
                <a:latin typeface="Myriad Pro"/>
                <a:cs typeface="Myriad Pro"/>
              </a:rPr>
              <a:t>making sure every team is properly aligned with one </a:t>
            </a:r>
            <a:r>
              <a:rPr sz="1500" spc="-10" dirty="0">
                <a:latin typeface="Myriad Pro"/>
                <a:cs typeface="Myriad Pro"/>
              </a:rPr>
              <a:t>another,</a:t>
            </a:r>
            <a:r>
              <a:rPr sz="150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and </a:t>
            </a:r>
            <a:r>
              <a:rPr sz="1500" dirty="0">
                <a:latin typeface="Myriad Pro"/>
                <a:cs typeface="Myriad Pro"/>
              </a:rPr>
              <a:t>working on the right </a:t>
            </a:r>
            <a:r>
              <a:rPr sz="1500" spc="-10" dirty="0">
                <a:latin typeface="Myriad Pro"/>
                <a:cs typeface="Myriad Pro"/>
              </a:rPr>
              <a:t>projects.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12 </a:t>
            </a:r>
            <a:r>
              <a:rPr sz="1500" spc="-25" dirty="0">
                <a:solidFill>
                  <a:srgbClr val="49495E"/>
                </a:solidFill>
                <a:latin typeface="Myriad Pro"/>
                <a:cs typeface="Myriad Pro"/>
              </a:rPr>
              <a:t>pm</a:t>
            </a:r>
            <a:endParaRPr sz="1500">
              <a:latin typeface="Myriad Pro"/>
              <a:cs typeface="Myriad Pro"/>
            </a:endParaRPr>
          </a:p>
          <a:p>
            <a:pPr marL="12700" marR="508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Lunch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offers the chance to relax a bit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 catch up with colleagues, </a:t>
            </a:r>
            <a:r>
              <a:rPr sz="1500" spc="-20" dirty="0">
                <a:latin typeface="Myriad Pro"/>
                <a:cs typeface="Myriad Pro"/>
              </a:rPr>
              <a:t>then it’s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back to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 grind. One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half of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 typical day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 spent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coding an </a:t>
            </a:r>
            <a:r>
              <a:rPr sz="1500" spc="-10" dirty="0">
                <a:latin typeface="Myriad Pro"/>
                <a:cs typeface="Myriad Pro"/>
              </a:rPr>
              <a:t>analysis </a:t>
            </a:r>
            <a:r>
              <a:rPr sz="1500" dirty="0">
                <a:latin typeface="Myriad Pro"/>
                <a:cs typeface="Myriad Pro"/>
              </a:rPr>
              <a:t>or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looking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over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someone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else’s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code.</a:t>
            </a:r>
            <a:r>
              <a:rPr sz="1500" spc="-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might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involve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building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50" dirty="0">
                <a:latin typeface="Myriad Pro"/>
                <a:cs typeface="Myriad Pro"/>
              </a:rPr>
              <a:t>a</a:t>
            </a:r>
            <a:r>
              <a:rPr sz="1500" spc="5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graph to represent insights unearthed during a look through the data, </a:t>
            </a:r>
            <a:r>
              <a:rPr sz="1500" spc="-25" dirty="0">
                <a:latin typeface="Myriad Pro"/>
                <a:cs typeface="Myriad Pro"/>
              </a:rPr>
              <a:t>or </a:t>
            </a:r>
            <a:r>
              <a:rPr sz="1500" dirty="0">
                <a:latin typeface="Myriad Pro"/>
                <a:cs typeface="Myriad Pro"/>
              </a:rPr>
              <a:t>it</a:t>
            </a:r>
            <a:r>
              <a:rPr sz="1500" spc="-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might</a:t>
            </a:r>
            <a:r>
              <a:rPr sz="1500" spc="-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</a:t>
            </a:r>
            <a:r>
              <a:rPr sz="1500" spc="-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about</a:t>
            </a:r>
            <a:r>
              <a:rPr sz="1500" spc="-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making</a:t>
            </a:r>
            <a:r>
              <a:rPr sz="1500" spc="-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sure</a:t>
            </a:r>
            <a:r>
              <a:rPr sz="1500" spc="-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-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own</a:t>
            </a:r>
            <a:r>
              <a:rPr sz="1500" spc="-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code</a:t>
            </a:r>
            <a:r>
              <a:rPr sz="1500" spc="-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-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clean</a:t>
            </a:r>
            <a:r>
              <a:rPr sz="1500" spc="-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</a:t>
            </a:r>
            <a:r>
              <a:rPr sz="1500" spc="-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everybody </a:t>
            </a:r>
            <a:r>
              <a:rPr sz="1500" spc="-25" dirty="0">
                <a:latin typeface="Myriad Pro"/>
                <a:cs typeface="Myriad Pro"/>
              </a:rPr>
              <a:t>on </a:t>
            </a:r>
            <a:r>
              <a:rPr sz="1500" dirty="0">
                <a:latin typeface="Myriad Pro"/>
                <a:cs typeface="Myriad Pro"/>
              </a:rPr>
              <a:t>your team can read through it and understand what is going </a:t>
            </a:r>
            <a:r>
              <a:rPr sz="1500" spc="-25" dirty="0">
                <a:latin typeface="Myriad Pro"/>
                <a:cs typeface="Myriad Pro"/>
              </a:rPr>
              <a:t>on.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4 </a:t>
            </a:r>
            <a:r>
              <a:rPr sz="1500" spc="-25" dirty="0">
                <a:solidFill>
                  <a:srgbClr val="49495E"/>
                </a:solidFill>
                <a:latin typeface="Myriad Pro"/>
                <a:cs typeface="Myriad Pro"/>
              </a:rPr>
              <a:t>pm</a:t>
            </a:r>
            <a:endParaRPr sz="1500">
              <a:latin typeface="Myriad Pro"/>
              <a:cs typeface="Myriad Pro"/>
            </a:endParaRPr>
          </a:p>
          <a:p>
            <a:pPr marL="12700" marR="189865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Data scientists will often discuss with groups of fellow data </a:t>
            </a:r>
            <a:r>
              <a:rPr sz="1500" spc="-10" dirty="0">
                <a:latin typeface="Myriad Pro"/>
                <a:cs typeface="Myriad Pro"/>
              </a:rPr>
              <a:t>scientists </a:t>
            </a:r>
            <a:r>
              <a:rPr sz="1500" dirty="0">
                <a:latin typeface="Myriad Pro"/>
                <a:cs typeface="Myriad Pro"/>
              </a:rPr>
              <a:t>ways in which they can collaborate and help one </a:t>
            </a:r>
            <a:r>
              <a:rPr sz="1500" spc="-10" dirty="0">
                <a:latin typeface="Myriad Pro"/>
                <a:cs typeface="Myriad Pro"/>
              </a:rPr>
              <a:t>another.</a:t>
            </a:r>
            <a:r>
              <a:rPr sz="1500" spc="-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They’ll </a:t>
            </a:r>
            <a:r>
              <a:rPr sz="1500" spc="-10" dirty="0">
                <a:latin typeface="Myriad Pro"/>
                <a:cs typeface="Myriad Pro"/>
              </a:rPr>
              <a:t>often </a:t>
            </a:r>
            <a:r>
              <a:rPr sz="1500" dirty="0">
                <a:latin typeface="Myriad Pro"/>
                <a:cs typeface="Myriad Pro"/>
              </a:rPr>
              <a:t>learn together and share the latest tool that can help </a:t>
            </a:r>
            <a:r>
              <a:rPr sz="1500" spc="-10" dirty="0">
                <a:latin typeface="Myriad Pro"/>
                <a:cs typeface="Myriad Pro"/>
              </a:rPr>
              <a:t>improve productivity.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27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219212"/>
            <a:ext cx="6350000" cy="31867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96289" y="7824658"/>
            <a:ext cx="10160" cy="33655"/>
            <a:chOff x="1196289" y="7824658"/>
            <a:chExt cx="10160" cy="33655"/>
          </a:xfrm>
        </p:grpSpPr>
        <p:sp>
          <p:nvSpPr>
            <p:cNvPr id="4" name="object 4"/>
            <p:cNvSpPr/>
            <p:nvPr/>
          </p:nvSpPr>
          <p:spPr>
            <a:xfrm>
              <a:off x="1201071" y="785352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1070" y="782942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1051" y="783761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6900" y="4715383"/>
            <a:ext cx="6367145" cy="399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5.2</a:t>
            </a:r>
            <a:r>
              <a:rPr sz="2000" b="1" spc="-3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70" dirty="0">
                <a:solidFill>
                  <a:srgbClr val="27B99A"/>
                </a:solidFill>
                <a:latin typeface="Arial"/>
                <a:cs typeface="Arial"/>
              </a:rPr>
              <a:t>Infusing</a:t>
            </a:r>
            <a:r>
              <a:rPr sz="2000" b="1" spc="-3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27B99A"/>
                </a:solidFill>
                <a:latin typeface="Arial"/>
                <a:cs typeface="Arial"/>
              </a:rPr>
              <a:t>Data</a:t>
            </a:r>
            <a:r>
              <a:rPr sz="2000" b="1" spc="-3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27B99A"/>
                </a:solidFill>
                <a:latin typeface="Arial"/>
                <a:cs typeface="Arial"/>
              </a:rPr>
              <a:t>in</a:t>
            </a:r>
            <a:r>
              <a:rPr sz="2000" b="1" spc="-3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95" dirty="0">
                <a:solidFill>
                  <a:srgbClr val="27B99A"/>
                </a:solidFill>
                <a:latin typeface="Arial"/>
                <a:cs typeface="Arial"/>
              </a:rPr>
              <a:t>Your</a:t>
            </a:r>
            <a:r>
              <a:rPr sz="2000" b="1" spc="-3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27B99A"/>
                </a:solidFill>
                <a:latin typeface="Arial"/>
                <a:cs typeface="Arial"/>
              </a:rPr>
              <a:t>Workplace:</a:t>
            </a:r>
            <a:r>
              <a:rPr sz="2000" b="1" spc="-3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10" dirty="0">
                <a:solidFill>
                  <a:srgbClr val="27B99A"/>
                </a:solidFill>
                <a:latin typeface="Arial"/>
                <a:cs typeface="Arial"/>
              </a:rPr>
              <a:t>Chase</a:t>
            </a:r>
            <a:r>
              <a:rPr sz="2000" b="1" spc="-3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7B99A"/>
                </a:solidFill>
                <a:latin typeface="Arial"/>
                <a:cs typeface="Arial"/>
              </a:rPr>
              <a:t>Lehrman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Arial"/>
              <a:cs typeface="Arial"/>
            </a:endParaRPr>
          </a:p>
          <a:p>
            <a:pPr marL="12700" marR="5080">
              <a:lnSpc>
                <a:spcPct val="120800"/>
              </a:lnSpc>
              <a:tabLst>
                <a:tab pos="3988435" algn="l"/>
              </a:tabLst>
            </a:pPr>
            <a:r>
              <a:rPr sz="1500" dirty="0">
                <a:latin typeface="Myriad Pro"/>
                <a:cs typeface="Myriad Pro"/>
              </a:rPr>
              <a:t>Chase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Lehrman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works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analyst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fast-growing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education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company </a:t>
            </a:r>
            <a:r>
              <a:rPr sz="1500" dirty="0">
                <a:latin typeface="Myriad Pro"/>
                <a:cs typeface="Myriad Pro"/>
              </a:rPr>
              <a:t>called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Higher Learning </a:t>
            </a:r>
            <a:r>
              <a:rPr sz="1500" spc="-10" dirty="0">
                <a:latin typeface="Myriad Pro"/>
                <a:cs typeface="Myriad Pro"/>
              </a:rPr>
              <a:t>Technologies</a:t>
            </a:r>
            <a:r>
              <a:rPr sz="1500" dirty="0">
                <a:latin typeface="Myriad Pro"/>
                <a:cs typeface="Myriad Pro"/>
              </a:rPr>
              <a:t> that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helps dental and nursing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students</a:t>
            </a:r>
            <a:r>
              <a:rPr sz="1500" spc="5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pass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their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board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exams.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He</a:t>
            </a:r>
            <a:r>
              <a:rPr sz="1500" spc="2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describes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his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day-to-day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being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storyteller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who</a:t>
            </a:r>
            <a:r>
              <a:rPr sz="1500" spc="45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looks</a:t>
            </a:r>
            <a:r>
              <a:rPr sz="1500" spc="43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gain</a:t>
            </a:r>
            <a:r>
              <a:rPr sz="1500" spc="43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</a:t>
            </a:r>
            <a:r>
              <a:rPr sz="1500" spc="43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understanding</a:t>
            </a:r>
            <a:r>
              <a:rPr sz="1500" spc="43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43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how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students</a:t>
            </a:r>
            <a:r>
              <a:rPr sz="1500" spc="43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are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using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product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Higher Learning </a:t>
            </a:r>
            <a:r>
              <a:rPr sz="1500" spc="-10" dirty="0">
                <a:latin typeface="Myriad Pro"/>
                <a:cs typeface="Myriad Pro"/>
              </a:rPr>
              <a:t>Technologies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sells.</a:t>
            </a:r>
            <a:r>
              <a:rPr sz="1500" dirty="0">
                <a:latin typeface="Myriad Pro"/>
                <a:cs typeface="Myriad Pro"/>
              </a:rPr>
              <a:t>	He also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helps people </a:t>
            </a:r>
            <a:r>
              <a:rPr sz="1500" spc="-10" dirty="0">
                <a:latin typeface="Myriad Pro"/>
                <a:cs typeface="Myriad Pro"/>
              </a:rPr>
              <a:t>across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0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organization get the data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they need to make informed decisions:</a:t>
            </a:r>
            <a:r>
              <a:rPr sz="1500" spc="3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36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recent </a:t>
            </a:r>
            <a:r>
              <a:rPr sz="1500" dirty="0">
                <a:latin typeface="Myriad Pro"/>
                <a:cs typeface="Myriad Pro"/>
              </a:rPr>
              <a:t>example involved sizing a</a:t>
            </a:r>
            <a:r>
              <a:rPr sz="1500" spc="-8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market.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Thanks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Chase,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Higher</a:t>
            </a:r>
            <a:r>
              <a:rPr sz="1500" u="sng" spc="14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Learning</a:t>
            </a:r>
            <a:r>
              <a:rPr sz="1500" u="sng" spc="8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Technologies</a:t>
            </a:r>
            <a:r>
              <a:rPr sz="1500" spc="14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change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its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static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into </a:t>
            </a:r>
            <a:r>
              <a:rPr sz="1500" dirty="0">
                <a:latin typeface="Myriad Pro"/>
                <a:cs typeface="Myriad Pro"/>
              </a:rPr>
              <a:t>usable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insights,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something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every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scientist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should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get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their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organization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embrace.</a:t>
            </a:r>
            <a:r>
              <a:rPr sz="1500" spc="16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Chase</a:t>
            </a:r>
            <a:r>
              <a:rPr sz="1500" spc="1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makes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sure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problems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are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framed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right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way</a:t>
            </a:r>
            <a:r>
              <a:rPr sz="1500" spc="5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 that solutions are properly communicated and </a:t>
            </a:r>
            <a:r>
              <a:rPr sz="1500" spc="-10" dirty="0">
                <a:latin typeface="Myriad Pro"/>
                <a:cs typeface="Myriad Pro"/>
              </a:rPr>
              <a:t>actionable.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00981" y="78535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28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4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796" y="1077011"/>
            <a:ext cx="6376670" cy="489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208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Data scientists solve many different problems.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 data scientist may hunt for </a:t>
            </a:r>
            <a:r>
              <a:rPr sz="1500" spc="-25" dirty="0">
                <a:latin typeface="Myriad Pro"/>
                <a:cs typeface="Myriad Pro"/>
              </a:rPr>
              <a:t>raw </a:t>
            </a:r>
            <a:r>
              <a:rPr sz="1500" dirty="0">
                <a:latin typeface="Myriad Pro"/>
                <a:cs typeface="Myriad Pro"/>
              </a:rPr>
              <a:t>data, create automated programs to process data quickly and efficiently, </a:t>
            </a:r>
            <a:r>
              <a:rPr sz="1500" spc="-25" dirty="0">
                <a:latin typeface="Myriad Pro"/>
                <a:cs typeface="Myriad Pro"/>
              </a:rPr>
              <a:t>or </a:t>
            </a:r>
            <a:r>
              <a:rPr sz="1500" dirty="0">
                <a:latin typeface="Myriad Pro"/>
                <a:cs typeface="Myriad Pro"/>
              </a:rPr>
              <a:t>communicate the impact of their results to the CEO of a company.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 will </a:t>
            </a:r>
            <a:r>
              <a:rPr sz="1500" spc="-20" dirty="0">
                <a:latin typeface="Myriad Pro"/>
                <a:cs typeface="Myriad Pro"/>
              </a:rPr>
              <a:t>have </a:t>
            </a:r>
            <a:r>
              <a:rPr sz="1500" dirty="0">
                <a:latin typeface="Myriad Pro"/>
                <a:cs typeface="Myriad Pro"/>
              </a:rPr>
              <a:t>to learn a variety of tools and maintain a versatile skill set if you want to </a:t>
            </a:r>
            <a:r>
              <a:rPr sz="1500" spc="-10" dirty="0">
                <a:latin typeface="Myriad Pro"/>
                <a:cs typeface="Myriad Pro"/>
              </a:rPr>
              <a:t>become </a:t>
            </a:r>
            <a:r>
              <a:rPr sz="1500" dirty="0">
                <a:latin typeface="Myriad Pro"/>
                <a:cs typeface="Myriad Pro"/>
              </a:rPr>
              <a:t>an effective data </a:t>
            </a:r>
            <a:r>
              <a:rPr sz="1500" spc="-10" dirty="0">
                <a:latin typeface="Myriad Pro"/>
                <a:cs typeface="Myriad Pro"/>
              </a:rPr>
              <a:t>scientist.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Myriad Pro"/>
              <a:cs typeface="Myriad Pro"/>
            </a:endParaRPr>
          </a:p>
          <a:p>
            <a:pPr marL="52705">
              <a:lnSpc>
                <a:spcPct val="100000"/>
              </a:lnSpc>
            </a:pP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5.3</a:t>
            </a:r>
            <a:r>
              <a:rPr sz="2000" b="1" spc="-2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27B99A"/>
                </a:solidFill>
                <a:latin typeface="Arial"/>
                <a:cs typeface="Arial"/>
              </a:rPr>
              <a:t>Understanding</a:t>
            </a:r>
            <a:r>
              <a:rPr sz="2000" b="1" spc="-2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27B99A"/>
                </a:solidFill>
                <a:latin typeface="Arial"/>
                <a:cs typeface="Arial"/>
              </a:rPr>
              <a:t>the</a:t>
            </a:r>
            <a:r>
              <a:rPr sz="2000" b="1" spc="-2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65" dirty="0">
                <a:solidFill>
                  <a:srgbClr val="27B99A"/>
                </a:solidFill>
                <a:latin typeface="Arial"/>
                <a:cs typeface="Arial"/>
              </a:rPr>
              <a:t>Data:</a:t>
            </a:r>
            <a:r>
              <a:rPr sz="2000" b="1" spc="-2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27B99A"/>
                </a:solidFill>
                <a:latin typeface="Arial"/>
                <a:cs typeface="Arial"/>
              </a:rPr>
              <a:t>Sneha</a:t>
            </a:r>
            <a:r>
              <a:rPr sz="2000" b="1" spc="-2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7B99A"/>
                </a:solidFill>
                <a:latin typeface="Arial"/>
                <a:cs typeface="Arial"/>
              </a:rPr>
              <a:t>Runwal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Sneha Runwal works as a statistician at Apple, where she works in the </a:t>
            </a:r>
            <a:r>
              <a:rPr sz="1500" spc="-10" dirty="0">
                <a:latin typeface="Myriad Pro"/>
                <a:cs typeface="Myriad Pro"/>
              </a:rPr>
              <a:t>AppleCare </a:t>
            </a:r>
            <a:r>
              <a:rPr sz="1500" dirty="0">
                <a:latin typeface="Myriad Pro"/>
                <a:cs typeface="Myriad Pro"/>
              </a:rPr>
              <a:t>division.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Her major work involves forecasting and time series analysis, </a:t>
            </a:r>
            <a:r>
              <a:rPr sz="1500" spc="-25" dirty="0">
                <a:latin typeface="Myriad Pro"/>
                <a:cs typeface="Myriad Pro"/>
              </a:rPr>
              <a:t>in </a:t>
            </a:r>
            <a:r>
              <a:rPr sz="1500" dirty="0">
                <a:latin typeface="Myriad Pro"/>
                <a:cs typeface="Myriad Pro"/>
              </a:rPr>
              <a:t>addition to anomaly </a:t>
            </a:r>
            <a:r>
              <a:rPr sz="1500" spc="-10" dirty="0">
                <a:latin typeface="Myriad Pro"/>
                <a:cs typeface="Myriad Pro"/>
              </a:rPr>
              <a:t>detection.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4064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Sneha feels that people are often too quick to delve into algorithms </a:t>
            </a:r>
            <a:r>
              <a:rPr sz="1500" spc="-25" dirty="0">
                <a:latin typeface="Myriad Pro"/>
                <a:cs typeface="Myriad Pro"/>
              </a:rPr>
              <a:t>and </a:t>
            </a:r>
            <a:r>
              <a:rPr sz="1500" dirty="0">
                <a:latin typeface="Myriad Pro"/>
                <a:cs typeface="Myriad Pro"/>
              </a:rPr>
              <a:t>computer code.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 have to remember it's important to step back </a:t>
            </a:r>
            <a:r>
              <a:rPr sz="1500" spc="-25" dirty="0">
                <a:latin typeface="Myriad Pro"/>
                <a:cs typeface="Myriad Pro"/>
              </a:rPr>
              <a:t>and </a:t>
            </a:r>
            <a:r>
              <a:rPr sz="1500" dirty="0">
                <a:latin typeface="Myriad Pro"/>
                <a:cs typeface="Myriad Pro"/>
              </a:rPr>
              <a:t>understand your data before you get into implementation mode;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even Sneha </a:t>
            </a:r>
            <a:r>
              <a:rPr sz="1500" spc="-25" dirty="0">
                <a:latin typeface="Myriad Pro"/>
                <a:cs typeface="Myriad Pro"/>
              </a:rPr>
              <a:t>is </a:t>
            </a:r>
            <a:r>
              <a:rPr sz="1500" dirty="0">
                <a:latin typeface="Myriad Pro"/>
                <a:cs typeface="Myriad Pro"/>
              </a:rPr>
              <a:t>trying to get more disciplined about this.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Her advice?</a:t>
            </a:r>
            <a:r>
              <a:rPr sz="1500" spc="3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Understand as much </a:t>
            </a:r>
            <a:r>
              <a:rPr sz="1500" spc="-25" dirty="0">
                <a:latin typeface="Myriad Pro"/>
                <a:cs typeface="Myriad Pro"/>
              </a:rPr>
              <a:t>of </a:t>
            </a:r>
            <a:r>
              <a:rPr sz="1500" dirty="0">
                <a:latin typeface="Myriad Pro"/>
                <a:cs typeface="Myriad Pro"/>
              </a:rPr>
              <a:t>your data as possible, as early as you </a:t>
            </a:r>
            <a:r>
              <a:rPr sz="1500" spc="-20" dirty="0">
                <a:latin typeface="Myriad Pro"/>
                <a:cs typeface="Myriad Pro"/>
              </a:rPr>
              <a:t>can.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29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148753"/>
            <a:ext cx="6376035" cy="82042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7359" marR="5080" lvl="2" indent="-467995" algn="r">
              <a:lnSpc>
                <a:spcPct val="100000"/>
              </a:lnSpc>
              <a:spcBef>
                <a:spcPts val="600"/>
              </a:spcBef>
              <a:buAutoNum type="arabicPeriod" startAt="4"/>
              <a:tabLst>
                <a:tab pos="467995" algn="l"/>
              </a:tabLst>
            </a:pPr>
            <a:r>
              <a:rPr sz="2250" b="1" i="1" baseline="1851" dirty="0">
                <a:latin typeface="Calibri"/>
                <a:cs typeface="Calibri"/>
                <a:hlinkClick r:id="rId2" action="ppaction://hlinksldjump"/>
              </a:rPr>
              <a:t>Python</a:t>
            </a:r>
            <a:r>
              <a:rPr sz="2250" b="1" i="1" spc="367" baseline="1851" dirty="0">
                <a:latin typeface="Calibri"/>
                <a:cs typeface="Calibri"/>
                <a:hlinkClick r:id="rId2" action="ppaction://hlinksldjump"/>
              </a:rPr>
              <a:t>  </a:t>
            </a:r>
            <a:r>
              <a:rPr sz="2250" b="1" baseline="1851" dirty="0">
                <a:latin typeface="Arial"/>
                <a:cs typeface="Arial"/>
                <a:hlinkClick r:id="rId2" action="ppaction://hlinksldjump"/>
              </a:rPr>
              <a:t>...........................................................................</a:t>
            </a:r>
            <a:r>
              <a:rPr sz="2250" b="1" spc="247" baseline="1851" dirty="0">
                <a:latin typeface="Arial"/>
                <a:cs typeface="Arial"/>
              </a:rPr>
              <a:t>  </a:t>
            </a:r>
            <a:r>
              <a:rPr sz="1500" b="1" spc="-25" dirty="0">
                <a:latin typeface="Arial"/>
                <a:cs typeface="Arial"/>
              </a:rPr>
              <a:t>39</a:t>
            </a:r>
            <a:endParaRPr sz="1500">
              <a:latin typeface="Arial"/>
              <a:cs typeface="Arial"/>
            </a:endParaRPr>
          </a:p>
          <a:p>
            <a:pPr marL="467359" marR="5080" lvl="2" indent="-467995" algn="r">
              <a:lnSpc>
                <a:spcPct val="100000"/>
              </a:lnSpc>
              <a:spcBef>
                <a:spcPts val="500"/>
              </a:spcBef>
              <a:buAutoNum type="arabicPeriod" startAt="4"/>
              <a:tabLst>
                <a:tab pos="467995" algn="l"/>
              </a:tabLst>
            </a:pPr>
            <a:r>
              <a:rPr sz="2250" b="1" i="1" baseline="1851" dirty="0">
                <a:latin typeface="Calibri"/>
                <a:cs typeface="Calibri"/>
                <a:hlinkClick r:id="rId3" action="ppaction://hlinksldjump"/>
              </a:rPr>
              <a:t>R</a:t>
            </a:r>
            <a:r>
              <a:rPr sz="2250" b="1" baseline="1851" dirty="0">
                <a:latin typeface="Arial"/>
                <a:cs typeface="Arial"/>
                <a:hlinkClick r:id="rId3" action="ppaction://hlinksldjump"/>
              </a:rPr>
              <a:t>....................................................................................</a:t>
            </a:r>
            <a:r>
              <a:rPr sz="2250" b="1" spc="442" baseline="1851" dirty="0">
                <a:latin typeface="Arial"/>
                <a:cs typeface="Arial"/>
              </a:rPr>
              <a:t>   </a:t>
            </a:r>
            <a:r>
              <a:rPr sz="1500" b="1" spc="-25" dirty="0">
                <a:latin typeface="Arial"/>
                <a:cs typeface="Arial"/>
              </a:rPr>
              <a:t>40</a:t>
            </a:r>
            <a:endParaRPr sz="1500">
              <a:latin typeface="Arial"/>
              <a:cs typeface="Arial"/>
            </a:endParaRPr>
          </a:p>
          <a:p>
            <a:pPr marL="473709" marR="5080" lvl="2" indent="-474345" algn="r">
              <a:lnSpc>
                <a:spcPct val="100000"/>
              </a:lnSpc>
              <a:spcBef>
                <a:spcPts val="500"/>
              </a:spcBef>
              <a:buAutoNum type="arabicPeriod" startAt="4"/>
              <a:tabLst>
                <a:tab pos="474345" algn="l"/>
              </a:tabLst>
            </a:pPr>
            <a:r>
              <a:rPr sz="2250" b="1" i="1" baseline="1851" dirty="0">
                <a:latin typeface="Calibri"/>
                <a:cs typeface="Calibri"/>
                <a:hlinkClick r:id="rId4" action="ppaction://hlinksldjump"/>
              </a:rPr>
              <a:t>Big</a:t>
            </a:r>
            <a:r>
              <a:rPr sz="2250" b="1" i="1" spc="367" baseline="1851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250" b="1" i="1" spc="-44" baseline="1851" dirty="0">
                <a:latin typeface="Calibri"/>
                <a:cs typeface="Calibri"/>
                <a:hlinkClick r:id="rId4" action="ppaction://hlinksldjump"/>
              </a:rPr>
              <a:t>Data</a:t>
            </a:r>
            <a:r>
              <a:rPr sz="2250" b="1" i="1" spc="270" baseline="1851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250" b="1" i="1" baseline="1851" dirty="0">
                <a:latin typeface="Calibri"/>
                <a:cs typeface="Calibri"/>
                <a:hlinkClick r:id="rId4" action="ppaction://hlinksldjump"/>
              </a:rPr>
              <a:t>Tools</a:t>
            </a:r>
            <a:r>
              <a:rPr sz="2250" b="1" i="1" spc="382" baseline="1851" dirty="0">
                <a:latin typeface="Calibri"/>
                <a:cs typeface="Calibri"/>
                <a:hlinkClick r:id="rId4" action="ppaction://hlinksldjump"/>
              </a:rPr>
              <a:t>  </a:t>
            </a:r>
            <a:r>
              <a:rPr sz="2250" b="1" baseline="1851" dirty="0">
                <a:latin typeface="Arial"/>
                <a:cs typeface="Arial"/>
                <a:hlinkClick r:id="rId4" action="ppaction://hlinksldjump"/>
              </a:rPr>
              <a:t>................................................................</a:t>
            </a:r>
            <a:r>
              <a:rPr sz="2250" b="1" spc="465" baseline="1851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42</a:t>
            </a:r>
            <a:endParaRPr sz="1500">
              <a:latin typeface="Arial"/>
              <a:cs typeface="Arial"/>
            </a:endParaRPr>
          </a:p>
          <a:p>
            <a:pPr marL="467359" marR="5080" lvl="2" indent="-467995" algn="r">
              <a:lnSpc>
                <a:spcPct val="100000"/>
              </a:lnSpc>
              <a:spcBef>
                <a:spcPts val="500"/>
              </a:spcBef>
              <a:buAutoNum type="arabicPeriod" startAt="4"/>
              <a:tabLst>
                <a:tab pos="467995" algn="l"/>
              </a:tabLst>
            </a:pPr>
            <a:r>
              <a:rPr sz="2250" b="1" i="1" baseline="1851" dirty="0">
                <a:latin typeface="Calibri"/>
                <a:cs typeface="Calibri"/>
                <a:hlinkClick r:id="rId4" action="ppaction://hlinksldjump"/>
              </a:rPr>
              <a:t>Hadoop</a:t>
            </a:r>
            <a:r>
              <a:rPr sz="2250" b="1" i="1" spc="382" baseline="1851" dirty="0">
                <a:latin typeface="Calibri"/>
                <a:cs typeface="Calibri"/>
                <a:hlinkClick r:id="rId4" action="ppaction://hlinksldjump"/>
              </a:rPr>
              <a:t>  </a:t>
            </a:r>
            <a:r>
              <a:rPr sz="2250" b="1" baseline="1851" dirty="0">
                <a:latin typeface="Arial"/>
                <a:cs typeface="Arial"/>
                <a:hlinkClick r:id="rId4" action="ppaction://hlinksldjump"/>
              </a:rPr>
              <a:t>..........................................................................</a:t>
            </a:r>
            <a:r>
              <a:rPr sz="2250" b="1" spc="165" baseline="1851" dirty="0">
                <a:latin typeface="Arial"/>
                <a:cs typeface="Arial"/>
              </a:rPr>
              <a:t>  </a:t>
            </a:r>
            <a:r>
              <a:rPr sz="1500" b="1" spc="-25" dirty="0">
                <a:latin typeface="Arial"/>
                <a:cs typeface="Arial"/>
              </a:rPr>
              <a:t>42</a:t>
            </a:r>
            <a:endParaRPr sz="1500">
              <a:latin typeface="Arial"/>
              <a:cs typeface="Arial"/>
            </a:endParaRPr>
          </a:p>
          <a:p>
            <a:pPr marL="467359" marR="5080" lvl="2" indent="-467995" algn="r">
              <a:lnSpc>
                <a:spcPct val="100000"/>
              </a:lnSpc>
              <a:spcBef>
                <a:spcPts val="500"/>
              </a:spcBef>
              <a:buAutoNum type="arabicPeriod" startAt="4"/>
              <a:tabLst>
                <a:tab pos="467995" algn="l"/>
              </a:tabLst>
            </a:pPr>
            <a:r>
              <a:rPr sz="2250" b="1" i="1" baseline="1851" dirty="0">
                <a:latin typeface="Calibri"/>
                <a:cs typeface="Calibri"/>
                <a:hlinkClick r:id="rId5" action="ppaction://hlinksldjump"/>
              </a:rPr>
              <a:t>NoSQL</a:t>
            </a:r>
            <a:r>
              <a:rPr sz="2250" b="1" baseline="1851" dirty="0">
                <a:latin typeface="Arial"/>
                <a:cs typeface="Arial"/>
                <a:hlinkClick r:id="rId5" action="ppaction://hlinksldjump"/>
              </a:rPr>
              <a:t>............................................................................</a:t>
            </a:r>
            <a:r>
              <a:rPr sz="2250" b="1" spc="465" baseline="1851" dirty="0">
                <a:latin typeface="Arial"/>
                <a:cs typeface="Arial"/>
              </a:rPr>
              <a:t>   </a:t>
            </a:r>
            <a:r>
              <a:rPr sz="1500" b="1" spc="-25" dirty="0">
                <a:latin typeface="Arial"/>
                <a:cs typeface="Arial"/>
              </a:rPr>
              <a:t>43</a:t>
            </a:r>
            <a:endParaRPr sz="1500">
              <a:latin typeface="Arial"/>
              <a:cs typeface="Arial"/>
            </a:endParaRPr>
          </a:p>
          <a:p>
            <a:pPr marL="321310" marR="5080" lvl="1" indent="-321945" algn="r">
              <a:lnSpc>
                <a:spcPct val="100000"/>
              </a:lnSpc>
              <a:spcBef>
                <a:spcPts val="500"/>
              </a:spcBef>
              <a:buAutoNum type="arabicPeriod" startAt="4"/>
              <a:tabLst>
                <a:tab pos="321945" algn="l"/>
              </a:tabLst>
            </a:pPr>
            <a:r>
              <a:rPr sz="2250" b="1" spc="-104" baseline="1851" dirty="0">
                <a:latin typeface="Arial"/>
                <a:cs typeface="Arial"/>
                <a:hlinkClick r:id="rId6" action="ppaction://hlinksldjump"/>
              </a:rPr>
              <a:t>Bringing</a:t>
            </a:r>
            <a:r>
              <a:rPr sz="2250" b="1" spc="-60" baseline="1851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2250" b="1" spc="-157" baseline="1851" dirty="0">
                <a:latin typeface="Arial"/>
                <a:cs typeface="Arial"/>
                <a:hlinkClick r:id="rId6" action="ppaction://hlinksldjump"/>
              </a:rPr>
              <a:t>Tools</a:t>
            </a:r>
            <a:r>
              <a:rPr sz="2250" b="1" spc="44" baseline="1851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2250" b="1" spc="-60" baseline="1851" dirty="0">
                <a:latin typeface="Arial"/>
                <a:cs typeface="Arial"/>
                <a:hlinkClick r:id="rId6" action="ppaction://hlinksldjump"/>
              </a:rPr>
              <a:t>into</a:t>
            </a:r>
            <a:r>
              <a:rPr sz="2250" b="1" spc="37" baseline="1851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2250" b="1" spc="-44" baseline="1851" dirty="0">
                <a:latin typeface="Arial"/>
                <a:cs typeface="Arial"/>
                <a:hlinkClick r:id="rId6" action="ppaction://hlinksldjump"/>
              </a:rPr>
              <a:t>the</a:t>
            </a:r>
            <a:r>
              <a:rPr sz="2250" b="1" spc="44" baseline="1851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2250" b="1" spc="-67" baseline="1851" dirty="0">
                <a:latin typeface="Arial"/>
                <a:cs typeface="Arial"/>
                <a:hlinkClick r:id="rId6" action="ppaction://hlinksldjump"/>
              </a:rPr>
              <a:t>Data</a:t>
            </a:r>
            <a:r>
              <a:rPr sz="2250" b="1" spc="44" baseline="1851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2250" b="1" spc="-89" baseline="1851" dirty="0">
                <a:latin typeface="Arial"/>
                <a:cs typeface="Arial"/>
                <a:hlinkClick r:id="rId6" action="ppaction://hlinksldjump"/>
              </a:rPr>
              <a:t>Science</a:t>
            </a:r>
            <a:r>
              <a:rPr sz="2250" b="1" spc="37" baseline="1851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2250" b="1" spc="-97" baseline="1851" dirty="0">
                <a:latin typeface="Arial"/>
                <a:cs typeface="Arial"/>
                <a:hlinkClick r:id="rId6" action="ppaction://hlinksldjump"/>
              </a:rPr>
              <a:t>Process</a:t>
            </a:r>
            <a:r>
              <a:rPr sz="2250" b="1" spc="120" baseline="1851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2250" b="1" baseline="1851" dirty="0">
                <a:latin typeface="Arial"/>
                <a:cs typeface="Arial"/>
                <a:hlinkClick r:id="rId6" action="ppaction://hlinksldjump"/>
              </a:rPr>
              <a:t>........................</a:t>
            </a:r>
            <a:r>
              <a:rPr sz="2250" b="1" spc="-22" baseline="1851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45</a:t>
            </a:r>
            <a:endParaRPr sz="1500">
              <a:latin typeface="Arial"/>
              <a:cs typeface="Arial"/>
            </a:endParaRPr>
          </a:p>
          <a:p>
            <a:pPr marL="467359" marR="5080" lvl="2" indent="-46799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67995" algn="l"/>
              </a:tabLst>
            </a:pPr>
            <a:r>
              <a:rPr sz="2250" b="1" i="1" baseline="1851" dirty="0">
                <a:latin typeface="Calibri"/>
                <a:cs typeface="Calibri"/>
                <a:hlinkClick r:id="rId6" action="ppaction://hlinksldjump"/>
              </a:rPr>
              <a:t>Collect</a:t>
            </a:r>
            <a:r>
              <a:rPr sz="2250" b="1" i="1" spc="225" baseline="1851" dirty="0">
                <a:latin typeface="Calibri"/>
                <a:cs typeface="Calibri"/>
                <a:hlinkClick r:id="rId6" action="ppaction://hlinksldjump"/>
              </a:rPr>
              <a:t>  </a:t>
            </a:r>
            <a:r>
              <a:rPr sz="2250" b="1" i="1" baseline="1851" dirty="0">
                <a:latin typeface="Calibri"/>
                <a:cs typeface="Calibri"/>
                <a:hlinkClick r:id="rId6" action="ppaction://hlinksldjump"/>
              </a:rPr>
              <a:t>Data</a:t>
            </a:r>
            <a:r>
              <a:rPr sz="2250" b="1" baseline="1851" dirty="0">
                <a:latin typeface="Arial"/>
                <a:cs typeface="Arial"/>
                <a:hlinkClick r:id="rId6" action="ppaction://hlinksldjump"/>
              </a:rPr>
              <a:t>.....................................................................</a:t>
            </a:r>
            <a:r>
              <a:rPr sz="2250" b="1" spc="135" baseline="1851" dirty="0">
                <a:latin typeface="Arial"/>
                <a:cs typeface="Arial"/>
              </a:rPr>
              <a:t>  </a:t>
            </a:r>
            <a:r>
              <a:rPr sz="1500" b="1" spc="-25" dirty="0">
                <a:latin typeface="Arial"/>
                <a:cs typeface="Arial"/>
              </a:rPr>
              <a:t>45</a:t>
            </a:r>
            <a:endParaRPr sz="1500">
              <a:latin typeface="Arial"/>
              <a:cs typeface="Arial"/>
            </a:endParaRPr>
          </a:p>
          <a:p>
            <a:pPr marL="467359" marR="5080" lvl="2" indent="-46799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67995" algn="l"/>
              </a:tabLst>
            </a:pPr>
            <a:r>
              <a:rPr sz="2250" b="1" i="1" spc="97" baseline="1851" dirty="0">
                <a:latin typeface="Calibri"/>
                <a:cs typeface="Calibri"/>
                <a:hlinkClick r:id="rId7" action="ppaction://hlinksldjump"/>
              </a:rPr>
              <a:t>Process</a:t>
            </a:r>
            <a:r>
              <a:rPr sz="2250" b="1" i="1" spc="427" baseline="1851" dirty="0"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2250" b="1" i="1" spc="-15" baseline="1851" dirty="0">
                <a:latin typeface="Calibri"/>
                <a:cs typeface="Calibri"/>
                <a:hlinkClick r:id="rId7" action="ppaction://hlinksldjump"/>
              </a:rPr>
              <a:t>Data</a:t>
            </a:r>
            <a:r>
              <a:rPr sz="2250" b="1" i="1" spc="494" baseline="1851" dirty="0"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2250" b="1" baseline="1851" dirty="0">
                <a:latin typeface="Arial"/>
                <a:cs typeface="Arial"/>
                <a:hlinkClick r:id="rId7" action="ppaction://hlinksldjump"/>
              </a:rPr>
              <a:t>..................................................................</a:t>
            </a:r>
            <a:r>
              <a:rPr sz="2250" b="1" spc="179" baseline="1851" dirty="0">
                <a:latin typeface="Arial"/>
                <a:cs typeface="Arial"/>
              </a:rPr>
              <a:t>  </a:t>
            </a:r>
            <a:r>
              <a:rPr sz="1500" b="1" spc="-25" dirty="0">
                <a:latin typeface="Arial"/>
                <a:cs typeface="Arial"/>
              </a:rPr>
              <a:t>46</a:t>
            </a:r>
            <a:endParaRPr sz="1500">
              <a:latin typeface="Arial"/>
              <a:cs typeface="Arial"/>
            </a:endParaRPr>
          </a:p>
          <a:p>
            <a:pPr marL="467359" marR="5080" lvl="2" indent="-46799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67995" algn="l"/>
              </a:tabLst>
            </a:pPr>
            <a:r>
              <a:rPr sz="2250" b="1" i="1" baseline="1851" dirty="0">
                <a:latin typeface="Calibri"/>
                <a:cs typeface="Calibri"/>
                <a:hlinkClick r:id="rId8" action="ppaction://hlinksldjump"/>
              </a:rPr>
              <a:t>Explore</a:t>
            </a:r>
            <a:r>
              <a:rPr sz="2250" b="1" i="1" spc="532" baseline="1851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2250" b="1" i="1" spc="-60" baseline="1851" dirty="0">
                <a:latin typeface="Calibri"/>
                <a:cs typeface="Calibri"/>
                <a:hlinkClick r:id="rId8" action="ppaction://hlinksldjump"/>
              </a:rPr>
              <a:t>Data</a:t>
            </a:r>
            <a:r>
              <a:rPr sz="2250" b="1" i="1" spc="254" baseline="1851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2250" b="1" baseline="1851" dirty="0">
                <a:latin typeface="Arial"/>
                <a:cs typeface="Arial"/>
                <a:hlinkClick r:id="rId8" action="ppaction://hlinksldjump"/>
              </a:rPr>
              <a:t>...................................................................</a:t>
            </a:r>
            <a:r>
              <a:rPr sz="2250" b="1" spc="375" baseline="1851" dirty="0">
                <a:latin typeface="Arial"/>
                <a:cs typeface="Arial"/>
              </a:rPr>
              <a:t>  </a:t>
            </a:r>
            <a:r>
              <a:rPr sz="1500" b="1" spc="-25" dirty="0">
                <a:latin typeface="Arial"/>
                <a:cs typeface="Arial"/>
              </a:rPr>
              <a:t>47</a:t>
            </a:r>
            <a:endParaRPr sz="1500">
              <a:latin typeface="Arial"/>
              <a:cs typeface="Arial"/>
            </a:endParaRPr>
          </a:p>
          <a:p>
            <a:pPr marL="467359" marR="5080" lvl="2" indent="-46799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67995" algn="l"/>
              </a:tabLst>
            </a:pPr>
            <a:r>
              <a:rPr sz="2250" b="1" i="1" baseline="1851" dirty="0">
                <a:latin typeface="Calibri"/>
                <a:cs typeface="Calibri"/>
                <a:hlinkClick r:id="rId9" action="ppaction://hlinksldjump"/>
              </a:rPr>
              <a:t>Analyze</a:t>
            </a:r>
            <a:r>
              <a:rPr sz="2250" b="1" i="1" spc="390" baseline="1851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2250" b="1" i="1" baseline="1851" dirty="0">
                <a:latin typeface="Calibri"/>
                <a:cs typeface="Calibri"/>
                <a:hlinkClick r:id="rId9" action="ppaction://hlinksldjump"/>
              </a:rPr>
              <a:t>Data</a:t>
            </a:r>
            <a:r>
              <a:rPr sz="2250" b="1" i="1" spc="195" baseline="1851" dirty="0">
                <a:latin typeface="Calibri"/>
                <a:cs typeface="Calibri"/>
                <a:hlinkClick r:id="rId9" action="ppaction://hlinksldjump"/>
              </a:rPr>
              <a:t>  </a:t>
            </a:r>
            <a:r>
              <a:rPr sz="2250" b="1" baseline="1851" dirty="0">
                <a:latin typeface="Arial"/>
                <a:cs typeface="Arial"/>
                <a:hlinkClick r:id="rId9" action="ppaction://hlinksldjump"/>
              </a:rPr>
              <a:t>..................................................................</a:t>
            </a:r>
            <a:r>
              <a:rPr sz="2250" b="1" spc="89" baseline="1851" dirty="0">
                <a:latin typeface="Arial"/>
                <a:cs typeface="Arial"/>
              </a:rPr>
              <a:t>  </a:t>
            </a:r>
            <a:r>
              <a:rPr sz="1500" b="1" spc="-25" dirty="0">
                <a:latin typeface="Arial"/>
                <a:cs typeface="Arial"/>
              </a:rPr>
              <a:t>48</a:t>
            </a:r>
            <a:endParaRPr sz="1500">
              <a:latin typeface="Arial"/>
              <a:cs typeface="Arial"/>
            </a:endParaRPr>
          </a:p>
          <a:p>
            <a:pPr marL="467359" marR="5080" lvl="2" indent="-46799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67995" algn="l"/>
              </a:tabLst>
            </a:pPr>
            <a:r>
              <a:rPr sz="2250" b="1" i="1" baseline="1851" dirty="0">
                <a:latin typeface="Calibri"/>
                <a:cs typeface="Calibri"/>
                <a:hlinkClick r:id="rId9" action="ppaction://hlinksldjump"/>
              </a:rPr>
              <a:t>Communicate</a:t>
            </a:r>
            <a:r>
              <a:rPr sz="2250" b="1" i="1" spc="352" baseline="1851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2250" b="1" i="1" baseline="1851" dirty="0">
                <a:latin typeface="Calibri"/>
                <a:cs typeface="Calibri"/>
                <a:hlinkClick r:id="rId9" action="ppaction://hlinksldjump"/>
              </a:rPr>
              <a:t>Data</a:t>
            </a:r>
            <a:r>
              <a:rPr sz="2250" b="1" i="1" spc="300" baseline="1851" dirty="0">
                <a:latin typeface="Calibri"/>
                <a:cs typeface="Calibri"/>
                <a:hlinkClick r:id="rId9" action="ppaction://hlinksldjump"/>
              </a:rPr>
              <a:t>  </a:t>
            </a:r>
            <a:r>
              <a:rPr sz="2250" b="1" baseline="1851" dirty="0">
                <a:latin typeface="Arial"/>
                <a:cs typeface="Arial"/>
                <a:hlinkClick r:id="rId9" action="ppaction://hlinksldjump"/>
              </a:rPr>
              <a:t>.........................................................</a:t>
            </a:r>
            <a:r>
              <a:rPr sz="2250" b="1" spc="735" baseline="1851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48</a:t>
            </a:r>
            <a:endParaRPr sz="1500">
              <a:latin typeface="Arial"/>
              <a:cs typeface="Arial"/>
            </a:endParaRPr>
          </a:p>
          <a:p>
            <a:pPr marL="162560" marR="5080" indent="-163195" algn="r">
              <a:lnSpc>
                <a:spcPct val="100000"/>
              </a:lnSpc>
              <a:spcBef>
                <a:spcPts val="500"/>
              </a:spcBef>
              <a:buAutoNum type="arabicPlain" startAt="7"/>
              <a:tabLst>
                <a:tab pos="163195" algn="l"/>
              </a:tabLst>
            </a:pPr>
            <a:r>
              <a:rPr sz="2250" b="1" spc="-60" baseline="1851" dirty="0">
                <a:latin typeface="Arial"/>
                <a:cs typeface="Arial"/>
                <a:hlinkClick r:id="rId10" action="ppaction://hlinksldjump"/>
              </a:rPr>
              <a:t>STARTING</a:t>
            </a:r>
            <a:r>
              <a:rPr sz="2250" b="1" spc="165" baseline="1851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2250" b="1" spc="-75" baseline="1851" dirty="0">
                <a:latin typeface="Arial"/>
                <a:cs typeface="Arial"/>
                <a:hlinkClick r:id="rId10" action="ppaction://hlinksldjump"/>
              </a:rPr>
              <a:t>YOUR</a:t>
            </a:r>
            <a:r>
              <a:rPr sz="2250" b="1" spc="172" baseline="1851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2250" b="1" spc="-67" baseline="1851" dirty="0">
                <a:latin typeface="Arial"/>
                <a:cs typeface="Arial"/>
                <a:hlinkClick r:id="rId10" action="ppaction://hlinksldjump"/>
              </a:rPr>
              <a:t>JOB</a:t>
            </a:r>
            <a:r>
              <a:rPr sz="2250" b="1" spc="165" baseline="1851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2250" b="1" baseline="1851" dirty="0">
                <a:latin typeface="Arial"/>
                <a:cs typeface="Arial"/>
                <a:hlinkClick r:id="rId10" action="ppaction://hlinksldjump"/>
              </a:rPr>
              <a:t>SEARCH.........................................................</a:t>
            </a:r>
            <a:r>
              <a:rPr sz="2250" b="1" spc="284" baseline="1851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52</a:t>
            </a:r>
            <a:endParaRPr sz="1500">
              <a:latin typeface="Arial"/>
              <a:cs typeface="Arial"/>
            </a:endParaRPr>
          </a:p>
          <a:p>
            <a:pPr marL="321310" marR="5080" lvl="1" indent="-32194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321945" algn="l"/>
              </a:tabLst>
            </a:pPr>
            <a:r>
              <a:rPr sz="2250" b="1" spc="-75" baseline="1851" dirty="0">
                <a:latin typeface="Arial"/>
                <a:cs typeface="Arial"/>
                <a:hlinkClick r:id="rId10" action="ppaction://hlinksldjump"/>
              </a:rPr>
              <a:t>How</a:t>
            </a:r>
            <a:r>
              <a:rPr sz="2250" b="1" spc="-37" baseline="1851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2250" b="1" spc="-15" baseline="1851" dirty="0">
                <a:latin typeface="Arial"/>
                <a:cs typeface="Arial"/>
                <a:hlinkClick r:id="rId10" action="ppaction://hlinksldjump"/>
              </a:rPr>
              <a:t>to</a:t>
            </a:r>
            <a:r>
              <a:rPr sz="2250" b="1" spc="-30" baseline="1851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2250" b="1" spc="-97" baseline="1851" dirty="0">
                <a:latin typeface="Arial"/>
                <a:cs typeface="Arial"/>
                <a:hlinkClick r:id="rId10" action="ppaction://hlinksldjump"/>
              </a:rPr>
              <a:t>Build</a:t>
            </a:r>
            <a:r>
              <a:rPr sz="2250" b="1" spc="-30" baseline="1851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2250" b="1" baseline="1851" dirty="0">
                <a:latin typeface="Arial"/>
                <a:cs typeface="Arial"/>
                <a:hlinkClick r:id="rId10" action="ppaction://hlinksldjump"/>
              </a:rPr>
              <a:t>a</a:t>
            </a:r>
            <a:r>
              <a:rPr sz="2250" b="1" spc="-30" baseline="1851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2250" b="1" spc="-67" baseline="1851" dirty="0">
                <a:latin typeface="Arial"/>
                <a:cs typeface="Arial"/>
                <a:hlinkClick r:id="rId10" action="ppaction://hlinksldjump"/>
              </a:rPr>
              <a:t>Data</a:t>
            </a:r>
            <a:r>
              <a:rPr sz="2250" b="1" spc="-30" baseline="1851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2250" b="1" spc="-89" baseline="1851" dirty="0">
                <a:latin typeface="Arial"/>
                <a:cs typeface="Arial"/>
                <a:hlinkClick r:id="rId10" action="ppaction://hlinksldjump"/>
              </a:rPr>
              <a:t>Science</a:t>
            </a:r>
            <a:r>
              <a:rPr sz="2250" b="1" spc="-30" baseline="1851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2250" b="1" spc="-60" baseline="1851" dirty="0">
                <a:latin typeface="Arial"/>
                <a:cs typeface="Arial"/>
                <a:hlinkClick r:id="rId10" action="ppaction://hlinksldjump"/>
              </a:rPr>
              <a:t>Portfolio</a:t>
            </a:r>
            <a:r>
              <a:rPr sz="2250" b="1" spc="-30" baseline="1851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2250" b="1" spc="-104" baseline="1851" dirty="0">
                <a:latin typeface="Arial"/>
                <a:cs typeface="Arial"/>
                <a:hlinkClick r:id="rId10" action="ppaction://hlinksldjump"/>
              </a:rPr>
              <a:t>and</a:t>
            </a:r>
            <a:r>
              <a:rPr sz="2250" b="1" spc="-30" baseline="1851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2250" b="1" spc="-89" baseline="1851" dirty="0">
                <a:latin typeface="Arial"/>
                <a:cs typeface="Arial"/>
                <a:hlinkClick r:id="rId10" action="ppaction://hlinksldjump"/>
              </a:rPr>
              <a:t>Resume</a:t>
            </a:r>
            <a:r>
              <a:rPr sz="2250" b="1" spc="52" baseline="1851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2250" b="1" baseline="1851" dirty="0">
                <a:latin typeface="Arial"/>
                <a:cs typeface="Arial"/>
                <a:hlinkClick r:id="rId10" action="ppaction://hlinksldjump"/>
              </a:rPr>
              <a:t>...............</a:t>
            </a:r>
            <a:r>
              <a:rPr sz="2250" b="1" spc="7" baseline="1851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52</a:t>
            </a:r>
            <a:endParaRPr sz="1500">
              <a:latin typeface="Arial"/>
              <a:cs typeface="Arial"/>
            </a:endParaRPr>
          </a:p>
          <a:p>
            <a:pPr marL="321310" marR="5080" lvl="1" indent="-32194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321945" algn="l"/>
              </a:tabLst>
            </a:pPr>
            <a:r>
              <a:rPr sz="2250" b="1" spc="-75" baseline="1851" dirty="0">
                <a:latin typeface="Arial"/>
                <a:cs typeface="Arial"/>
                <a:hlinkClick r:id="rId11" action="ppaction://hlinksldjump"/>
              </a:rPr>
              <a:t>How</a:t>
            </a:r>
            <a:r>
              <a:rPr sz="2250" b="1" spc="-60" baseline="1851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2250" b="1" spc="-15" baseline="1851" dirty="0">
                <a:latin typeface="Arial"/>
                <a:cs typeface="Arial"/>
                <a:hlinkClick r:id="rId11" action="ppaction://hlinksldjump"/>
              </a:rPr>
              <a:t>to</a:t>
            </a:r>
            <a:r>
              <a:rPr sz="2250" b="1" spc="-52" baseline="1851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2250" b="1" spc="-60" baseline="1851" dirty="0">
                <a:latin typeface="Arial"/>
                <a:cs typeface="Arial"/>
                <a:hlinkClick r:id="rId11" action="ppaction://hlinksldjump"/>
              </a:rPr>
              <a:t>Network</a:t>
            </a:r>
            <a:r>
              <a:rPr sz="2250" b="1" spc="-52" baseline="1851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2250" b="1" spc="-104" baseline="1851" dirty="0">
                <a:latin typeface="Arial"/>
                <a:cs typeface="Arial"/>
                <a:hlinkClick r:id="rId11" action="ppaction://hlinksldjump"/>
              </a:rPr>
              <a:t>and</a:t>
            </a:r>
            <a:r>
              <a:rPr sz="2250" b="1" spc="-52" baseline="1851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2250" b="1" spc="-97" baseline="1851" dirty="0">
                <a:latin typeface="Arial"/>
                <a:cs typeface="Arial"/>
                <a:hlinkClick r:id="rId11" action="ppaction://hlinksldjump"/>
              </a:rPr>
              <a:t>Build</a:t>
            </a:r>
            <a:r>
              <a:rPr sz="2250" b="1" spc="-52" baseline="1851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2250" b="1" baseline="1851" dirty="0">
                <a:latin typeface="Arial"/>
                <a:cs typeface="Arial"/>
                <a:hlinkClick r:id="rId11" action="ppaction://hlinksldjump"/>
              </a:rPr>
              <a:t>a</a:t>
            </a:r>
            <a:r>
              <a:rPr sz="2250" b="1" spc="-52" baseline="1851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2250" b="1" spc="-89" baseline="1851" dirty="0">
                <a:latin typeface="Arial"/>
                <a:cs typeface="Arial"/>
                <a:hlinkClick r:id="rId11" action="ppaction://hlinksldjump"/>
              </a:rPr>
              <a:t>Personal</a:t>
            </a:r>
            <a:r>
              <a:rPr sz="2250" b="1" spc="-52" baseline="1851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2250" b="1" spc="-127" baseline="1851" dirty="0">
                <a:latin typeface="Arial"/>
                <a:cs typeface="Arial"/>
                <a:hlinkClick r:id="rId11" action="ppaction://hlinksldjump"/>
              </a:rPr>
              <a:t>Brand</a:t>
            </a:r>
            <a:r>
              <a:rPr sz="2250" b="1" spc="-52" baseline="1851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2250" b="1" spc="-67" baseline="1851" dirty="0">
                <a:latin typeface="Arial"/>
                <a:cs typeface="Arial"/>
                <a:hlinkClick r:id="rId11" action="ppaction://hlinksldjump"/>
              </a:rPr>
              <a:t>in</a:t>
            </a:r>
            <a:r>
              <a:rPr sz="2250" b="1" spc="-52" baseline="1851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2250" b="1" spc="-67" baseline="1851" dirty="0">
                <a:latin typeface="Arial"/>
                <a:cs typeface="Arial"/>
                <a:hlinkClick r:id="rId11" action="ppaction://hlinksldjump"/>
              </a:rPr>
              <a:t>Data</a:t>
            </a:r>
            <a:r>
              <a:rPr sz="2250" b="1" spc="-52" baseline="1851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2250" b="1" spc="-67" baseline="1851" dirty="0">
                <a:latin typeface="Arial"/>
                <a:cs typeface="Arial"/>
                <a:hlinkClick r:id="rId11" action="ppaction://hlinksldjump"/>
              </a:rPr>
              <a:t>Science..</a:t>
            </a:r>
            <a:r>
              <a:rPr sz="2250" b="1" spc="-202" baseline="1851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54</a:t>
            </a:r>
            <a:endParaRPr sz="1500">
              <a:latin typeface="Arial"/>
              <a:cs typeface="Arial"/>
            </a:endParaRPr>
          </a:p>
          <a:p>
            <a:pPr marL="321310" marR="5080" lvl="1" indent="-32194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321945" algn="l"/>
              </a:tabLst>
            </a:pPr>
            <a:r>
              <a:rPr sz="2250" b="1" spc="-89" baseline="3703" dirty="0">
                <a:latin typeface="Arial"/>
                <a:cs typeface="Arial"/>
                <a:hlinkClick r:id="rId11" action="ppaction://hlinksldjump"/>
              </a:rPr>
              <a:t>Finding</a:t>
            </a:r>
            <a:r>
              <a:rPr sz="2250" b="1" spc="352" baseline="3703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2250" b="1" baseline="3703" dirty="0">
                <a:latin typeface="Arial"/>
                <a:cs typeface="Arial"/>
                <a:hlinkClick r:id="rId11" action="ppaction://hlinksldjump"/>
              </a:rPr>
              <a:t>a</a:t>
            </a:r>
            <a:r>
              <a:rPr sz="2250" b="1" spc="345" baseline="3703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2250" b="1" spc="-37" baseline="3703" dirty="0">
                <a:latin typeface="Arial"/>
                <a:cs typeface="Arial"/>
                <a:hlinkClick r:id="rId11" action="ppaction://hlinksldjump"/>
              </a:rPr>
              <a:t>Mentor</a:t>
            </a:r>
            <a:r>
              <a:rPr sz="2250" b="1" spc="465" baseline="3703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2250" b="1" baseline="3703" dirty="0">
                <a:latin typeface="Arial"/>
                <a:cs typeface="Arial"/>
                <a:hlinkClick r:id="rId11" action="ppaction://hlinksldjump"/>
              </a:rPr>
              <a:t>...................................................................</a:t>
            </a:r>
            <a:r>
              <a:rPr sz="2250" b="1" spc="-22" baseline="3703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54</a:t>
            </a:r>
            <a:endParaRPr sz="1500">
              <a:latin typeface="Arial"/>
              <a:cs typeface="Arial"/>
            </a:endParaRPr>
          </a:p>
          <a:p>
            <a:pPr marL="321310" marR="5080" lvl="1" indent="-32194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321945" algn="l"/>
              </a:tabLst>
            </a:pPr>
            <a:r>
              <a:rPr sz="2250" b="1" spc="-52" baseline="3703" dirty="0">
                <a:latin typeface="Arial"/>
                <a:cs typeface="Arial"/>
                <a:hlinkClick r:id="rId12" action="ppaction://hlinksldjump"/>
              </a:rPr>
              <a:t>Meetups</a:t>
            </a:r>
            <a:r>
              <a:rPr sz="2250" b="1" spc="345" baseline="3703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2250" b="1" spc="-104" baseline="3703" dirty="0">
                <a:latin typeface="Arial"/>
                <a:cs typeface="Arial"/>
                <a:hlinkClick r:id="rId12" action="ppaction://hlinksldjump"/>
              </a:rPr>
              <a:t>and</a:t>
            </a:r>
            <a:r>
              <a:rPr sz="2250" b="1" spc="345" baseline="3703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2250" b="1" spc="-104" baseline="3703" dirty="0">
                <a:latin typeface="Arial"/>
                <a:cs typeface="Arial"/>
                <a:hlinkClick r:id="rId12" action="ppaction://hlinksldjump"/>
              </a:rPr>
              <a:t>Conferences</a:t>
            </a:r>
            <a:r>
              <a:rPr sz="2250" b="1" spc="-135" baseline="3703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2250" b="1" baseline="3703" dirty="0">
                <a:latin typeface="Arial"/>
                <a:cs typeface="Arial"/>
                <a:hlinkClick r:id="rId12" action="ppaction://hlinksldjump"/>
              </a:rPr>
              <a:t>.....................................................</a:t>
            </a:r>
            <a:r>
              <a:rPr sz="2250" b="1" spc="397" baseline="3703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55</a:t>
            </a:r>
            <a:endParaRPr sz="1500">
              <a:latin typeface="Arial"/>
              <a:cs typeface="Arial"/>
            </a:endParaRPr>
          </a:p>
          <a:p>
            <a:pPr marL="461645" marR="5080" lvl="2" indent="-462280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62280" algn="l"/>
              </a:tabLst>
            </a:pPr>
            <a:r>
              <a:rPr sz="2250" b="1" i="1" baseline="1851" dirty="0">
                <a:latin typeface="Calibri"/>
                <a:cs typeface="Calibri"/>
                <a:hlinkClick r:id="rId12" action="ppaction://hlinksldjump"/>
              </a:rPr>
              <a:t>Conferences</a:t>
            </a:r>
            <a:r>
              <a:rPr sz="2250" b="1" i="1" spc="277" baseline="1851" dirty="0">
                <a:latin typeface="Calibri"/>
                <a:cs typeface="Calibri"/>
                <a:hlinkClick r:id="rId12" action="ppaction://hlinksldjump"/>
              </a:rPr>
              <a:t>  </a:t>
            </a:r>
            <a:r>
              <a:rPr sz="2250" b="1" baseline="1851" dirty="0">
                <a:latin typeface="Arial"/>
                <a:cs typeface="Arial"/>
                <a:hlinkClick r:id="rId12" action="ppaction://hlinksldjump"/>
              </a:rPr>
              <a:t>....................................................................</a:t>
            </a:r>
            <a:r>
              <a:rPr sz="2250" b="1" spc="172" baseline="1851" dirty="0">
                <a:latin typeface="Arial"/>
                <a:cs typeface="Arial"/>
              </a:rPr>
              <a:t>  </a:t>
            </a:r>
            <a:r>
              <a:rPr sz="1500" b="1" spc="-25" dirty="0">
                <a:latin typeface="Arial"/>
                <a:cs typeface="Arial"/>
              </a:rPr>
              <a:t>55</a:t>
            </a:r>
            <a:endParaRPr sz="1500">
              <a:latin typeface="Arial"/>
              <a:cs typeface="Arial"/>
            </a:endParaRPr>
          </a:p>
          <a:p>
            <a:pPr marL="461645" marR="5080" lvl="2" indent="-462280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62280" algn="l"/>
              </a:tabLst>
            </a:pPr>
            <a:r>
              <a:rPr sz="2250" b="1" i="1" baseline="1851" dirty="0">
                <a:latin typeface="Calibri"/>
                <a:cs typeface="Calibri"/>
                <a:hlinkClick r:id="rId13" action="ppaction://hlinksldjump"/>
              </a:rPr>
              <a:t>Meetups</a:t>
            </a:r>
            <a:r>
              <a:rPr sz="2250" b="1" baseline="1851" dirty="0">
                <a:latin typeface="Arial"/>
                <a:cs typeface="Arial"/>
                <a:hlinkClick r:id="rId13" action="ppaction://hlinksldjump"/>
              </a:rPr>
              <a:t>..........................................................................</a:t>
            </a:r>
            <a:r>
              <a:rPr sz="2250" b="1" spc="660" baseline="1851" dirty="0">
                <a:latin typeface="Arial"/>
                <a:cs typeface="Arial"/>
              </a:rPr>
              <a:t>  </a:t>
            </a:r>
            <a:r>
              <a:rPr sz="1500" b="1" spc="-25" dirty="0">
                <a:latin typeface="Arial"/>
                <a:cs typeface="Arial"/>
              </a:rPr>
              <a:t>56</a:t>
            </a:r>
            <a:endParaRPr sz="1500">
              <a:latin typeface="Arial"/>
              <a:cs typeface="Arial"/>
            </a:endParaRPr>
          </a:p>
          <a:p>
            <a:pPr marL="461645" marR="5080" lvl="2" indent="-462280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62280" algn="l"/>
              </a:tabLst>
            </a:pPr>
            <a:r>
              <a:rPr sz="2250" b="1" i="1" baseline="1851" dirty="0">
                <a:latin typeface="Calibri"/>
                <a:cs typeface="Calibri"/>
                <a:hlinkClick r:id="rId14" action="ppaction://hlinksldjump"/>
              </a:rPr>
              <a:t>Other</a:t>
            </a:r>
            <a:r>
              <a:rPr sz="2250" b="1" i="1" spc="307" baseline="1851" dirty="0"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2250" b="1" i="1" baseline="1851" dirty="0">
                <a:latin typeface="Calibri"/>
                <a:cs typeface="Calibri"/>
                <a:hlinkClick r:id="rId14" action="ppaction://hlinksldjump"/>
              </a:rPr>
              <a:t>Ways</a:t>
            </a:r>
            <a:r>
              <a:rPr sz="2250" b="1" i="1" spc="315" baseline="1851" dirty="0"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2250" b="1" i="1" baseline="1851" dirty="0">
                <a:latin typeface="Calibri"/>
                <a:cs typeface="Calibri"/>
                <a:hlinkClick r:id="rId14" action="ppaction://hlinksldjump"/>
              </a:rPr>
              <a:t>to</a:t>
            </a:r>
            <a:r>
              <a:rPr sz="2250" b="1" i="1" spc="315" baseline="1851" dirty="0"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2250" b="1" i="1" baseline="1851" dirty="0">
                <a:latin typeface="Calibri"/>
                <a:cs typeface="Calibri"/>
                <a:hlinkClick r:id="rId14" action="ppaction://hlinksldjump"/>
              </a:rPr>
              <a:t>Network</a:t>
            </a:r>
            <a:r>
              <a:rPr sz="2250" b="1" baseline="1851" dirty="0">
                <a:latin typeface="Arial"/>
                <a:cs typeface="Arial"/>
                <a:hlinkClick r:id="rId14" action="ppaction://hlinksldjump"/>
              </a:rPr>
              <a:t>.....................................................</a:t>
            </a:r>
            <a:r>
              <a:rPr sz="2250" b="1" spc="262" baseline="1851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57</a:t>
            </a:r>
            <a:endParaRPr sz="1500">
              <a:latin typeface="Arial"/>
              <a:cs typeface="Arial"/>
            </a:endParaRPr>
          </a:p>
          <a:p>
            <a:pPr marL="321310" marR="5080" lvl="1" indent="-32194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321945" algn="l"/>
              </a:tabLst>
            </a:pPr>
            <a:r>
              <a:rPr sz="2250" b="1" spc="-60" baseline="1851" dirty="0">
                <a:latin typeface="Arial"/>
                <a:cs typeface="Arial"/>
                <a:hlinkClick r:id="rId15" action="ppaction://hlinksldjump"/>
              </a:rPr>
              <a:t>Job</a:t>
            </a:r>
            <a:r>
              <a:rPr sz="2250" b="1" spc="97" baseline="1851" dirty="0">
                <a:latin typeface="Arial"/>
                <a:cs typeface="Arial"/>
                <a:hlinkClick r:id="rId15" action="ppaction://hlinksldjump"/>
              </a:rPr>
              <a:t> </a:t>
            </a:r>
            <a:r>
              <a:rPr sz="2250" b="1" spc="-112" baseline="1851" dirty="0">
                <a:latin typeface="Arial"/>
                <a:cs typeface="Arial"/>
                <a:hlinkClick r:id="rId15" action="ppaction://hlinksldjump"/>
              </a:rPr>
              <a:t>Boards</a:t>
            </a:r>
            <a:r>
              <a:rPr sz="2250" b="1" spc="97" baseline="1851" dirty="0">
                <a:latin typeface="Arial"/>
                <a:cs typeface="Arial"/>
                <a:hlinkClick r:id="rId15" action="ppaction://hlinksldjump"/>
              </a:rPr>
              <a:t> </a:t>
            </a:r>
            <a:r>
              <a:rPr sz="2250" b="1" spc="-52" baseline="1851" dirty="0">
                <a:latin typeface="Arial"/>
                <a:cs typeface="Arial"/>
                <a:hlinkClick r:id="rId15" action="ppaction://hlinksldjump"/>
              </a:rPr>
              <a:t>for</a:t>
            </a:r>
            <a:r>
              <a:rPr sz="2250" b="1" spc="104" baseline="1851" dirty="0">
                <a:latin typeface="Arial"/>
                <a:cs typeface="Arial"/>
                <a:hlinkClick r:id="rId15" action="ppaction://hlinksldjump"/>
              </a:rPr>
              <a:t> </a:t>
            </a:r>
            <a:r>
              <a:rPr sz="2250" b="1" spc="-67" baseline="1851" dirty="0">
                <a:latin typeface="Arial"/>
                <a:cs typeface="Arial"/>
                <a:hlinkClick r:id="rId15" action="ppaction://hlinksldjump"/>
              </a:rPr>
              <a:t>Data</a:t>
            </a:r>
            <a:r>
              <a:rPr sz="2250" b="1" spc="97" baseline="1851" dirty="0">
                <a:latin typeface="Arial"/>
                <a:cs typeface="Arial"/>
                <a:hlinkClick r:id="rId15" action="ppaction://hlinksldjump"/>
              </a:rPr>
              <a:t> </a:t>
            </a:r>
            <a:r>
              <a:rPr sz="2250" b="1" baseline="1851" dirty="0">
                <a:latin typeface="Arial"/>
                <a:cs typeface="Arial"/>
                <a:hlinkClick r:id="rId15" action="ppaction://hlinksldjump"/>
              </a:rPr>
              <a:t>Science..................................................</a:t>
            </a:r>
            <a:r>
              <a:rPr sz="2250" b="1" spc="-44" baseline="1851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58</a:t>
            </a:r>
            <a:endParaRPr sz="1500">
              <a:latin typeface="Arial"/>
              <a:cs typeface="Arial"/>
            </a:endParaRPr>
          </a:p>
          <a:p>
            <a:pPr marL="321310" marR="5080" lvl="1" indent="-32194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321945" algn="l"/>
              </a:tabLst>
            </a:pPr>
            <a:r>
              <a:rPr sz="2250" b="1" spc="-142" baseline="1851" dirty="0">
                <a:latin typeface="Arial"/>
                <a:cs typeface="Arial"/>
                <a:hlinkClick r:id="rId16" action="ppaction://hlinksldjump"/>
              </a:rPr>
              <a:t>Ace</a:t>
            </a:r>
            <a:r>
              <a:rPr sz="2250" b="1" spc="89" baseline="1851" dirty="0">
                <a:latin typeface="Arial"/>
                <a:cs typeface="Arial"/>
                <a:hlinkClick r:id="rId16" action="ppaction://hlinksldjump"/>
              </a:rPr>
              <a:t> </a:t>
            </a:r>
            <a:r>
              <a:rPr sz="2250" b="1" spc="-44" baseline="1851" dirty="0">
                <a:latin typeface="Arial"/>
                <a:cs typeface="Arial"/>
                <a:hlinkClick r:id="rId16" action="ppaction://hlinksldjump"/>
              </a:rPr>
              <a:t>the</a:t>
            </a:r>
            <a:r>
              <a:rPr sz="2250" b="1" spc="89" baseline="1851" dirty="0">
                <a:latin typeface="Arial"/>
                <a:cs typeface="Arial"/>
                <a:hlinkClick r:id="rId16" action="ppaction://hlinksldjump"/>
              </a:rPr>
              <a:t> </a:t>
            </a:r>
            <a:r>
              <a:rPr sz="2250" b="1" spc="-67" baseline="1851" dirty="0">
                <a:latin typeface="Arial"/>
                <a:cs typeface="Arial"/>
                <a:hlinkClick r:id="rId16" action="ppaction://hlinksldjump"/>
              </a:rPr>
              <a:t>Data</a:t>
            </a:r>
            <a:r>
              <a:rPr sz="2250" b="1" spc="97" baseline="1851" dirty="0">
                <a:latin typeface="Arial"/>
                <a:cs typeface="Arial"/>
                <a:hlinkClick r:id="rId16" action="ppaction://hlinksldjump"/>
              </a:rPr>
              <a:t> </a:t>
            </a:r>
            <a:r>
              <a:rPr sz="2250" b="1" spc="-89" baseline="1851" dirty="0">
                <a:latin typeface="Arial"/>
                <a:cs typeface="Arial"/>
                <a:hlinkClick r:id="rId16" action="ppaction://hlinksldjump"/>
              </a:rPr>
              <a:t>Science</a:t>
            </a:r>
            <a:r>
              <a:rPr sz="2250" b="1" spc="89" baseline="1851" dirty="0">
                <a:latin typeface="Arial"/>
                <a:cs typeface="Arial"/>
                <a:hlinkClick r:id="rId16" action="ppaction://hlinksldjump"/>
              </a:rPr>
              <a:t> </a:t>
            </a:r>
            <a:r>
              <a:rPr sz="2250" b="1" baseline="1851" dirty="0">
                <a:latin typeface="Arial"/>
                <a:cs typeface="Arial"/>
                <a:hlinkClick r:id="rId16" action="ppaction://hlinksldjump"/>
              </a:rPr>
              <a:t>Interview..............................................</a:t>
            </a:r>
            <a:r>
              <a:rPr sz="2250" b="1" spc="112" baseline="1851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59</a:t>
            </a:r>
            <a:endParaRPr sz="1500">
              <a:latin typeface="Arial"/>
              <a:cs typeface="Arial"/>
            </a:endParaRPr>
          </a:p>
          <a:p>
            <a:pPr marL="162560" marR="5080" indent="-163195" algn="r">
              <a:lnSpc>
                <a:spcPct val="100000"/>
              </a:lnSpc>
              <a:spcBef>
                <a:spcPts val="500"/>
              </a:spcBef>
              <a:buAutoNum type="arabicPlain" startAt="7"/>
              <a:tabLst>
                <a:tab pos="163195" algn="l"/>
              </a:tabLst>
            </a:pPr>
            <a:r>
              <a:rPr sz="2250" b="1" spc="-52" baseline="1851" dirty="0">
                <a:latin typeface="Arial"/>
                <a:cs typeface="Arial"/>
                <a:hlinkClick r:id="rId17" action="ppaction://hlinksldjump"/>
              </a:rPr>
              <a:t>PATHS</a:t>
            </a:r>
            <a:r>
              <a:rPr sz="2250" b="1" spc="337" baseline="1851" dirty="0">
                <a:latin typeface="Arial"/>
                <a:cs typeface="Arial"/>
                <a:hlinkClick r:id="rId17" action="ppaction://hlinksldjump"/>
              </a:rPr>
              <a:t> </a:t>
            </a:r>
            <a:r>
              <a:rPr sz="2250" b="1" baseline="1851" dirty="0">
                <a:latin typeface="Arial"/>
                <a:cs typeface="Arial"/>
                <a:hlinkClick r:id="rId17" action="ppaction://hlinksldjump"/>
              </a:rPr>
              <a:t>INTO</a:t>
            </a:r>
            <a:r>
              <a:rPr sz="2250" b="1" spc="345" baseline="1851" dirty="0">
                <a:latin typeface="Arial"/>
                <a:cs typeface="Arial"/>
                <a:hlinkClick r:id="rId17" action="ppaction://hlinksldjump"/>
              </a:rPr>
              <a:t> </a:t>
            </a:r>
            <a:r>
              <a:rPr sz="2250" b="1" spc="-127" baseline="1851" dirty="0">
                <a:latin typeface="Arial"/>
                <a:cs typeface="Arial"/>
                <a:hlinkClick r:id="rId17" action="ppaction://hlinksldjump"/>
              </a:rPr>
              <a:t>DATA</a:t>
            </a:r>
            <a:r>
              <a:rPr sz="2250" b="1" spc="345" baseline="1851" dirty="0">
                <a:latin typeface="Arial"/>
                <a:cs typeface="Arial"/>
                <a:hlinkClick r:id="rId17" action="ppaction://hlinksldjump"/>
              </a:rPr>
              <a:t> </a:t>
            </a:r>
            <a:r>
              <a:rPr sz="2250" b="1" baseline="1851" dirty="0">
                <a:latin typeface="Arial"/>
                <a:cs typeface="Arial"/>
                <a:hlinkClick r:id="rId17" action="ppaction://hlinksldjump"/>
              </a:rPr>
              <a:t>SCIENCE.............................................................</a:t>
            </a:r>
            <a:r>
              <a:rPr sz="2250" b="1" spc="-127" baseline="1851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61</a:t>
            </a:r>
            <a:endParaRPr sz="1500">
              <a:latin typeface="Arial"/>
              <a:cs typeface="Arial"/>
            </a:endParaRPr>
          </a:p>
          <a:p>
            <a:pPr marL="892810" lvl="1" indent="-32258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93444" algn="l"/>
              </a:tabLst>
            </a:pPr>
            <a:r>
              <a:rPr sz="2250" b="1" spc="-104" baseline="3703" dirty="0">
                <a:latin typeface="Arial"/>
                <a:cs typeface="Arial"/>
                <a:hlinkClick r:id="rId17" action="ppaction://hlinksldjump"/>
              </a:rPr>
              <a:t>Engineering</a:t>
            </a:r>
            <a:r>
              <a:rPr sz="2250" b="1" spc="-15" baseline="3703" dirty="0">
                <a:latin typeface="Arial"/>
                <a:cs typeface="Arial"/>
                <a:hlinkClick r:id="rId17" action="ppaction://hlinksldjump"/>
              </a:rPr>
              <a:t> </a:t>
            </a:r>
            <a:r>
              <a:rPr sz="2250" b="1" spc="-157" baseline="3703" dirty="0">
                <a:latin typeface="Arial"/>
                <a:cs typeface="Arial"/>
                <a:hlinkClick r:id="rId17" action="ppaction://hlinksldjump"/>
              </a:rPr>
              <a:t>&amp;</a:t>
            </a:r>
            <a:r>
              <a:rPr sz="2250" b="1" spc="-7" baseline="3703" dirty="0">
                <a:latin typeface="Arial"/>
                <a:cs typeface="Arial"/>
                <a:hlinkClick r:id="rId17" action="ppaction://hlinksldjump"/>
              </a:rPr>
              <a:t> </a:t>
            </a:r>
            <a:r>
              <a:rPr sz="2250" b="1" spc="-112" baseline="3703" dirty="0">
                <a:latin typeface="Arial"/>
                <a:cs typeface="Arial"/>
                <a:hlinkClick r:id="rId17" action="ppaction://hlinksldjump"/>
              </a:rPr>
              <a:t>Business</a:t>
            </a:r>
            <a:r>
              <a:rPr sz="2250" b="1" spc="-15" baseline="3703" dirty="0">
                <a:latin typeface="Arial"/>
                <a:cs typeface="Arial"/>
                <a:hlinkClick r:id="rId17" action="ppaction://hlinksldjump"/>
              </a:rPr>
              <a:t> </a:t>
            </a:r>
            <a:r>
              <a:rPr sz="2250" b="1" baseline="3703" dirty="0">
                <a:latin typeface="Arial"/>
                <a:cs typeface="Arial"/>
                <a:hlinkClick r:id="rId17" action="ppaction://hlinksldjump"/>
              </a:rPr>
              <a:t>=</a:t>
            </a:r>
            <a:r>
              <a:rPr sz="2250" b="1" spc="-7" baseline="3703" dirty="0">
                <a:latin typeface="Arial"/>
                <a:cs typeface="Arial"/>
                <a:hlinkClick r:id="rId17" action="ppaction://hlinksldjump"/>
              </a:rPr>
              <a:t> </a:t>
            </a:r>
            <a:r>
              <a:rPr sz="2250" b="1" spc="-67" baseline="3703" dirty="0">
                <a:latin typeface="Arial"/>
                <a:cs typeface="Arial"/>
                <a:hlinkClick r:id="rId17" action="ppaction://hlinksldjump"/>
              </a:rPr>
              <a:t>Data</a:t>
            </a:r>
            <a:r>
              <a:rPr sz="2250" b="1" spc="-15" baseline="3703" dirty="0">
                <a:latin typeface="Arial"/>
                <a:cs typeface="Arial"/>
                <a:hlinkClick r:id="rId17" action="ppaction://hlinksldjump"/>
              </a:rPr>
              <a:t> </a:t>
            </a:r>
            <a:r>
              <a:rPr sz="2250" b="1" spc="-82" baseline="3703" dirty="0">
                <a:latin typeface="Arial"/>
                <a:cs typeface="Arial"/>
                <a:hlinkClick r:id="rId17" action="ppaction://hlinksldjump"/>
              </a:rPr>
              <a:t>Stories</a:t>
            </a:r>
            <a:r>
              <a:rPr sz="2250" b="1" spc="-7" baseline="3703" dirty="0">
                <a:latin typeface="Arial"/>
                <a:cs typeface="Arial"/>
                <a:hlinkClick r:id="rId17" action="ppaction://hlinksldjump"/>
              </a:rPr>
              <a:t> </a:t>
            </a:r>
            <a:r>
              <a:rPr sz="2250" b="1" spc="120" baseline="3703" dirty="0">
                <a:latin typeface="Arial"/>
                <a:cs typeface="Arial"/>
                <a:hlinkClick r:id="rId17" action="ppaction://hlinksldjump"/>
              </a:rPr>
              <a:t>-</a:t>
            </a:r>
            <a:r>
              <a:rPr sz="2250" b="1" spc="-15" baseline="3703" dirty="0">
                <a:latin typeface="Arial"/>
                <a:cs typeface="Arial"/>
                <a:hlinkClick r:id="rId17" action="ppaction://hlinksldjump"/>
              </a:rPr>
              <a:t> </a:t>
            </a:r>
            <a:r>
              <a:rPr sz="2250" b="1" spc="-75" baseline="3703" dirty="0">
                <a:latin typeface="Arial"/>
                <a:cs typeface="Arial"/>
                <a:hlinkClick r:id="rId17" action="ppaction://hlinksldjump"/>
              </a:rPr>
              <a:t>Amit</a:t>
            </a:r>
            <a:r>
              <a:rPr sz="2250" b="1" spc="-7" baseline="3703" dirty="0">
                <a:latin typeface="Arial"/>
                <a:cs typeface="Arial"/>
                <a:hlinkClick r:id="rId17" action="ppaction://hlinksldjump"/>
              </a:rPr>
              <a:t> </a:t>
            </a:r>
            <a:r>
              <a:rPr sz="2250" b="1" spc="-104" baseline="3703" dirty="0">
                <a:latin typeface="Arial"/>
                <a:cs typeface="Arial"/>
                <a:hlinkClick r:id="rId17" action="ppaction://hlinksldjump"/>
              </a:rPr>
              <a:t>Kapoor</a:t>
            </a:r>
            <a:r>
              <a:rPr sz="2250" b="1" spc="60" baseline="3703" dirty="0">
                <a:latin typeface="Arial"/>
                <a:cs typeface="Arial"/>
                <a:hlinkClick r:id="rId17" action="ppaction://hlinksldjump"/>
              </a:rPr>
              <a:t> </a:t>
            </a:r>
            <a:r>
              <a:rPr sz="2250" b="1" baseline="3703" dirty="0">
                <a:latin typeface="Arial"/>
                <a:cs typeface="Arial"/>
                <a:hlinkClick r:id="rId17" action="ppaction://hlinksldjump"/>
              </a:rPr>
              <a:t>............</a:t>
            </a:r>
            <a:r>
              <a:rPr sz="2250" b="1" spc="-397" baseline="3703" dirty="0">
                <a:latin typeface="Arial"/>
                <a:cs typeface="Arial"/>
                <a:hlinkClick r:id="rId17" action="ppaction://hlinksldjump"/>
              </a:rPr>
              <a:t> </a:t>
            </a:r>
            <a:r>
              <a:rPr sz="1500" b="1" spc="-25" dirty="0">
                <a:latin typeface="Arial"/>
                <a:cs typeface="Arial"/>
              </a:rPr>
              <a:t>61</a:t>
            </a:r>
            <a:endParaRPr sz="1500">
              <a:latin typeface="Arial"/>
              <a:cs typeface="Arial"/>
            </a:endParaRPr>
          </a:p>
          <a:p>
            <a:pPr marL="570865" marR="5080" lvl="1">
              <a:lnSpc>
                <a:spcPts val="2380"/>
              </a:lnSpc>
              <a:spcBef>
                <a:spcPts val="20"/>
              </a:spcBef>
              <a:buAutoNum type="arabicPeriod"/>
              <a:tabLst>
                <a:tab pos="893444" algn="l"/>
              </a:tabLst>
            </a:pPr>
            <a:r>
              <a:rPr sz="1500" b="1" spc="-70" dirty="0">
                <a:latin typeface="Arial"/>
                <a:cs typeface="Arial"/>
                <a:hlinkClick r:id="rId18" action="ppaction://hlinksldjump"/>
              </a:rPr>
              <a:t>Drive</a:t>
            </a:r>
            <a:r>
              <a:rPr sz="1500" b="1" spc="-40" dirty="0">
                <a:latin typeface="Arial"/>
                <a:cs typeface="Arial"/>
                <a:hlinkClick r:id="rId18" action="ppaction://hlinksldjump"/>
              </a:rPr>
              <a:t> </a:t>
            </a:r>
            <a:r>
              <a:rPr sz="1500" b="1" spc="-50" dirty="0">
                <a:latin typeface="Arial"/>
                <a:cs typeface="Arial"/>
                <a:hlinkClick r:id="rId18" action="ppaction://hlinksldjump"/>
              </a:rPr>
              <a:t>Real-World</a:t>
            </a:r>
            <a:r>
              <a:rPr sz="1500" b="1" spc="-35" dirty="0">
                <a:latin typeface="Arial"/>
                <a:cs typeface="Arial"/>
                <a:hlinkClick r:id="rId18" action="ppaction://hlinksldjump"/>
              </a:rPr>
              <a:t> </a:t>
            </a:r>
            <a:r>
              <a:rPr sz="1500" b="1" spc="-25" dirty="0">
                <a:latin typeface="Arial"/>
                <a:cs typeface="Arial"/>
                <a:hlinkClick r:id="rId18" action="ppaction://hlinksldjump"/>
              </a:rPr>
              <a:t>Impact</a:t>
            </a:r>
            <a:r>
              <a:rPr sz="1500" b="1" spc="-40" dirty="0">
                <a:latin typeface="Arial"/>
                <a:cs typeface="Arial"/>
                <a:hlinkClick r:id="rId18" action="ppaction://hlinksldjump"/>
              </a:rPr>
              <a:t> </a:t>
            </a:r>
            <a:r>
              <a:rPr sz="1500" b="1" spc="-10" dirty="0">
                <a:latin typeface="Arial"/>
                <a:cs typeface="Arial"/>
                <a:hlinkClick r:id="rId18" action="ppaction://hlinksldjump"/>
              </a:rPr>
              <a:t>to</a:t>
            </a:r>
            <a:r>
              <a:rPr sz="1500" b="1" spc="-35" dirty="0">
                <a:latin typeface="Arial"/>
                <a:cs typeface="Arial"/>
                <a:hlinkClick r:id="rId18" action="ppaction://hlinksldjump"/>
              </a:rPr>
              <a:t> </a:t>
            </a:r>
            <a:r>
              <a:rPr sz="1500" b="1" spc="-75" dirty="0">
                <a:latin typeface="Arial"/>
                <a:cs typeface="Arial"/>
                <a:hlinkClick r:id="rId18" action="ppaction://hlinksldjump"/>
              </a:rPr>
              <a:t>Get</a:t>
            </a:r>
            <a:r>
              <a:rPr sz="1500" b="1" spc="-35" dirty="0">
                <a:latin typeface="Arial"/>
                <a:cs typeface="Arial"/>
                <a:hlinkClick r:id="rId18" action="ppaction://hlinksldjump"/>
              </a:rPr>
              <a:t> </a:t>
            </a:r>
            <a:r>
              <a:rPr sz="1500" b="1" spc="-25" dirty="0">
                <a:latin typeface="Arial"/>
                <a:cs typeface="Arial"/>
                <a:hlinkClick r:id="rId18" action="ppaction://hlinksldjump"/>
              </a:rPr>
              <a:t>Into</a:t>
            </a:r>
            <a:r>
              <a:rPr sz="1500" b="1" spc="-40" dirty="0">
                <a:latin typeface="Arial"/>
                <a:cs typeface="Arial"/>
                <a:hlinkClick r:id="rId18" action="ppaction://hlinksldjump"/>
              </a:rPr>
              <a:t> </a:t>
            </a:r>
            <a:r>
              <a:rPr sz="1500" b="1" spc="-45" dirty="0">
                <a:latin typeface="Arial"/>
                <a:cs typeface="Arial"/>
                <a:hlinkClick r:id="rId18" action="ppaction://hlinksldjump"/>
              </a:rPr>
              <a:t>Data</a:t>
            </a:r>
            <a:r>
              <a:rPr sz="1500" b="1" spc="-35" dirty="0">
                <a:latin typeface="Arial"/>
                <a:cs typeface="Arial"/>
                <a:hlinkClick r:id="rId18" action="ppaction://hlinksldjump"/>
              </a:rPr>
              <a:t> </a:t>
            </a:r>
            <a:r>
              <a:rPr sz="1500" b="1" spc="-60" dirty="0">
                <a:latin typeface="Arial"/>
                <a:cs typeface="Arial"/>
                <a:hlinkClick r:id="rId18" action="ppaction://hlinksldjump"/>
              </a:rPr>
              <a:t>Science</a:t>
            </a:r>
            <a:r>
              <a:rPr sz="1500" b="1" spc="-35" dirty="0">
                <a:latin typeface="Arial"/>
                <a:cs typeface="Arial"/>
                <a:hlinkClick r:id="rId18" action="ppaction://hlinksldjump"/>
              </a:rPr>
              <a:t> </a:t>
            </a:r>
            <a:r>
              <a:rPr sz="1500" b="1" spc="80" dirty="0">
                <a:latin typeface="Arial"/>
                <a:cs typeface="Arial"/>
                <a:hlinkClick r:id="rId18" action="ppaction://hlinksldjump"/>
              </a:rPr>
              <a:t>-</a:t>
            </a:r>
            <a:r>
              <a:rPr sz="1500" b="1" spc="-40" dirty="0">
                <a:latin typeface="Arial"/>
                <a:cs typeface="Arial"/>
                <a:hlinkClick r:id="rId18" action="ppaction://hlinksldjump"/>
              </a:rPr>
              <a:t> </a:t>
            </a:r>
            <a:r>
              <a:rPr sz="1500" b="1" spc="-10" dirty="0">
                <a:latin typeface="Arial"/>
                <a:cs typeface="Arial"/>
                <a:hlinkClick r:id="rId18" action="ppaction://hlinksldjump"/>
              </a:rPr>
              <a:t>Sundeep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2250" b="1" spc="-44" baseline="3703" dirty="0">
                <a:latin typeface="Arial"/>
                <a:cs typeface="Arial"/>
                <a:hlinkClick r:id="rId18" action="ppaction://hlinksldjump"/>
              </a:rPr>
              <a:t>Pattem</a:t>
            </a:r>
            <a:r>
              <a:rPr sz="2250" b="1" spc="240" baseline="3703" dirty="0">
                <a:latin typeface="Arial"/>
                <a:cs typeface="Arial"/>
                <a:hlinkClick r:id="rId18" action="ppaction://hlinksldjump"/>
              </a:rPr>
              <a:t>  </a:t>
            </a:r>
            <a:r>
              <a:rPr sz="2250" b="1" baseline="3703" dirty="0">
                <a:latin typeface="Arial"/>
                <a:cs typeface="Arial"/>
                <a:hlinkClick r:id="rId18" action="ppaction://hlinksldjump"/>
              </a:rPr>
              <a:t>........................................................................................</a:t>
            </a:r>
            <a:r>
              <a:rPr sz="2250" b="1" spc="60" baseline="3703" dirty="0">
                <a:latin typeface="Arial"/>
                <a:cs typeface="Arial"/>
              </a:rPr>
              <a:t>  </a:t>
            </a:r>
            <a:r>
              <a:rPr sz="1500" b="1" spc="-25" dirty="0">
                <a:latin typeface="Arial"/>
                <a:cs typeface="Arial"/>
              </a:rPr>
              <a:t>62</a:t>
            </a:r>
            <a:endParaRPr sz="1500">
              <a:latin typeface="Arial"/>
              <a:cs typeface="Arial"/>
            </a:endParaRPr>
          </a:p>
          <a:p>
            <a:pPr marL="892810" lvl="1" indent="-32258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893444" algn="l"/>
              </a:tabLst>
            </a:pPr>
            <a:r>
              <a:rPr sz="2250" b="1" spc="-112" baseline="3703" dirty="0">
                <a:latin typeface="Arial"/>
                <a:cs typeface="Arial"/>
                <a:hlinkClick r:id="rId19" action="ppaction://hlinksldjump"/>
              </a:rPr>
              <a:t>Gaining</a:t>
            </a:r>
            <a:r>
              <a:rPr sz="2250" b="1" spc="37" baseline="3703" dirty="0">
                <a:latin typeface="Arial"/>
                <a:cs typeface="Arial"/>
                <a:hlinkClick r:id="rId19" action="ppaction://hlinksldjump"/>
              </a:rPr>
              <a:t> </a:t>
            </a:r>
            <a:r>
              <a:rPr sz="2250" b="1" spc="-67" baseline="3703" dirty="0">
                <a:latin typeface="Arial"/>
                <a:cs typeface="Arial"/>
                <a:hlinkClick r:id="rId19" action="ppaction://hlinksldjump"/>
              </a:rPr>
              <a:t>Data</a:t>
            </a:r>
            <a:r>
              <a:rPr sz="2250" b="1" spc="37" baseline="3703" dirty="0">
                <a:latin typeface="Arial"/>
                <a:cs typeface="Arial"/>
                <a:hlinkClick r:id="rId19" action="ppaction://hlinksldjump"/>
              </a:rPr>
              <a:t> </a:t>
            </a:r>
            <a:r>
              <a:rPr sz="2250" b="1" spc="-89" baseline="3703" dirty="0">
                <a:latin typeface="Arial"/>
                <a:cs typeface="Arial"/>
                <a:hlinkClick r:id="rId19" action="ppaction://hlinksldjump"/>
              </a:rPr>
              <a:t>Science</a:t>
            </a:r>
            <a:r>
              <a:rPr sz="2250" b="1" spc="37" baseline="3703" dirty="0">
                <a:latin typeface="Arial"/>
                <a:cs typeface="Arial"/>
                <a:hlinkClick r:id="rId19" action="ppaction://hlinksldjump"/>
              </a:rPr>
              <a:t> </a:t>
            </a:r>
            <a:r>
              <a:rPr sz="2250" b="1" spc="-104" baseline="3703" dirty="0">
                <a:latin typeface="Arial"/>
                <a:cs typeface="Arial"/>
                <a:hlinkClick r:id="rId19" action="ppaction://hlinksldjump"/>
              </a:rPr>
              <a:t>Experience</a:t>
            </a:r>
            <a:r>
              <a:rPr sz="2250" b="1" spc="37" baseline="3703" dirty="0">
                <a:latin typeface="Arial"/>
                <a:cs typeface="Arial"/>
                <a:hlinkClick r:id="rId19" action="ppaction://hlinksldjump"/>
              </a:rPr>
              <a:t> </a:t>
            </a:r>
            <a:r>
              <a:rPr sz="2250" b="1" spc="120" baseline="3703" dirty="0">
                <a:latin typeface="Arial"/>
                <a:cs typeface="Arial"/>
                <a:hlinkClick r:id="rId19" action="ppaction://hlinksldjump"/>
              </a:rPr>
              <a:t>-</a:t>
            </a:r>
            <a:r>
              <a:rPr sz="2250" b="1" spc="37" baseline="3703" dirty="0">
                <a:latin typeface="Arial"/>
                <a:cs typeface="Arial"/>
                <a:hlinkClick r:id="rId19" action="ppaction://hlinksldjump"/>
              </a:rPr>
              <a:t> </a:t>
            </a:r>
            <a:r>
              <a:rPr sz="2250" b="1" spc="-97" baseline="3703" dirty="0">
                <a:latin typeface="Arial"/>
                <a:cs typeface="Arial"/>
                <a:hlinkClick r:id="rId19" action="ppaction://hlinksldjump"/>
              </a:rPr>
              <a:t>Sneha</a:t>
            </a:r>
            <a:r>
              <a:rPr sz="2250" b="1" spc="37" baseline="3703" dirty="0">
                <a:latin typeface="Arial"/>
                <a:cs typeface="Arial"/>
                <a:hlinkClick r:id="rId19" action="ppaction://hlinksldjump"/>
              </a:rPr>
              <a:t> </a:t>
            </a:r>
            <a:r>
              <a:rPr sz="2250" b="1" spc="-112" baseline="3703" dirty="0">
                <a:latin typeface="Arial"/>
                <a:cs typeface="Arial"/>
                <a:hlinkClick r:id="rId19" action="ppaction://hlinksldjump"/>
              </a:rPr>
              <a:t>Runwal</a:t>
            </a:r>
            <a:r>
              <a:rPr sz="2250" b="1" spc="-345" baseline="3703" dirty="0">
                <a:latin typeface="Arial"/>
                <a:cs typeface="Arial"/>
                <a:hlinkClick r:id="rId19" action="ppaction://hlinksldjump"/>
              </a:rPr>
              <a:t> </a:t>
            </a:r>
            <a:r>
              <a:rPr sz="2250" b="1" baseline="3703" dirty="0">
                <a:latin typeface="Arial"/>
                <a:cs typeface="Arial"/>
                <a:hlinkClick r:id="rId19" action="ppaction://hlinksldjump"/>
              </a:rPr>
              <a:t>..................</a:t>
            </a:r>
            <a:r>
              <a:rPr sz="2250" b="1" spc="-120" baseline="3703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63</a:t>
            </a:r>
            <a:endParaRPr sz="1500">
              <a:latin typeface="Arial"/>
              <a:cs typeface="Arial"/>
            </a:endParaRPr>
          </a:p>
          <a:p>
            <a:pPr marL="892810" lvl="1" indent="-32194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93444" algn="l"/>
              </a:tabLst>
            </a:pPr>
            <a:r>
              <a:rPr sz="2250" b="1" spc="-112" baseline="3703" dirty="0">
                <a:latin typeface="Arial"/>
                <a:cs typeface="Arial"/>
                <a:hlinkClick r:id="rId20" action="ppaction://hlinksldjump"/>
              </a:rPr>
              <a:t>Competing</a:t>
            </a:r>
            <a:r>
              <a:rPr sz="2250" b="1" spc="-37" baseline="3703" dirty="0">
                <a:latin typeface="Arial"/>
                <a:cs typeface="Arial"/>
                <a:hlinkClick r:id="rId20" action="ppaction://hlinksldjump"/>
              </a:rPr>
              <a:t> </a:t>
            </a:r>
            <a:r>
              <a:rPr sz="2250" b="1" spc="-15" baseline="3703" dirty="0">
                <a:latin typeface="Arial"/>
                <a:cs typeface="Arial"/>
                <a:hlinkClick r:id="rId20" action="ppaction://hlinksldjump"/>
              </a:rPr>
              <a:t>to</a:t>
            </a:r>
            <a:r>
              <a:rPr sz="2250" b="1" spc="-30" baseline="3703" dirty="0">
                <a:latin typeface="Arial"/>
                <a:cs typeface="Arial"/>
                <a:hlinkClick r:id="rId20" action="ppaction://hlinksldjump"/>
              </a:rPr>
              <a:t> </a:t>
            </a:r>
            <a:r>
              <a:rPr sz="2250" b="1" spc="-112" baseline="3703" dirty="0">
                <a:latin typeface="Arial"/>
                <a:cs typeface="Arial"/>
                <a:hlinkClick r:id="rId20" action="ppaction://hlinksldjump"/>
              </a:rPr>
              <a:t>Get</a:t>
            </a:r>
            <a:r>
              <a:rPr sz="2250" b="1" spc="-30" baseline="3703" dirty="0">
                <a:latin typeface="Arial"/>
                <a:cs typeface="Arial"/>
                <a:hlinkClick r:id="rId20" action="ppaction://hlinksldjump"/>
              </a:rPr>
              <a:t> </a:t>
            </a:r>
            <a:r>
              <a:rPr sz="2250" b="1" spc="-37" baseline="3703" dirty="0">
                <a:latin typeface="Arial"/>
                <a:cs typeface="Arial"/>
                <a:hlinkClick r:id="rId20" action="ppaction://hlinksldjump"/>
              </a:rPr>
              <a:t>Into</a:t>
            </a:r>
            <a:r>
              <a:rPr sz="2250" b="1" spc="-30" baseline="3703" dirty="0">
                <a:latin typeface="Arial"/>
                <a:cs typeface="Arial"/>
                <a:hlinkClick r:id="rId20" action="ppaction://hlinksldjump"/>
              </a:rPr>
              <a:t> </a:t>
            </a:r>
            <a:r>
              <a:rPr sz="2250" b="1" spc="-67" baseline="3703" dirty="0">
                <a:latin typeface="Arial"/>
                <a:cs typeface="Arial"/>
                <a:hlinkClick r:id="rId20" action="ppaction://hlinksldjump"/>
              </a:rPr>
              <a:t>Data</a:t>
            </a:r>
            <a:r>
              <a:rPr sz="2250" b="1" spc="-30" baseline="3703" dirty="0">
                <a:latin typeface="Arial"/>
                <a:cs typeface="Arial"/>
                <a:hlinkClick r:id="rId20" action="ppaction://hlinksldjump"/>
              </a:rPr>
              <a:t> </a:t>
            </a:r>
            <a:r>
              <a:rPr sz="2250" b="1" spc="-89" baseline="3703" dirty="0">
                <a:latin typeface="Arial"/>
                <a:cs typeface="Arial"/>
                <a:hlinkClick r:id="rId20" action="ppaction://hlinksldjump"/>
              </a:rPr>
              <a:t>Science</a:t>
            </a:r>
            <a:r>
              <a:rPr sz="2250" b="1" spc="-30" baseline="3703" dirty="0">
                <a:latin typeface="Arial"/>
                <a:cs typeface="Arial"/>
                <a:hlinkClick r:id="rId20" action="ppaction://hlinksldjump"/>
              </a:rPr>
              <a:t> </a:t>
            </a:r>
            <a:r>
              <a:rPr sz="2250" b="1" spc="120" baseline="3703" dirty="0">
                <a:latin typeface="Arial"/>
                <a:cs typeface="Arial"/>
                <a:hlinkClick r:id="rId20" action="ppaction://hlinksldjump"/>
              </a:rPr>
              <a:t>-</a:t>
            </a:r>
            <a:r>
              <a:rPr sz="2250" b="1" spc="-37" baseline="3703" dirty="0">
                <a:latin typeface="Arial"/>
                <a:cs typeface="Arial"/>
                <a:hlinkClick r:id="rId20" action="ppaction://hlinksldjump"/>
              </a:rPr>
              <a:t> </a:t>
            </a:r>
            <a:r>
              <a:rPr sz="2250" b="1" spc="-89" baseline="3703" dirty="0">
                <a:latin typeface="Arial"/>
                <a:cs typeface="Arial"/>
                <a:hlinkClick r:id="rId20" action="ppaction://hlinksldjump"/>
              </a:rPr>
              <a:t>Sinan</a:t>
            </a:r>
            <a:r>
              <a:rPr sz="2250" b="1" spc="-30" baseline="3703" dirty="0">
                <a:latin typeface="Arial"/>
                <a:cs typeface="Arial"/>
                <a:hlinkClick r:id="rId20" action="ppaction://hlinksldjump"/>
              </a:rPr>
              <a:t> </a:t>
            </a:r>
            <a:r>
              <a:rPr sz="2250" b="1" spc="-67" baseline="3703" dirty="0">
                <a:latin typeface="Arial"/>
                <a:cs typeface="Arial"/>
                <a:hlinkClick r:id="rId20" action="ppaction://hlinksldjump"/>
              </a:rPr>
              <a:t>Ozdemir</a:t>
            </a:r>
            <a:r>
              <a:rPr sz="2250" b="1" spc="82" baseline="3703" dirty="0">
                <a:latin typeface="Arial"/>
                <a:cs typeface="Arial"/>
                <a:hlinkClick r:id="rId20" action="ppaction://hlinksldjump"/>
              </a:rPr>
              <a:t> </a:t>
            </a:r>
            <a:r>
              <a:rPr sz="2250" b="1" baseline="3703" dirty="0">
                <a:latin typeface="Arial"/>
                <a:cs typeface="Arial"/>
                <a:hlinkClick r:id="rId20" action="ppaction://hlinksldjump"/>
              </a:rPr>
              <a:t>............</a:t>
            </a:r>
            <a:r>
              <a:rPr sz="2250" b="1" spc="89" baseline="3703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64</a:t>
            </a:r>
            <a:endParaRPr sz="1500">
              <a:latin typeface="Arial"/>
              <a:cs typeface="Arial"/>
            </a:endParaRPr>
          </a:p>
          <a:p>
            <a:pPr marL="892810" lvl="1" indent="-32194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893444" algn="l"/>
              </a:tabLst>
            </a:pPr>
            <a:r>
              <a:rPr sz="2250" b="1" spc="-195" baseline="3703" dirty="0">
                <a:latin typeface="Arial"/>
                <a:cs typeface="Arial"/>
                <a:hlinkClick r:id="rId21" action="ppaction://hlinksldjump"/>
              </a:rPr>
              <a:t>A</a:t>
            </a:r>
            <a:r>
              <a:rPr sz="2250" b="1" spc="-67" baseline="3703" dirty="0">
                <a:latin typeface="Arial"/>
                <a:cs typeface="Arial"/>
                <a:hlinkClick r:id="rId21" action="ppaction://hlinksldjump"/>
              </a:rPr>
              <a:t> </a:t>
            </a:r>
            <a:r>
              <a:rPr sz="2250" b="1" spc="-97" baseline="3703" dirty="0">
                <a:latin typeface="Arial"/>
                <a:cs typeface="Arial"/>
                <a:hlinkClick r:id="rId21" action="ppaction://hlinksldjump"/>
              </a:rPr>
              <a:t>Psychology</a:t>
            </a:r>
            <a:r>
              <a:rPr sz="2250" b="1" spc="-67" baseline="3703" dirty="0">
                <a:latin typeface="Arial"/>
                <a:cs typeface="Arial"/>
                <a:hlinkClick r:id="rId21" action="ppaction://hlinksldjump"/>
              </a:rPr>
              <a:t> </a:t>
            </a:r>
            <a:r>
              <a:rPr sz="2250" b="1" spc="-120" baseline="3703" dirty="0">
                <a:latin typeface="Arial"/>
                <a:cs typeface="Arial"/>
                <a:hlinkClick r:id="rId21" action="ppaction://hlinksldjump"/>
              </a:rPr>
              <a:t>PhD</a:t>
            </a:r>
            <a:r>
              <a:rPr sz="2250" b="1" spc="-67" baseline="3703" dirty="0">
                <a:latin typeface="Arial"/>
                <a:cs typeface="Arial"/>
                <a:hlinkClick r:id="rId21" action="ppaction://hlinksldjump"/>
              </a:rPr>
              <a:t> </a:t>
            </a:r>
            <a:r>
              <a:rPr sz="2250" b="1" spc="-127" baseline="3703" dirty="0">
                <a:latin typeface="Arial"/>
                <a:cs typeface="Arial"/>
                <a:hlinkClick r:id="rId21" action="ppaction://hlinksldjump"/>
              </a:rPr>
              <a:t>on</a:t>
            </a:r>
            <a:r>
              <a:rPr sz="2250" b="1" spc="-67" baseline="3703" dirty="0">
                <a:latin typeface="Arial"/>
                <a:cs typeface="Arial"/>
                <a:hlinkClick r:id="rId21" action="ppaction://hlinksldjump"/>
              </a:rPr>
              <a:t> </a:t>
            </a:r>
            <a:r>
              <a:rPr sz="2250" b="1" spc="-44" baseline="3703" dirty="0">
                <a:latin typeface="Arial"/>
                <a:cs typeface="Arial"/>
                <a:hlinkClick r:id="rId21" action="ppaction://hlinksldjump"/>
              </a:rPr>
              <a:t>the</a:t>
            </a:r>
            <a:r>
              <a:rPr sz="2250" b="1" spc="-75" baseline="3703" dirty="0">
                <a:latin typeface="Arial"/>
                <a:cs typeface="Arial"/>
                <a:hlinkClick r:id="rId21" action="ppaction://hlinksldjump"/>
              </a:rPr>
              <a:t> </a:t>
            </a:r>
            <a:r>
              <a:rPr sz="2250" b="1" spc="-30" baseline="3703" dirty="0">
                <a:latin typeface="Arial"/>
                <a:cs typeface="Arial"/>
                <a:hlinkClick r:id="rId21" action="ppaction://hlinksldjump"/>
              </a:rPr>
              <a:t>Path</a:t>
            </a:r>
            <a:r>
              <a:rPr sz="2250" b="1" spc="-67" baseline="3703" dirty="0">
                <a:latin typeface="Arial"/>
                <a:cs typeface="Arial"/>
                <a:hlinkClick r:id="rId21" action="ppaction://hlinksldjump"/>
              </a:rPr>
              <a:t> </a:t>
            </a:r>
            <a:r>
              <a:rPr sz="2250" b="1" spc="-15" baseline="3703" dirty="0">
                <a:latin typeface="Arial"/>
                <a:cs typeface="Arial"/>
                <a:hlinkClick r:id="rId21" action="ppaction://hlinksldjump"/>
              </a:rPr>
              <a:t>to</a:t>
            </a:r>
            <a:r>
              <a:rPr sz="2250" b="1" spc="-67" baseline="3703" dirty="0">
                <a:latin typeface="Arial"/>
                <a:cs typeface="Arial"/>
                <a:hlinkClick r:id="rId21" action="ppaction://hlinksldjump"/>
              </a:rPr>
              <a:t> Data </a:t>
            </a:r>
            <a:r>
              <a:rPr sz="2250" b="1" spc="-89" baseline="3703" dirty="0">
                <a:latin typeface="Arial"/>
                <a:cs typeface="Arial"/>
                <a:hlinkClick r:id="rId21" action="ppaction://hlinksldjump"/>
              </a:rPr>
              <a:t>Science</a:t>
            </a:r>
            <a:r>
              <a:rPr sz="2250" b="1" spc="-67" baseline="3703" dirty="0">
                <a:latin typeface="Arial"/>
                <a:cs typeface="Arial"/>
                <a:hlinkClick r:id="rId21" action="ppaction://hlinksldjump"/>
              </a:rPr>
              <a:t> </a:t>
            </a:r>
            <a:r>
              <a:rPr sz="2250" b="1" spc="120" baseline="3703" dirty="0">
                <a:latin typeface="Arial"/>
                <a:cs typeface="Arial"/>
                <a:hlinkClick r:id="rId21" action="ppaction://hlinksldjump"/>
              </a:rPr>
              <a:t>-</a:t>
            </a:r>
            <a:r>
              <a:rPr sz="2250" b="1" spc="-67" baseline="3703" dirty="0">
                <a:latin typeface="Arial"/>
                <a:cs typeface="Arial"/>
                <a:hlinkClick r:id="rId21" action="ppaction://hlinksldjump"/>
              </a:rPr>
              <a:t> </a:t>
            </a:r>
            <a:r>
              <a:rPr sz="2250" b="1" spc="-127" baseline="3703" dirty="0">
                <a:latin typeface="Arial"/>
                <a:cs typeface="Arial"/>
                <a:hlinkClick r:id="rId21" action="ppaction://hlinksldjump"/>
              </a:rPr>
              <a:t>Erin</a:t>
            </a:r>
            <a:r>
              <a:rPr sz="2250" b="1" spc="-67" baseline="3703" dirty="0">
                <a:latin typeface="Arial"/>
                <a:cs typeface="Arial"/>
                <a:hlinkClick r:id="rId21" action="ppaction://hlinksldjump"/>
              </a:rPr>
              <a:t> </a:t>
            </a:r>
            <a:r>
              <a:rPr sz="2250" b="1" spc="-37" baseline="3703" dirty="0">
                <a:latin typeface="Arial"/>
                <a:cs typeface="Arial"/>
                <a:hlinkClick r:id="rId21" action="ppaction://hlinksldjump"/>
              </a:rPr>
              <a:t>Baker...</a:t>
            </a:r>
            <a:r>
              <a:rPr sz="2250" b="1" spc="7" baseline="3703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65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3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157" y="853503"/>
            <a:ext cx="62972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6</a:t>
            </a:r>
            <a:r>
              <a:rPr spc="-125" dirty="0"/>
              <a:t> </a:t>
            </a:r>
            <a:r>
              <a:rPr spc="-114" dirty="0"/>
              <a:t>What</a:t>
            </a:r>
            <a:r>
              <a:rPr spc="-170" dirty="0"/>
              <a:t> </a:t>
            </a:r>
            <a:r>
              <a:rPr spc="-165" dirty="0"/>
              <a:t>You</a:t>
            </a:r>
            <a:r>
              <a:rPr spc="-114" dirty="0"/>
              <a:t> </a:t>
            </a:r>
            <a:r>
              <a:rPr spc="-120" dirty="0"/>
              <a:t>Need</a:t>
            </a:r>
            <a:r>
              <a:rPr spc="-130" dirty="0"/>
              <a:t> </a:t>
            </a:r>
            <a:r>
              <a:rPr spc="-50" dirty="0"/>
              <a:t>to</a:t>
            </a:r>
            <a:r>
              <a:rPr spc="-95" dirty="0"/>
              <a:t> </a:t>
            </a:r>
            <a:r>
              <a:rPr spc="-160" dirty="0"/>
              <a:t>Learn</a:t>
            </a:r>
            <a:r>
              <a:rPr spc="-110" dirty="0"/>
              <a:t> </a:t>
            </a:r>
            <a:r>
              <a:rPr spc="-80" dirty="0"/>
              <a:t>to</a:t>
            </a:r>
            <a:r>
              <a:rPr spc="-130" dirty="0"/>
              <a:t> </a:t>
            </a:r>
            <a:r>
              <a:rPr spc="-105" dirty="0"/>
              <a:t>Become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144" y="1405953"/>
            <a:ext cx="2684780" cy="118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14" dirty="0">
                <a:solidFill>
                  <a:srgbClr val="EE2965"/>
                </a:solidFill>
                <a:latin typeface="Calibri"/>
                <a:cs typeface="Calibri"/>
              </a:rPr>
              <a:t>a</a:t>
            </a:r>
            <a:r>
              <a:rPr sz="3000" b="1" spc="15" dirty="0">
                <a:solidFill>
                  <a:srgbClr val="EE2965"/>
                </a:solidFill>
                <a:latin typeface="Calibri"/>
                <a:cs typeface="Calibri"/>
              </a:rPr>
              <a:t> </a:t>
            </a:r>
            <a:r>
              <a:rPr sz="3000" b="1" spc="50" dirty="0">
                <a:solidFill>
                  <a:srgbClr val="EE2965"/>
                </a:solidFill>
                <a:latin typeface="Calibri"/>
                <a:cs typeface="Calibri"/>
              </a:rPr>
              <a:t>Data</a:t>
            </a:r>
            <a:r>
              <a:rPr sz="3000" b="1" spc="20" dirty="0">
                <a:solidFill>
                  <a:srgbClr val="EE2965"/>
                </a:solidFill>
                <a:latin typeface="Calibri"/>
                <a:cs typeface="Calibri"/>
              </a:rPr>
              <a:t> </a:t>
            </a:r>
            <a:r>
              <a:rPr sz="3000" b="1" spc="114" dirty="0">
                <a:solidFill>
                  <a:srgbClr val="EE2965"/>
                </a:solidFill>
                <a:latin typeface="Calibri"/>
                <a:cs typeface="Calibri"/>
              </a:rPr>
              <a:t>Scientist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0"/>
              </a:spcBef>
            </a:pPr>
            <a:r>
              <a:rPr sz="2000" b="1" dirty="0">
                <a:solidFill>
                  <a:srgbClr val="25B899"/>
                </a:solidFill>
                <a:latin typeface="Arial"/>
                <a:cs typeface="Arial"/>
              </a:rPr>
              <a:t>6.1</a:t>
            </a:r>
            <a:r>
              <a:rPr sz="2000" b="1" spc="20" dirty="0">
                <a:solidFill>
                  <a:srgbClr val="25B89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5B899"/>
                </a:solidFill>
                <a:latin typeface="Arial"/>
                <a:cs typeface="Arial"/>
              </a:rPr>
              <a:t>Introduction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144" y="2886442"/>
            <a:ext cx="6504940" cy="380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next section covers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 of the data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 skills you’ll need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 learn.</a:t>
            </a:r>
            <a:r>
              <a:rPr sz="1500" spc="-7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You’ll</a:t>
            </a:r>
            <a:r>
              <a:rPr sz="150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also </a:t>
            </a:r>
            <a:r>
              <a:rPr sz="1500" dirty="0">
                <a:latin typeface="Myriad Pro"/>
                <a:cs typeface="Myriad Pro"/>
              </a:rPr>
              <a:t>learn about the tools you need to do your </a:t>
            </a:r>
            <a:r>
              <a:rPr sz="1500" spc="-20" dirty="0">
                <a:latin typeface="Myriad Pro"/>
                <a:cs typeface="Myriad Pro"/>
              </a:rPr>
              <a:t>job.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Myriad Pro"/>
              <a:cs typeface="Myriad Pro"/>
            </a:endParaRPr>
          </a:p>
          <a:p>
            <a:pPr marL="12700" marR="30734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Most data scientists use a combination of skills every day, some of which </a:t>
            </a:r>
            <a:r>
              <a:rPr sz="1500" spc="-20" dirty="0">
                <a:latin typeface="Myriad Pro"/>
                <a:cs typeface="Myriad Pro"/>
              </a:rPr>
              <a:t>they </a:t>
            </a:r>
            <a:r>
              <a:rPr sz="1500" dirty="0">
                <a:latin typeface="Myriad Pro"/>
                <a:cs typeface="Myriad Pro"/>
              </a:rPr>
              <a:t>have taught themselves on the job or otherwise.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They also come from </a:t>
            </a:r>
            <a:r>
              <a:rPr sz="1500" spc="-10" dirty="0">
                <a:latin typeface="Myriad Pro"/>
                <a:cs typeface="Myriad Pro"/>
              </a:rPr>
              <a:t>various backgrounds.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Myriad Pro"/>
              <a:cs typeface="Myriad Pro"/>
            </a:endParaRPr>
          </a:p>
          <a:p>
            <a:pPr marL="1320800" marR="668020" indent="-644525">
              <a:lnSpc>
                <a:spcPct val="117300"/>
              </a:lnSpc>
            </a:pP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There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isn’t any one specific academic credential that </a:t>
            </a:r>
            <a:r>
              <a:rPr sz="1800" spc="-25" dirty="0">
                <a:solidFill>
                  <a:srgbClr val="EE2965"/>
                </a:solidFill>
                <a:latin typeface="Myriad Pro"/>
                <a:cs typeface="Myriad Pro"/>
              </a:rPr>
              <a:t>is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required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to be an effective data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scientist.</a:t>
            </a:r>
            <a:endParaRPr sz="18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Myriad Pro"/>
              <a:cs typeface="Myriad Pro"/>
            </a:endParaRPr>
          </a:p>
          <a:p>
            <a:pPr marL="12700" marR="338455">
              <a:lnSpc>
                <a:spcPct val="1208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All the skills we discuss are skills you can teach yourself or learn with </a:t>
            </a:r>
            <a:r>
              <a:rPr sz="1500" spc="-50" dirty="0">
                <a:latin typeface="Myriad Pro"/>
                <a:cs typeface="Myriad Pro"/>
              </a:rPr>
              <a:t>a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Springboard</a:t>
            </a:r>
            <a:r>
              <a:rPr sz="1500" u="sng" spc="24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mentor.</a:t>
            </a:r>
            <a:r>
              <a:rPr sz="1500" spc="95" dirty="0">
                <a:solidFill>
                  <a:srgbClr val="27B99A"/>
                </a:solidFill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We've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laid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out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some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resources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get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started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down </a:t>
            </a:r>
            <a:r>
              <a:rPr sz="1500" dirty="0">
                <a:latin typeface="Myriad Pro"/>
                <a:cs typeface="Myriad Pro"/>
              </a:rPr>
              <a:t>that </a:t>
            </a:r>
            <a:r>
              <a:rPr sz="1500" spc="-20" dirty="0">
                <a:latin typeface="Myriad Pro"/>
                <a:cs typeface="Myriad Pro"/>
              </a:rPr>
              <a:t>path.</a:t>
            </a:r>
            <a:endParaRPr sz="1500">
              <a:latin typeface="Myriad Pro"/>
              <a:cs typeface="Myriad Pr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032" y="7556500"/>
            <a:ext cx="6321567" cy="198344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30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4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158126"/>
            <a:ext cx="6226810" cy="449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6405" lvl="1" indent="-434340">
              <a:lnSpc>
                <a:spcPct val="100000"/>
              </a:lnSpc>
              <a:spcBef>
                <a:spcPts val="100"/>
              </a:spcBef>
              <a:buClr>
                <a:srgbClr val="25B899"/>
              </a:buClr>
              <a:buFont typeface="Arial"/>
              <a:buAutoNum type="arabicPeriod" startAt="2"/>
              <a:tabLst>
                <a:tab pos="447040" algn="l"/>
              </a:tabLst>
            </a:pPr>
            <a:r>
              <a:rPr sz="2000" b="1" spc="-55" dirty="0">
                <a:solidFill>
                  <a:srgbClr val="25B899"/>
                </a:solidFill>
                <a:latin typeface="Arial"/>
                <a:cs typeface="Arial"/>
              </a:rPr>
              <a:t>Data</a:t>
            </a:r>
            <a:r>
              <a:rPr sz="2000" b="1" spc="-50" dirty="0">
                <a:solidFill>
                  <a:srgbClr val="25B899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25B899"/>
                </a:solidFill>
                <a:latin typeface="Arial"/>
                <a:cs typeface="Arial"/>
              </a:rPr>
              <a:t>Science</a:t>
            </a:r>
            <a:r>
              <a:rPr sz="2000" b="1" spc="-50" dirty="0">
                <a:solidFill>
                  <a:srgbClr val="25B89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5B899"/>
                </a:solidFill>
                <a:latin typeface="Arial"/>
                <a:cs typeface="Arial"/>
              </a:rPr>
              <a:t>Skills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25B899"/>
              </a:buClr>
              <a:buFont typeface="Arial"/>
              <a:buAutoNum type="arabicPeriod" startAt="2"/>
            </a:pPr>
            <a:endParaRPr sz="2500">
              <a:latin typeface="Arial"/>
              <a:cs typeface="Arial"/>
            </a:endParaRPr>
          </a:p>
          <a:p>
            <a:pPr marL="538480" lvl="2" indent="-526415">
              <a:lnSpc>
                <a:spcPct val="100000"/>
              </a:lnSpc>
              <a:buAutoNum type="arabicPeriod"/>
              <a:tabLst>
                <a:tab pos="539115" algn="l"/>
              </a:tabLst>
            </a:pPr>
            <a:r>
              <a:rPr sz="1600" b="1" spc="-125" dirty="0">
                <a:latin typeface="Arial"/>
                <a:cs typeface="Arial"/>
              </a:rPr>
              <a:t>An</a:t>
            </a:r>
            <a:r>
              <a:rPr sz="1600" b="1" spc="-45" dirty="0">
                <a:latin typeface="Arial"/>
                <a:cs typeface="Arial"/>
              </a:rPr>
              <a:t> Analytical </a:t>
            </a:r>
            <a:r>
              <a:rPr sz="1600" b="1" spc="-20" dirty="0">
                <a:latin typeface="Arial"/>
                <a:cs typeface="Arial"/>
              </a:rPr>
              <a:t>Mind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Arial"/>
              <a:buAutoNum type="arabicPeriod"/>
            </a:pPr>
            <a:endParaRPr sz="2000">
              <a:latin typeface="Arial"/>
              <a:cs typeface="Arial"/>
            </a:endParaRPr>
          </a:p>
          <a:p>
            <a:pPr marL="2385695" marR="1052195" indent="-1325880">
              <a:lnSpc>
                <a:spcPct val="120800"/>
              </a:lnSpc>
            </a:pP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You’ll</a:t>
            </a:r>
            <a:r>
              <a:rPr sz="1800" spc="-1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need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an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analytical</a:t>
            </a:r>
            <a:r>
              <a:rPr sz="1800" spc="-1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mindset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to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do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spc="-20" dirty="0">
                <a:solidFill>
                  <a:srgbClr val="EE2965"/>
                </a:solidFill>
                <a:latin typeface="Myriad Pro"/>
                <a:cs typeface="Myriad Pro"/>
              </a:rPr>
              <a:t>well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in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data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science.</a:t>
            </a:r>
            <a:endParaRPr sz="18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>
              <a:latin typeface="Myriad Pro"/>
              <a:cs typeface="Myriad Pro"/>
            </a:endParaRPr>
          </a:p>
          <a:p>
            <a:pPr marL="13335" marR="14097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involves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solving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problems.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You’ll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adept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at </a:t>
            </a:r>
            <a:r>
              <a:rPr sz="1500" dirty="0">
                <a:latin typeface="Myriad Pro"/>
                <a:cs typeface="Myriad Pro"/>
              </a:rPr>
              <a:t>approaching those problems analytically, and methodically applying logic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solve </a:t>
            </a:r>
            <a:r>
              <a:rPr sz="1500" spc="-20" dirty="0">
                <a:latin typeface="Myriad Pro"/>
                <a:cs typeface="Myriad Pro"/>
              </a:rPr>
              <a:t>them.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Myriad Pro"/>
              <a:cs typeface="Myriad Pro"/>
            </a:endParaRPr>
          </a:p>
          <a:p>
            <a:pPr marL="539750" lvl="2" indent="-52705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540385" algn="l"/>
              </a:tabLst>
            </a:pPr>
            <a:r>
              <a:rPr sz="1600" b="1" spc="-10" dirty="0">
                <a:latin typeface="Arial"/>
                <a:cs typeface="Arial"/>
              </a:rPr>
              <a:t>Mathematics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Arial"/>
              <a:cs typeface="Arial"/>
            </a:endParaRPr>
          </a:p>
          <a:p>
            <a:pPr marL="25400" marR="5080">
              <a:lnSpc>
                <a:spcPct val="117300"/>
              </a:lnSpc>
            </a:pPr>
            <a:r>
              <a:rPr sz="1500" dirty="0">
                <a:latin typeface="Myriad Pro"/>
                <a:cs typeface="Myriad Pro"/>
              </a:rPr>
              <a:t>Make</a:t>
            </a:r>
            <a:r>
              <a:rPr sz="1500" spc="2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sure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2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know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basics</a:t>
            </a:r>
            <a:r>
              <a:rPr sz="1500" spc="2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university</a:t>
            </a:r>
            <a:r>
              <a:rPr sz="1500" spc="2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math,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from</a:t>
            </a:r>
            <a:r>
              <a:rPr sz="1500" spc="2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calculus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7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linear </a:t>
            </a:r>
            <a:r>
              <a:rPr sz="1500" dirty="0">
                <a:latin typeface="Myriad Pro"/>
                <a:cs typeface="Myriad Pro"/>
              </a:rPr>
              <a:t>algebra.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 more math you know, the </a:t>
            </a:r>
            <a:r>
              <a:rPr sz="1500" spc="-10" dirty="0">
                <a:latin typeface="Myriad Pro"/>
                <a:cs typeface="Myriad Pro"/>
              </a:rPr>
              <a:t>better.</a:t>
            </a:r>
            <a:endParaRPr sz="1500">
              <a:latin typeface="Myriad Pro"/>
              <a:cs typeface="Myriad Pr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192" y="5851515"/>
            <a:ext cx="6349999" cy="23909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68920" y="8504173"/>
            <a:ext cx="4702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Mathematics is an important part of data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science.</a:t>
            </a:r>
            <a:endParaRPr sz="1800">
              <a:latin typeface="Myriad Pro"/>
              <a:cs typeface="Myriad Pr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31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3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380" y="1256817"/>
            <a:ext cx="6353175" cy="616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765">
              <a:lnSpc>
                <a:spcPct val="1208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When data sets get large, it often gets unwieldy. You'll have to use </a:t>
            </a:r>
            <a:r>
              <a:rPr sz="1500" spc="-10" dirty="0">
                <a:latin typeface="Myriad Pro"/>
                <a:cs typeface="Myriad Pro"/>
              </a:rPr>
              <a:t>mathematics </a:t>
            </a:r>
            <a:r>
              <a:rPr sz="1500" dirty="0">
                <a:latin typeface="Myriad Pro"/>
                <a:cs typeface="Myriad Pro"/>
              </a:rPr>
              <a:t>to process and structure the data you're dealing </a:t>
            </a:r>
            <a:r>
              <a:rPr sz="1500" spc="-10" dirty="0">
                <a:latin typeface="Myriad Pro"/>
                <a:cs typeface="Myriad Pro"/>
              </a:rPr>
              <a:t>with.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6604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You won't be able to get away from knowing calculus and linear algebra.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You’ll </a:t>
            </a:r>
            <a:r>
              <a:rPr sz="1500" dirty="0">
                <a:latin typeface="Myriad Pro"/>
                <a:cs typeface="Myriad Pro"/>
              </a:rPr>
              <a:t>need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know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how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manipulate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matrices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possess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general </a:t>
            </a:r>
            <a:r>
              <a:rPr sz="1500" dirty="0">
                <a:latin typeface="Myriad Pro"/>
                <a:cs typeface="Myriad Pro"/>
              </a:rPr>
              <a:t>understanding of the math behind the </a:t>
            </a:r>
            <a:r>
              <a:rPr sz="1500" spc="-10" dirty="0">
                <a:latin typeface="Myriad Pro"/>
                <a:cs typeface="Myriad Pro"/>
              </a:rPr>
              <a:t>algorithms.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Arial"/>
                <a:cs typeface="Arial"/>
              </a:rPr>
              <a:t>6.2.3</a:t>
            </a:r>
            <a:r>
              <a:rPr sz="1600" b="1" spc="10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Statistics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Arial"/>
              <a:cs typeface="Arial"/>
            </a:endParaRPr>
          </a:p>
          <a:p>
            <a:pPr marL="749300" marR="741680" algn="ctr">
              <a:lnSpc>
                <a:spcPct val="120800"/>
              </a:lnSpc>
              <a:spcBef>
                <a:spcPts val="5"/>
              </a:spcBef>
            </a:pP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You</a:t>
            </a:r>
            <a:r>
              <a:rPr sz="1800" spc="27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must</a:t>
            </a:r>
            <a:r>
              <a:rPr sz="1800" spc="27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know</a:t>
            </a:r>
            <a:r>
              <a:rPr sz="1800" spc="27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statistics</a:t>
            </a:r>
            <a:r>
              <a:rPr sz="1800" spc="27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to</a:t>
            </a:r>
            <a:r>
              <a:rPr sz="1800" spc="27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infer</a:t>
            </a:r>
            <a:r>
              <a:rPr sz="1800" spc="27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insights</a:t>
            </a:r>
            <a:r>
              <a:rPr sz="1800" spc="27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spc="-20" dirty="0">
                <a:solidFill>
                  <a:srgbClr val="EE2965"/>
                </a:solidFill>
                <a:latin typeface="Myriad Pro"/>
                <a:cs typeface="Myriad Pro"/>
              </a:rPr>
              <a:t>from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smaller data</a:t>
            </a:r>
            <a:r>
              <a:rPr sz="1800" spc="8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sets</a:t>
            </a:r>
            <a:r>
              <a:rPr sz="1800" spc="8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onto</a:t>
            </a:r>
            <a:r>
              <a:rPr sz="1800" spc="8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larger</a:t>
            </a:r>
            <a:r>
              <a:rPr sz="1800" spc="8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populations.</a:t>
            </a:r>
            <a:r>
              <a:rPr sz="1800" spc="85" dirty="0">
                <a:solidFill>
                  <a:srgbClr val="EE2965"/>
                </a:solidFill>
                <a:latin typeface="Myriad Pro"/>
                <a:cs typeface="Myriad Pro"/>
              </a:rPr>
              <a:t> 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This</a:t>
            </a:r>
            <a:r>
              <a:rPr sz="1800" spc="8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is</a:t>
            </a:r>
            <a:r>
              <a:rPr sz="1800" spc="8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spc="-50" dirty="0">
                <a:solidFill>
                  <a:srgbClr val="EE2965"/>
                </a:solidFill>
                <a:latin typeface="Myriad Pro"/>
                <a:cs typeface="Myriad Pro"/>
              </a:rPr>
              <a:t>a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fundamental law of data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science.</a:t>
            </a:r>
            <a:endParaRPr sz="18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30480" marR="147320">
              <a:lnSpc>
                <a:spcPct val="120800"/>
              </a:lnSpc>
            </a:pPr>
            <a:r>
              <a:rPr sz="1500" spc="-20" dirty="0">
                <a:latin typeface="Myriad Pro"/>
                <a:cs typeface="Myriad Pro"/>
              </a:rPr>
              <a:t>You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need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know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statistics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play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 data.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Statistics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allows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 to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slice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and </a:t>
            </a:r>
            <a:r>
              <a:rPr sz="1500" dirty="0">
                <a:latin typeface="Myriad Pro"/>
                <a:cs typeface="Myriad Pro"/>
              </a:rPr>
              <a:t>dice through data, extracting the insights you need to make </a:t>
            </a:r>
            <a:r>
              <a:rPr sz="1500" spc="-10" dirty="0">
                <a:latin typeface="Myriad Pro"/>
                <a:cs typeface="Myriad Pro"/>
              </a:rPr>
              <a:t>reasonable </a:t>
            </a:r>
            <a:r>
              <a:rPr sz="1500" dirty="0">
                <a:latin typeface="Myriad Pro"/>
                <a:cs typeface="Myriad Pro"/>
              </a:rPr>
              <a:t>conclusions.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Understanding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inferential statistics</a:t>
            </a:r>
            <a:r>
              <a:rPr sz="1500" spc="215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allows you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 make </a:t>
            </a:r>
            <a:r>
              <a:rPr sz="1500" spc="-10" dirty="0">
                <a:latin typeface="Myriad Pro"/>
                <a:cs typeface="Myriad Pro"/>
              </a:rPr>
              <a:t>general </a:t>
            </a:r>
            <a:r>
              <a:rPr sz="1500" dirty="0">
                <a:latin typeface="Myriad Pro"/>
                <a:cs typeface="Myriad Pro"/>
              </a:rPr>
              <a:t>conclusions about an entire population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from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smaller </a:t>
            </a:r>
            <a:r>
              <a:rPr sz="1500" spc="-10" dirty="0">
                <a:latin typeface="Myriad Pro"/>
                <a:cs typeface="Myriad Pro"/>
              </a:rPr>
              <a:t>sample.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Myriad Pro"/>
              <a:cs typeface="Myriad Pro"/>
            </a:endParaRPr>
          </a:p>
          <a:p>
            <a:pPr marL="30480" marR="5080" algn="just">
              <a:lnSpc>
                <a:spcPct val="1208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understand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science,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must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also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know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basics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hypothesis- </a:t>
            </a:r>
            <a:r>
              <a:rPr sz="1500" dirty="0">
                <a:latin typeface="Myriad Pro"/>
                <a:cs typeface="Myriad Pro"/>
              </a:rPr>
              <a:t>testing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experiment-design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comprehend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meaning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context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of </a:t>
            </a:r>
            <a:r>
              <a:rPr sz="1500" dirty="0">
                <a:latin typeface="Myriad Pro"/>
                <a:cs typeface="Myriad Pro"/>
              </a:rPr>
              <a:t>your </a:t>
            </a:r>
            <a:r>
              <a:rPr sz="1500" spc="-10" dirty="0">
                <a:latin typeface="Myriad Pro"/>
                <a:cs typeface="Myriad Pro"/>
              </a:rPr>
              <a:t>data.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49388" y="5969086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45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9776904"/>
            <a:ext cx="1269999" cy="28653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10553001"/>
            <a:ext cx="7556500" cy="139065"/>
          </a:xfrm>
          <a:custGeom>
            <a:avLst/>
            <a:gdLst/>
            <a:ahLst/>
            <a:cxnLst/>
            <a:rect l="l" t="t" r="r" b="b"/>
            <a:pathLst>
              <a:path w="7556500" h="139065">
                <a:moveTo>
                  <a:pt x="0" y="139001"/>
                </a:moveTo>
                <a:lnTo>
                  <a:pt x="7556500" y="139001"/>
                </a:lnTo>
                <a:lnTo>
                  <a:pt x="7556500" y="0"/>
                </a:lnTo>
                <a:lnTo>
                  <a:pt x="0" y="0"/>
                </a:lnTo>
                <a:lnTo>
                  <a:pt x="0" y="139001"/>
                </a:lnTo>
                <a:close/>
              </a:path>
            </a:pathLst>
          </a:custGeom>
          <a:solidFill>
            <a:srgbClr val="EE29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32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4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155700"/>
            <a:ext cx="6360795" cy="823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8480" lvl="2" indent="-526415">
              <a:lnSpc>
                <a:spcPct val="100000"/>
              </a:lnSpc>
              <a:spcBef>
                <a:spcPts val="100"/>
              </a:spcBef>
              <a:buFont typeface="Arial"/>
              <a:buAutoNum type="arabicPeriod" startAt="4"/>
              <a:tabLst>
                <a:tab pos="539115" algn="l"/>
              </a:tabLst>
            </a:pPr>
            <a:r>
              <a:rPr sz="1600" b="1" spc="-10" dirty="0">
                <a:latin typeface="Arial"/>
                <a:cs typeface="Arial"/>
              </a:rPr>
              <a:t>Algorithms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Arial"/>
              <a:buAutoNum type="arabicPeriod" startAt="4"/>
            </a:pPr>
            <a:endParaRPr sz="2050">
              <a:latin typeface="Arial"/>
              <a:cs typeface="Arial"/>
            </a:endParaRPr>
          </a:p>
          <a:p>
            <a:pPr marL="39370" marR="5080" algn="just">
              <a:lnSpc>
                <a:spcPct val="1208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Algorithms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are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ability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make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computers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follow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certain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set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rules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or </a:t>
            </a:r>
            <a:r>
              <a:rPr sz="1500" spc="-10" dirty="0">
                <a:latin typeface="Myriad Pro"/>
                <a:cs typeface="Myriad Pro"/>
              </a:rPr>
              <a:t>patterns.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Myriad Pro"/>
              <a:cs typeface="Myriad Pro"/>
            </a:endParaRPr>
          </a:p>
          <a:p>
            <a:pPr marL="726440" marR="718820" algn="ctr">
              <a:lnSpc>
                <a:spcPct val="100000"/>
              </a:lnSpc>
            </a:pP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Understanding</a:t>
            </a:r>
            <a:r>
              <a:rPr sz="1800" spc="17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how</a:t>
            </a:r>
            <a:r>
              <a:rPr sz="1800" spc="17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to</a:t>
            </a:r>
            <a:r>
              <a:rPr sz="1800" spc="17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use</a:t>
            </a:r>
            <a:r>
              <a:rPr sz="1800" spc="17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machines</a:t>
            </a:r>
            <a:r>
              <a:rPr sz="1800" spc="17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to</a:t>
            </a:r>
            <a:r>
              <a:rPr sz="1800" spc="17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do</a:t>
            </a:r>
            <a:r>
              <a:rPr sz="1800" spc="17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spc="-20" dirty="0">
                <a:solidFill>
                  <a:srgbClr val="EE2965"/>
                </a:solidFill>
                <a:latin typeface="Myriad Pro"/>
                <a:cs typeface="Myriad Pro"/>
              </a:rPr>
              <a:t>your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work is</a:t>
            </a:r>
            <a:r>
              <a:rPr sz="1800" spc="22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essential</a:t>
            </a:r>
            <a:r>
              <a:rPr sz="1800" spc="22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to</a:t>
            </a:r>
            <a:r>
              <a:rPr sz="1800" spc="22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processing</a:t>
            </a:r>
            <a:r>
              <a:rPr sz="1800" spc="22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and</a:t>
            </a:r>
            <a:r>
              <a:rPr sz="1800" spc="22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analyzing</a:t>
            </a:r>
            <a:r>
              <a:rPr sz="1800" spc="22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spc="-20" dirty="0">
                <a:solidFill>
                  <a:srgbClr val="EE2965"/>
                </a:solidFill>
                <a:latin typeface="Myriad Pro"/>
                <a:cs typeface="Myriad Pro"/>
              </a:rPr>
              <a:t>data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sets</a:t>
            </a:r>
            <a:r>
              <a:rPr sz="1800" spc="22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too large for the human mind to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process.</a:t>
            </a:r>
            <a:endParaRPr sz="180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2050">
              <a:latin typeface="Myriad Pro"/>
              <a:cs typeface="Myriad Pro"/>
            </a:endParaRPr>
          </a:p>
          <a:p>
            <a:pPr marL="3048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18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order</a:t>
            </a:r>
            <a:r>
              <a:rPr sz="1500" spc="18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18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8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8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do</a:t>
            </a:r>
            <a:r>
              <a:rPr sz="1500" spc="18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any</a:t>
            </a:r>
            <a:r>
              <a:rPr sz="1500" spc="18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heavy</a:t>
            </a:r>
            <a:r>
              <a:rPr sz="1500" spc="18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lifting</a:t>
            </a:r>
            <a:r>
              <a:rPr sz="1500" spc="18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18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8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science,</a:t>
            </a:r>
            <a:r>
              <a:rPr sz="1500" spc="18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you’ll</a:t>
            </a:r>
            <a:r>
              <a:rPr sz="1500" spc="185" dirty="0">
                <a:latin typeface="Myriad Pro"/>
                <a:cs typeface="Myriad Pro"/>
              </a:rPr>
              <a:t>  </a:t>
            </a:r>
            <a:r>
              <a:rPr sz="1500" spc="-20" dirty="0">
                <a:latin typeface="Myriad Pro"/>
                <a:cs typeface="Myriad Pro"/>
              </a:rPr>
              <a:t>have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understand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theory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behind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algorithm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selection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optimization.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You’ll </a:t>
            </a:r>
            <a:r>
              <a:rPr sz="1500" dirty="0">
                <a:latin typeface="Myriad Pro"/>
                <a:cs typeface="Myriad Pro"/>
              </a:rPr>
              <a:t>have to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decide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whether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not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problem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demands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regression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analysis, </a:t>
            </a:r>
            <a:r>
              <a:rPr sz="1500" dirty="0">
                <a:latin typeface="Myriad Pro"/>
                <a:cs typeface="Myriad Pro"/>
              </a:rPr>
              <a:t>or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 algorithm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 helps classify different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 points into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defined </a:t>
            </a:r>
            <a:r>
              <a:rPr sz="1500" spc="-10" dirty="0">
                <a:latin typeface="Myriad Pro"/>
                <a:cs typeface="Myriad Pro"/>
              </a:rPr>
              <a:t>categories.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Myriad Pro"/>
              <a:cs typeface="Myriad Pro"/>
            </a:endParaRPr>
          </a:p>
          <a:p>
            <a:pPr marL="3048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You'll</a:t>
            </a:r>
            <a:r>
              <a:rPr sz="1500" spc="4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want</a:t>
            </a:r>
            <a:r>
              <a:rPr sz="1500" spc="4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4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know</a:t>
            </a:r>
            <a:r>
              <a:rPr sz="1500" spc="4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many</a:t>
            </a:r>
            <a:r>
              <a:rPr sz="1500" spc="4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different</a:t>
            </a:r>
            <a:r>
              <a:rPr sz="1500" spc="4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algorithms,</a:t>
            </a:r>
            <a:r>
              <a:rPr sz="1500" spc="4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4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you'll</a:t>
            </a:r>
            <a:r>
              <a:rPr sz="1500" spc="4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want</a:t>
            </a:r>
            <a:r>
              <a:rPr sz="1500" spc="4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49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learn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fundamentals</a:t>
            </a:r>
            <a:r>
              <a:rPr sz="1500" spc="17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7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machine</a:t>
            </a:r>
            <a:r>
              <a:rPr sz="1500" spc="17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learning.</a:t>
            </a:r>
            <a:r>
              <a:rPr sz="1500" spc="12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Machine</a:t>
            </a:r>
            <a:r>
              <a:rPr sz="1500" spc="1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learning</a:t>
            </a:r>
            <a:r>
              <a:rPr sz="1500" spc="1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1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what</a:t>
            </a:r>
            <a:r>
              <a:rPr sz="1500" spc="1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allows</a:t>
            </a:r>
            <a:r>
              <a:rPr sz="1500" spc="12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for </a:t>
            </a:r>
            <a:r>
              <a:rPr sz="1500" dirty="0">
                <a:latin typeface="Myriad Pro"/>
                <a:cs typeface="Myriad Pro"/>
              </a:rPr>
              <a:t>Amazon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recommend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products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based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purchase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history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without </a:t>
            </a:r>
            <a:r>
              <a:rPr sz="1500" dirty="0">
                <a:latin typeface="Myriad Pro"/>
                <a:cs typeface="Myriad Pro"/>
              </a:rPr>
              <a:t>any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direct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human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interventions.</a:t>
            </a:r>
            <a:r>
              <a:rPr sz="1500" spc="11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It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set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algorithms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will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use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machine </a:t>
            </a:r>
            <a:r>
              <a:rPr sz="1500" dirty="0">
                <a:latin typeface="Myriad Pro"/>
                <a:cs typeface="Myriad Pro"/>
              </a:rPr>
              <a:t>power to unearth insights for </a:t>
            </a:r>
            <a:r>
              <a:rPr sz="1500" spc="-20" dirty="0">
                <a:latin typeface="Myriad Pro"/>
                <a:cs typeface="Myriad Pro"/>
              </a:rPr>
              <a:t>you.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2050">
              <a:latin typeface="Myriad Pro"/>
              <a:cs typeface="Myriad Pro"/>
            </a:endParaRPr>
          </a:p>
          <a:p>
            <a:pPr marL="3048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order</a:t>
            </a:r>
            <a:r>
              <a:rPr sz="1500" spc="9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0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deal</a:t>
            </a:r>
            <a:r>
              <a:rPr sz="1500" spc="9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10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massive</a:t>
            </a:r>
            <a:r>
              <a:rPr sz="1500" spc="9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sets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you’ll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need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use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machines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extend your </a:t>
            </a:r>
            <a:r>
              <a:rPr sz="1500" spc="-10" dirty="0">
                <a:latin typeface="Myriad Pro"/>
                <a:cs typeface="Myriad Pro"/>
              </a:rPr>
              <a:t>thinking.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Myriad Pro"/>
              <a:cs typeface="Myriad Pro"/>
            </a:endParaRPr>
          </a:p>
          <a:p>
            <a:pPr marL="556895" lvl="2" indent="-52705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557530" algn="l"/>
              </a:tabLst>
            </a:pPr>
            <a:r>
              <a:rPr sz="1600" b="1" spc="-50" dirty="0">
                <a:latin typeface="Arial"/>
                <a:cs typeface="Arial"/>
              </a:rPr>
              <a:t>Data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Visualization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"/>
              <a:cs typeface="Arial"/>
            </a:endParaRPr>
          </a:p>
          <a:p>
            <a:pPr marL="59055" algn="just">
              <a:lnSpc>
                <a:spcPct val="100000"/>
              </a:lnSpc>
            </a:pPr>
            <a:r>
              <a:rPr sz="1500" dirty="0">
                <a:latin typeface="Myriad Pro"/>
                <a:cs typeface="Myriad Pro"/>
              </a:rPr>
              <a:t>Finishing your data analysis is only half the </a:t>
            </a:r>
            <a:r>
              <a:rPr sz="1500" spc="-10" dirty="0">
                <a:latin typeface="Myriad Pro"/>
                <a:cs typeface="Myriad Pro"/>
              </a:rPr>
              <a:t>battle.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Myriad Pro"/>
              <a:cs typeface="Myriad Pro"/>
            </a:endParaRPr>
          </a:p>
          <a:p>
            <a:pPr marL="743585" marR="735965" algn="ctr">
              <a:lnSpc>
                <a:spcPct val="100000"/>
              </a:lnSpc>
            </a:pPr>
            <a:r>
              <a:rPr sz="1800" spc="-35" dirty="0">
                <a:solidFill>
                  <a:srgbClr val="EE2965"/>
                </a:solidFill>
                <a:latin typeface="Myriad Pro"/>
                <a:cs typeface="Myriad Pro"/>
              </a:rPr>
              <a:t>To</a:t>
            </a:r>
            <a:r>
              <a:rPr sz="1800" spc="-2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drive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impact,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you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will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have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to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convince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others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spc="-25" dirty="0">
                <a:solidFill>
                  <a:srgbClr val="EE2965"/>
                </a:solidFill>
                <a:latin typeface="Myriad Pro"/>
                <a:cs typeface="Myriad Pro"/>
              </a:rPr>
              <a:t>to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believe in, and adopt, your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insights.</a:t>
            </a:r>
            <a:endParaRPr sz="180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33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261046"/>
            <a:ext cx="6330315" cy="6707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2300"/>
              </a:lnSpc>
              <a:spcBef>
                <a:spcPts val="100"/>
              </a:spcBef>
            </a:pP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Human</a:t>
            </a:r>
            <a:r>
              <a:rPr sz="1500" u="sng" spc="44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beings</a:t>
            </a:r>
            <a:r>
              <a:rPr sz="1500" u="sng" spc="44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are</a:t>
            </a:r>
            <a:r>
              <a:rPr sz="1500" u="sng" spc="44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visual</a:t>
            </a:r>
            <a:r>
              <a:rPr sz="1500" u="sng" spc="44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creatures</a:t>
            </a:r>
            <a:r>
              <a:rPr sz="1500" dirty="0">
                <a:latin typeface="Myriad Pro"/>
                <a:cs typeface="Myriad Pro"/>
              </a:rPr>
              <a:t>.</a:t>
            </a:r>
            <a:r>
              <a:rPr sz="1500" spc="4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According</a:t>
            </a:r>
            <a:r>
              <a:rPr sz="1500" spc="4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4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3M</a:t>
            </a:r>
            <a:r>
              <a:rPr sz="1500" spc="4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4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Zabisco,</a:t>
            </a:r>
            <a:r>
              <a:rPr sz="1500" spc="44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almost </a:t>
            </a:r>
            <a:r>
              <a:rPr sz="1500" dirty="0">
                <a:latin typeface="Myriad Pro"/>
                <a:cs typeface="Myriad Pro"/>
              </a:rPr>
              <a:t>90%</a:t>
            </a:r>
            <a:r>
              <a:rPr sz="1500" spc="3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4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4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information</a:t>
            </a:r>
            <a:r>
              <a:rPr sz="1500" spc="4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transmitted</a:t>
            </a:r>
            <a:r>
              <a:rPr sz="1500" spc="4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4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4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brain</a:t>
            </a:r>
            <a:r>
              <a:rPr sz="1500" spc="4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4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visual</a:t>
            </a:r>
            <a:r>
              <a:rPr sz="1500" spc="4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4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nature,</a:t>
            </a:r>
            <a:r>
              <a:rPr sz="1500" spc="42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and </a:t>
            </a:r>
            <a:r>
              <a:rPr sz="1500" dirty="0">
                <a:latin typeface="Myriad Pro"/>
                <a:cs typeface="Myriad Pro"/>
              </a:rPr>
              <a:t>visuals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are processed 60,000 times faster than </a:t>
            </a:r>
            <a:r>
              <a:rPr sz="1500" spc="-10" dirty="0">
                <a:latin typeface="Myriad Pro"/>
                <a:cs typeface="Myriad Pro"/>
              </a:rPr>
              <a:t>text.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Myriad Pro"/>
              <a:cs typeface="Myriad Pro"/>
            </a:endParaRPr>
          </a:p>
          <a:p>
            <a:pPr marL="12700" marR="14604" algn="just">
              <a:lnSpc>
                <a:spcPct val="1223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Human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beings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been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wired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respond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visual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cues.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You’ll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need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find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50" dirty="0">
                <a:latin typeface="Myriad Pro"/>
                <a:cs typeface="Myriad Pro"/>
              </a:rPr>
              <a:t>a </a:t>
            </a:r>
            <a:r>
              <a:rPr sz="1500" dirty="0">
                <a:latin typeface="Myriad Pro"/>
                <a:cs typeface="Myriad Pro"/>
              </a:rPr>
              <a:t>way to convey your insights </a:t>
            </a:r>
            <a:r>
              <a:rPr sz="1500" spc="-10" dirty="0">
                <a:latin typeface="Myriad Pro"/>
                <a:cs typeface="Myriad Pro"/>
              </a:rPr>
              <a:t>accordingly.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6.2.6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-85" dirty="0">
                <a:latin typeface="Arial"/>
                <a:cs typeface="Arial"/>
              </a:rPr>
              <a:t>Business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Knowledge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Arial"/>
              <a:cs typeface="Arial"/>
            </a:endParaRPr>
          </a:p>
          <a:p>
            <a:pPr marL="1187450" marR="775970" indent="-368935">
              <a:lnSpc>
                <a:spcPct val="122300"/>
              </a:lnSpc>
            </a:pP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Data means little without its context.</a:t>
            </a:r>
            <a:r>
              <a:rPr sz="1800" spc="38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You have </a:t>
            </a:r>
            <a:r>
              <a:rPr sz="1800" spc="-25" dirty="0">
                <a:solidFill>
                  <a:srgbClr val="EE2965"/>
                </a:solidFill>
                <a:latin typeface="Myriad Pro"/>
                <a:cs typeface="Myriad Pro"/>
              </a:rPr>
              <a:t>to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understand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the business you're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analyzing.</a:t>
            </a:r>
            <a:endParaRPr sz="18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Myriad Pro"/>
              <a:cs typeface="Myriad Pro"/>
            </a:endParaRPr>
          </a:p>
          <a:p>
            <a:pPr marL="12700" marR="14097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Most companies depend on their data scientist not only to mine data sets, </a:t>
            </a:r>
            <a:r>
              <a:rPr sz="1500" spc="-25" dirty="0">
                <a:latin typeface="Myriad Pro"/>
                <a:cs typeface="Myriad Pro"/>
              </a:rPr>
              <a:t>but </a:t>
            </a:r>
            <a:r>
              <a:rPr sz="1500" dirty="0">
                <a:latin typeface="Myriad Pro"/>
                <a:cs typeface="Myriad Pro"/>
              </a:rPr>
              <a:t>also to communicate their results to various stakeholders and </a:t>
            </a:r>
            <a:r>
              <a:rPr sz="1500" spc="-10" dirty="0">
                <a:latin typeface="Myriad Pro"/>
                <a:cs typeface="Myriad Pro"/>
              </a:rPr>
              <a:t>present </a:t>
            </a:r>
            <a:r>
              <a:rPr sz="1500" dirty="0">
                <a:latin typeface="Myriad Pro"/>
                <a:cs typeface="Myriad Pro"/>
              </a:rPr>
              <a:t>recommendations that can be acted </a:t>
            </a:r>
            <a:r>
              <a:rPr sz="1500" spc="-10" dirty="0">
                <a:latin typeface="Myriad Pro"/>
                <a:cs typeface="Myriad Pro"/>
              </a:rPr>
              <a:t>upon.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Myriad Pro"/>
              <a:cs typeface="Myriad Pro"/>
            </a:endParaRPr>
          </a:p>
          <a:p>
            <a:pPr marL="12700" marR="718185" algn="just">
              <a:lnSpc>
                <a:spcPct val="119100"/>
              </a:lnSpc>
            </a:pP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0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best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scientists</a:t>
            </a:r>
            <a:r>
              <a:rPr sz="1500" spc="10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not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only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10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ability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work</a:t>
            </a:r>
            <a:r>
              <a:rPr sz="1500" spc="105" dirty="0">
                <a:latin typeface="Myriad Pro"/>
                <a:cs typeface="Myriad Pro"/>
              </a:rPr>
              <a:t>  </a:t>
            </a:r>
            <a:r>
              <a:rPr sz="1500" spc="-20" dirty="0">
                <a:latin typeface="Myriad Pro"/>
                <a:cs typeface="Myriad Pro"/>
              </a:rPr>
              <a:t>with </a:t>
            </a:r>
            <a:r>
              <a:rPr sz="1500" dirty="0">
                <a:latin typeface="Myriad Pro"/>
                <a:cs typeface="Myriad Pro"/>
              </a:rPr>
              <a:t>large,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complex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sets--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they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also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understand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intricacies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the </a:t>
            </a:r>
            <a:r>
              <a:rPr sz="1500" dirty="0">
                <a:latin typeface="Myriad Pro"/>
                <a:cs typeface="Myriad Pro"/>
              </a:rPr>
              <a:t>business</a:t>
            </a:r>
            <a:r>
              <a:rPr sz="1500" spc="1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 organization</a:t>
            </a:r>
            <a:r>
              <a:rPr sz="1500" spc="1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they work </a:t>
            </a:r>
            <a:r>
              <a:rPr sz="1500" spc="-20" dirty="0">
                <a:latin typeface="Myriad Pro"/>
                <a:cs typeface="Myriad Pro"/>
              </a:rPr>
              <a:t>for.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Myriad Pro"/>
              <a:cs typeface="Myriad Pro"/>
            </a:endParaRPr>
          </a:p>
          <a:p>
            <a:pPr marL="12700" marR="6985" algn="just">
              <a:lnSpc>
                <a:spcPct val="119100"/>
              </a:lnSpc>
            </a:pPr>
            <a:r>
              <a:rPr sz="1500" dirty="0">
                <a:latin typeface="Myriad Pro"/>
                <a:cs typeface="Myriad Pro"/>
              </a:rPr>
              <a:t>Having general business knowledge allows them to ask the right questions, </a:t>
            </a:r>
            <a:r>
              <a:rPr sz="1500" spc="-25" dirty="0">
                <a:latin typeface="Myriad Pro"/>
                <a:cs typeface="Myriad Pro"/>
              </a:rPr>
              <a:t>and </a:t>
            </a:r>
            <a:r>
              <a:rPr sz="1500" dirty="0">
                <a:latin typeface="Myriad Pro"/>
                <a:cs typeface="Myriad Pro"/>
              </a:rPr>
              <a:t>come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up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insightful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solutions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recommendations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are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feasible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given </a:t>
            </a:r>
            <a:r>
              <a:rPr sz="1500" dirty="0">
                <a:latin typeface="Myriad Pro"/>
                <a:cs typeface="Myriad Pro"/>
              </a:rPr>
              <a:t>any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constraints that the nature of the business might </a:t>
            </a:r>
            <a:r>
              <a:rPr sz="1500" spc="-10" dirty="0">
                <a:latin typeface="Myriad Pro"/>
                <a:cs typeface="Myriad Pro"/>
              </a:rPr>
              <a:t>impose.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34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3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278" y="4649551"/>
            <a:ext cx="5966679" cy="437499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6900" y="1323365"/>
            <a:ext cx="6217285" cy="254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6.2.7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80" dirty="0">
                <a:latin typeface="Arial"/>
                <a:cs typeface="Arial"/>
              </a:rPr>
              <a:t>Domain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Expertise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Arial"/>
              <a:cs typeface="Arial"/>
            </a:endParaRPr>
          </a:p>
          <a:p>
            <a:pPr marL="1488440" marR="521334" indent="-871219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EC2863"/>
                </a:solidFill>
                <a:latin typeface="Myriad Pro"/>
                <a:cs typeface="Myriad Pro"/>
              </a:rPr>
              <a:t>As a data scientist, you should know the business </a:t>
            </a:r>
            <a:r>
              <a:rPr sz="1800" spc="-25" dirty="0">
                <a:solidFill>
                  <a:srgbClr val="EC2863"/>
                </a:solidFill>
                <a:latin typeface="Myriad Pro"/>
                <a:cs typeface="Myriad Pro"/>
              </a:rPr>
              <a:t>you </a:t>
            </a:r>
            <a:r>
              <a:rPr sz="1800" dirty="0">
                <a:solidFill>
                  <a:srgbClr val="EC2863"/>
                </a:solidFill>
                <a:latin typeface="Myriad Pro"/>
                <a:cs typeface="Myriad Pro"/>
              </a:rPr>
              <a:t>work</a:t>
            </a:r>
            <a:r>
              <a:rPr sz="1800" spc="-10" dirty="0">
                <a:solidFill>
                  <a:srgbClr val="EC2863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C2863"/>
                </a:solidFill>
                <a:latin typeface="Myriad Pro"/>
                <a:cs typeface="Myriad Pro"/>
              </a:rPr>
              <a:t>for and the industry it lives </a:t>
            </a:r>
            <a:r>
              <a:rPr sz="1800" spc="-25" dirty="0">
                <a:solidFill>
                  <a:srgbClr val="EC2863"/>
                </a:solidFill>
                <a:latin typeface="Myriad Pro"/>
                <a:cs typeface="Myriad Pro"/>
              </a:rPr>
              <a:t>in.</a:t>
            </a:r>
            <a:endParaRPr sz="18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Myriad Pro"/>
              <a:cs typeface="Myriad Pro"/>
            </a:endParaRPr>
          </a:p>
          <a:p>
            <a:pPr marL="17780" marR="508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Beyond having deep knowledge of the company you work for, you'll also </a:t>
            </a:r>
            <a:r>
              <a:rPr sz="1500" spc="-20" dirty="0">
                <a:latin typeface="Myriad Pro"/>
                <a:cs typeface="Myriad Pro"/>
              </a:rPr>
              <a:t>have </a:t>
            </a:r>
            <a:r>
              <a:rPr sz="1500" dirty="0">
                <a:latin typeface="Myriad Pro"/>
                <a:cs typeface="Myriad Pro"/>
              </a:rPr>
              <a:t>to understand its field for your insights to make sense.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 from a </a:t>
            </a:r>
            <a:r>
              <a:rPr sz="1500" spc="-10" dirty="0">
                <a:latin typeface="Myriad Pro"/>
                <a:cs typeface="Myriad Pro"/>
              </a:rPr>
              <a:t>biology </a:t>
            </a:r>
            <a:r>
              <a:rPr sz="1500" dirty="0">
                <a:latin typeface="Myriad Pro"/>
                <a:cs typeface="Myriad Pro"/>
              </a:rPr>
              <a:t>study can have a drastically different context than data from a </a:t>
            </a:r>
            <a:r>
              <a:rPr sz="1500" spc="-10" dirty="0">
                <a:latin typeface="Myriad Pro"/>
                <a:cs typeface="Myriad Pro"/>
              </a:rPr>
              <a:t>psychology </a:t>
            </a:r>
            <a:r>
              <a:rPr sz="1500" dirty="0">
                <a:latin typeface="Myriad Pro"/>
                <a:cs typeface="Myriad Pro"/>
              </a:rPr>
              <a:t>study.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 should know enough to cut through the industry </a:t>
            </a:r>
            <a:r>
              <a:rPr sz="1500" spc="-10" dirty="0">
                <a:latin typeface="Myriad Pro"/>
                <a:cs typeface="Myriad Pro"/>
              </a:rPr>
              <a:t>jargon.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35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3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065" y="1210653"/>
            <a:ext cx="6328410" cy="840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lvl="1" indent="-429259">
              <a:lnSpc>
                <a:spcPct val="100000"/>
              </a:lnSpc>
              <a:spcBef>
                <a:spcPts val="100"/>
              </a:spcBef>
              <a:buClr>
                <a:srgbClr val="27B99A"/>
              </a:buClr>
              <a:buFont typeface="Arial"/>
              <a:buAutoNum type="arabicPeriod" startAt="3"/>
              <a:tabLst>
                <a:tab pos="441959" algn="l"/>
              </a:tabLst>
            </a:pPr>
            <a:r>
              <a:rPr sz="2000" b="1" spc="-55" dirty="0">
                <a:solidFill>
                  <a:srgbClr val="27B99A"/>
                </a:solidFill>
                <a:latin typeface="Arial"/>
                <a:cs typeface="Arial"/>
              </a:rPr>
              <a:t>Data</a:t>
            </a:r>
            <a:r>
              <a:rPr sz="2000" b="1" spc="-4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27B99A"/>
                </a:solidFill>
                <a:latin typeface="Arial"/>
                <a:cs typeface="Arial"/>
              </a:rPr>
              <a:t>Science</a:t>
            </a:r>
            <a:r>
              <a:rPr sz="2000" b="1" spc="-14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7B99A"/>
                </a:solidFill>
                <a:latin typeface="Arial"/>
                <a:cs typeface="Arial"/>
              </a:rPr>
              <a:t>Tools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27B99A"/>
              </a:buClr>
              <a:buFont typeface="Arial"/>
              <a:buAutoNum type="arabicPeriod" startAt="3"/>
            </a:pPr>
            <a:endParaRPr sz="2150">
              <a:latin typeface="Arial"/>
              <a:cs typeface="Arial"/>
            </a:endParaRPr>
          </a:p>
          <a:p>
            <a:pPr marL="1270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skill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set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developed,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you’ll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now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need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learn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how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use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modern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tools.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Each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tool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has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its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strengths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weaknesses,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each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plays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spc="-50" dirty="0">
                <a:latin typeface="Myriad Pro"/>
                <a:cs typeface="Myriad Pro"/>
              </a:rPr>
              <a:t>a </a:t>
            </a:r>
            <a:r>
              <a:rPr sz="1500" dirty="0">
                <a:latin typeface="Myriad Pro"/>
                <a:cs typeface="Myriad Pro"/>
              </a:rPr>
              <a:t>different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role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process.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use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one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them,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can </a:t>
            </a:r>
            <a:r>
              <a:rPr sz="1500" dirty="0">
                <a:latin typeface="Myriad Pro"/>
                <a:cs typeface="Myriad Pro"/>
              </a:rPr>
              <a:t>use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them.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What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follows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broad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overview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most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popular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tools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science,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well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resources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you’ll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need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learn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how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utilize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them </a:t>
            </a:r>
            <a:r>
              <a:rPr sz="1500" dirty="0">
                <a:latin typeface="Myriad Pro"/>
                <a:cs typeface="Myriad Pro"/>
              </a:rPr>
              <a:t>to their full </a:t>
            </a:r>
            <a:r>
              <a:rPr sz="1500" spc="-10" dirty="0">
                <a:latin typeface="Myriad Pro"/>
                <a:cs typeface="Myriad Pro"/>
              </a:rPr>
              <a:t>potential.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Myriad Pro"/>
              <a:cs typeface="Myriad Pro"/>
            </a:endParaRPr>
          </a:p>
          <a:p>
            <a:pPr marL="538480" lvl="2" indent="-52641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39115" algn="l"/>
              </a:tabLst>
            </a:pPr>
            <a:r>
              <a:rPr sz="1600" b="1" spc="-35" dirty="0">
                <a:latin typeface="Arial"/>
                <a:cs typeface="Arial"/>
              </a:rPr>
              <a:t>File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Formats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Data can be stored in many different file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formats.</a:t>
            </a:r>
            <a:endParaRPr sz="1800">
              <a:latin typeface="Myriad Pro"/>
              <a:cs typeface="Myriad Pro"/>
            </a:endParaRPr>
          </a:p>
          <a:p>
            <a:pPr marL="570865" marR="3420110" indent="-558800">
              <a:lnSpc>
                <a:spcPct val="184400"/>
              </a:lnSpc>
              <a:spcBef>
                <a:spcPts val="1320"/>
              </a:spcBef>
            </a:pPr>
            <a:r>
              <a:rPr sz="1500" dirty="0">
                <a:latin typeface="Myriad Pro"/>
                <a:cs typeface="Myriad Pro"/>
              </a:rPr>
              <a:t>Here are some of the most </a:t>
            </a:r>
            <a:r>
              <a:rPr sz="1500" spc="-10" dirty="0">
                <a:latin typeface="Myriad Pro"/>
                <a:cs typeface="Myriad Pro"/>
              </a:rPr>
              <a:t>common: </a:t>
            </a:r>
            <a:r>
              <a:rPr sz="1500" spc="-25" dirty="0">
                <a:solidFill>
                  <a:srgbClr val="49495E"/>
                </a:solidFill>
                <a:latin typeface="Myriad Pro"/>
                <a:cs typeface="Myriad Pro"/>
              </a:rPr>
              <a:t>CSV</a:t>
            </a:r>
            <a:endParaRPr sz="1500">
              <a:latin typeface="Myriad Pro"/>
              <a:cs typeface="Myriad Pro"/>
            </a:endParaRPr>
          </a:p>
          <a:p>
            <a:pPr marL="570865" marR="208279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Comma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separated</a:t>
            </a:r>
            <a:r>
              <a:rPr sz="1500" spc="2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values.</a:t>
            </a:r>
            <a:r>
              <a:rPr sz="1500" spc="2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may</a:t>
            </a:r>
            <a:r>
              <a:rPr sz="1500" spc="2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2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opened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2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sort</a:t>
            </a:r>
            <a:r>
              <a:rPr sz="1500" spc="2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7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file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Excel.</a:t>
            </a:r>
            <a:r>
              <a:rPr sz="1500" spc="1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CSVs</a:t>
            </a:r>
            <a:r>
              <a:rPr sz="1500" spc="12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separate</a:t>
            </a:r>
            <a:r>
              <a:rPr sz="1500" spc="1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out</a:t>
            </a:r>
            <a:r>
              <a:rPr sz="1500" spc="1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2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1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25" dirty="0">
                <a:latin typeface="Myriad Pro"/>
                <a:cs typeface="Myriad Pro"/>
              </a:rPr>
              <a:t> 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delimiter,</a:t>
            </a:r>
            <a:r>
              <a:rPr sz="1500" spc="120" dirty="0">
                <a:solidFill>
                  <a:srgbClr val="49495E"/>
                </a:solidFill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2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piece</a:t>
            </a:r>
            <a:r>
              <a:rPr sz="1500" spc="120" dirty="0">
                <a:latin typeface="Myriad Pro"/>
                <a:cs typeface="Myriad Pro"/>
              </a:rPr>
              <a:t>  </a:t>
            </a:r>
            <a:r>
              <a:rPr sz="1500" spc="-25" dirty="0">
                <a:latin typeface="Myriad Pro"/>
                <a:cs typeface="Myriad Pro"/>
              </a:rPr>
              <a:t>of </a:t>
            </a:r>
            <a:r>
              <a:rPr sz="1500" dirty="0">
                <a:latin typeface="Myriad Pro"/>
                <a:cs typeface="Myriad Pro"/>
              </a:rPr>
              <a:t>punctuation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 serves to separate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out different data </a:t>
            </a:r>
            <a:r>
              <a:rPr sz="1500" spc="-10" dirty="0">
                <a:latin typeface="Myriad Pro"/>
                <a:cs typeface="Myriad Pro"/>
              </a:rPr>
              <a:t>points.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yriad Pro"/>
              <a:cs typeface="Myriad Pro"/>
            </a:endParaRPr>
          </a:p>
          <a:p>
            <a:pPr marL="570865">
              <a:lnSpc>
                <a:spcPct val="100000"/>
              </a:lnSpc>
            </a:pPr>
            <a:r>
              <a:rPr sz="1500" spc="-25" dirty="0">
                <a:solidFill>
                  <a:srgbClr val="49495E"/>
                </a:solidFill>
                <a:latin typeface="Myriad Pro"/>
                <a:cs typeface="Myriad Pro"/>
              </a:rPr>
              <a:t>SQL</a:t>
            </a:r>
            <a:endParaRPr sz="1500">
              <a:latin typeface="Myriad Pro"/>
              <a:cs typeface="Myriad Pro"/>
            </a:endParaRPr>
          </a:p>
          <a:p>
            <a:pPr marL="570865" marR="189230">
              <a:lnSpc>
                <a:spcPct val="119700"/>
              </a:lnSpc>
              <a:spcBef>
                <a:spcPts val="20"/>
              </a:spcBef>
            </a:pPr>
            <a:r>
              <a:rPr sz="1500" dirty="0">
                <a:latin typeface="Myriad Pro"/>
                <a:cs typeface="Myriad Pro"/>
              </a:rPr>
              <a:t>Structured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query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language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stores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relational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tables.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If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you </a:t>
            </a:r>
            <a:r>
              <a:rPr sz="1500" dirty="0">
                <a:latin typeface="Myriad Pro"/>
                <a:cs typeface="Myriad Pro"/>
              </a:rPr>
              <a:t>go from</a:t>
            </a:r>
            <a:r>
              <a:rPr sz="1500" spc="15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5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right</a:t>
            </a:r>
            <a:r>
              <a:rPr sz="1500" spc="15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5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5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column</a:t>
            </a:r>
            <a:r>
              <a:rPr sz="1500" spc="15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5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5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left,</a:t>
            </a:r>
            <a:r>
              <a:rPr sz="1500" spc="15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you’ll</a:t>
            </a:r>
            <a:r>
              <a:rPr sz="1500" spc="15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get</a:t>
            </a:r>
            <a:r>
              <a:rPr sz="1500" spc="150" dirty="0">
                <a:latin typeface="Myriad Pro"/>
                <a:cs typeface="Myriad Pro"/>
              </a:rPr>
              <a:t>  </a:t>
            </a:r>
            <a:r>
              <a:rPr sz="1500" spc="-10" dirty="0">
                <a:latin typeface="Myriad Pro"/>
                <a:cs typeface="Myriad Pro"/>
              </a:rPr>
              <a:t>different </a:t>
            </a:r>
            <a:r>
              <a:rPr sz="1500" dirty="0">
                <a:latin typeface="Myriad Pro"/>
                <a:cs typeface="Myriad Pro"/>
              </a:rPr>
              <a:t>data points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same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entity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(e.g.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person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will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value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the </a:t>
            </a:r>
            <a:r>
              <a:rPr sz="1500" dirty="0">
                <a:latin typeface="Myriad Pro"/>
                <a:cs typeface="Myriad Pro"/>
              </a:rPr>
              <a:t>AGE, GENDER, and HEIGHT columns associated with </a:t>
            </a:r>
            <a:r>
              <a:rPr sz="1500" spc="-10" dirty="0">
                <a:latin typeface="Myriad Pro"/>
                <a:cs typeface="Myriad Pro"/>
              </a:rPr>
              <a:t>them).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Myriad Pro"/>
              <a:cs typeface="Myriad Pro"/>
            </a:endParaRPr>
          </a:p>
          <a:p>
            <a:pPr marL="570865">
              <a:lnSpc>
                <a:spcPct val="100000"/>
              </a:lnSpc>
              <a:spcBef>
                <a:spcPts val="5"/>
              </a:spcBef>
            </a:pPr>
            <a:r>
              <a:rPr sz="1500" spc="-20" dirty="0">
                <a:solidFill>
                  <a:srgbClr val="49495E"/>
                </a:solidFill>
                <a:latin typeface="Myriad Pro"/>
                <a:cs typeface="Myriad Pro"/>
              </a:rPr>
              <a:t>JSON</a:t>
            </a:r>
            <a:endParaRPr sz="1500">
              <a:latin typeface="Myriad Pro"/>
              <a:cs typeface="Myriad Pro"/>
            </a:endParaRPr>
          </a:p>
          <a:p>
            <a:pPr marL="570865" marR="139700">
              <a:lnSpc>
                <a:spcPct val="119100"/>
              </a:lnSpc>
              <a:spcBef>
                <a:spcPts val="30"/>
              </a:spcBef>
            </a:pPr>
            <a:r>
              <a:rPr sz="1500" dirty="0">
                <a:latin typeface="Myriad Pro"/>
                <a:cs typeface="Myriad Pro"/>
              </a:rPr>
              <a:t>Javascript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Object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Notation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lightweight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exchange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format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that </a:t>
            </a:r>
            <a:r>
              <a:rPr sz="1500" dirty="0">
                <a:latin typeface="Myriad Pro"/>
                <a:cs typeface="Myriad Pro"/>
              </a:rPr>
              <a:t>is both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human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machine-readable.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from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web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server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is </a:t>
            </a:r>
            <a:r>
              <a:rPr sz="1500" dirty="0">
                <a:latin typeface="Myriad Pro"/>
                <a:cs typeface="Myriad Pro"/>
              </a:rPr>
              <a:t>often transmitted in this </a:t>
            </a:r>
            <a:r>
              <a:rPr sz="1500" spc="-10" dirty="0">
                <a:latin typeface="Myriad Pro"/>
                <a:cs typeface="Myriad Pro"/>
              </a:rPr>
              <a:t>format.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36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489075"/>
            <a:ext cx="6318250" cy="764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6.3.2</a:t>
            </a:r>
            <a:r>
              <a:rPr sz="1600" b="1" spc="10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Exce</a:t>
            </a:r>
            <a:r>
              <a:rPr sz="1600" b="1" spc="-20" dirty="0">
                <a:solidFill>
                  <a:srgbClr val="49495E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Arial"/>
              <a:cs typeface="Arial"/>
            </a:endParaRPr>
          </a:p>
          <a:p>
            <a:pPr marL="1111885" marR="738505" indent="-516890">
              <a:lnSpc>
                <a:spcPct val="122300"/>
              </a:lnSpc>
            </a:pP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Excel is often the gateway to data science, and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every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data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scientist can benefit from learning </a:t>
            </a:r>
            <a:r>
              <a:rPr sz="1800" spc="-25" dirty="0">
                <a:solidFill>
                  <a:srgbClr val="EE2965"/>
                </a:solidFill>
                <a:latin typeface="Myriad Pro"/>
                <a:cs typeface="Myriad Pro"/>
              </a:rPr>
              <a:t>it.</a:t>
            </a:r>
            <a:endParaRPr sz="18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Introduction to 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Excel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Excel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allows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easily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manipulation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what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essentially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'What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spc="-40" dirty="0">
                <a:latin typeface="Myriad Pro"/>
                <a:cs typeface="Myriad Pro"/>
              </a:rPr>
              <a:t>You </a:t>
            </a:r>
            <a:r>
              <a:rPr sz="1500" dirty="0">
                <a:latin typeface="Myriad Pro"/>
                <a:cs typeface="Myriad Pro"/>
              </a:rPr>
              <a:t>See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What</a:t>
            </a:r>
            <a:r>
              <a:rPr sz="1500" spc="2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Get'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editor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allows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perform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equations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without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working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code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all.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handy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tool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analysts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who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want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get results without </a:t>
            </a:r>
            <a:r>
              <a:rPr sz="1500" spc="-10" dirty="0">
                <a:latin typeface="Myriad Pro"/>
                <a:cs typeface="Myriad Pro"/>
              </a:rPr>
              <a:t>programming.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Benefits</a:t>
            </a:r>
            <a:r>
              <a:rPr sz="1500" spc="-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of</a:t>
            </a:r>
            <a:r>
              <a:rPr sz="1500" spc="-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spc="-20" dirty="0">
                <a:solidFill>
                  <a:srgbClr val="49495E"/>
                </a:solidFill>
                <a:latin typeface="Myriad Pro"/>
                <a:cs typeface="Myriad Pro"/>
              </a:rPr>
              <a:t>Excel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Myriad Pro"/>
              <a:cs typeface="Myriad Pro"/>
            </a:endParaRPr>
          </a:p>
          <a:p>
            <a:pPr marL="12700" marR="69215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Excel is easy to get started with, and it's a program that anybody in </a:t>
            </a:r>
            <a:r>
              <a:rPr sz="1500" spc="-10" dirty="0">
                <a:latin typeface="Myriad Pro"/>
                <a:cs typeface="Myriad Pro"/>
              </a:rPr>
              <a:t>analystics </a:t>
            </a:r>
            <a:r>
              <a:rPr sz="1500" dirty="0">
                <a:latin typeface="Myriad Pro"/>
                <a:cs typeface="Myriad Pro"/>
              </a:rPr>
              <a:t>will intuitively grasp.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 can be very useful to communicate data to people </a:t>
            </a:r>
            <a:r>
              <a:rPr sz="1500" spc="-25" dirty="0">
                <a:latin typeface="Myriad Pro"/>
                <a:cs typeface="Myriad Pro"/>
              </a:rPr>
              <a:t>who </a:t>
            </a:r>
            <a:r>
              <a:rPr sz="1500" dirty="0">
                <a:latin typeface="Myriad Pro"/>
                <a:cs typeface="Myriad Pro"/>
              </a:rPr>
              <a:t>may not have any programming skills: they should still be able to play with </a:t>
            </a:r>
            <a:r>
              <a:rPr sz="1500" spc="-25" dirty="0">
                <a:latin typeface="Myriad Pro"/>
                <a:cs typeface="Myriad Pro"/>
              </a:rPr>
              <a:t>the </a:t>
            </a:r>
            <a:r>
              <a:rPr sz="1500" spc="-10" dirty="0">
                <a:latin typeface="Myriad Pro"/>
                <a:cs typeface="Myriad Pro"/>
              </a:rPr>
              <a:t>data.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Who Uses</a:t>
            </a:r>
            <a:r>
              <a:rPr sz="1500" spc="-6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spc="-20" dirty="0">
                <a:solidFill>
                  <a:srgbClr val="49495E"/>
                </a:solidFill>
                <a:latin typeface="Myriad Pro"/>
                <a:cs typeface="Myriad Pro"/>
              </a:rPr>
              <a:t>This</a:t>
            </a:r>
            <a:endParaRPr sz="1500">
              <a:latin typeface="Myriad Pro"/>
              <a:cs typeface="Myriad Pro"/>
            </a:endParaRPr>
          </a:p>
          <a:p>
            <a:pPr marL="12700" marR="3821429">
              <a:lnSpc>
                <a:spcPct val="254199"/>
              </a:lnSpc>
            </a:pPr>
            <a:r>
              <a:rPr sz="1500" dirty="0">
                <a:latin typeface="Myriad Pro"/>
                <a:cs typeface="Myriad Pro"/>
              </a:rPr>
              <a:t>Data analysts tend to use </a:t>
            </a:r>
            <a:r>
              <a:rPr sz="1500" spc="-10" dirty="0">
                <a:latin typeface="Myriad Pro"/>
                <a:cs typeface="Myriad Pro"/>
              </a:rPr>
              <a:t>Excel.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Level of 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Difficulty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Myriad Pro"/>
                <a:cs typeface="Myriad Pro"/>
              </a:rPr>
              <a:t>Beginner.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37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342" y="1204595"/>
            <a:ext cx="6286500" cy="687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Sample 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Project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9050" marR="8763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Importing a small dataset on the statistics of NBA players and making a </a:t>
            </a:r>
            <a:r>
              <a:rPr sz="1500" spc="-10" dirty="0">
                <a:latin typeface="Myriad Pro"/>
                <a:cs typeface="Myriad Pro"/>
              </a:rPr>
              <a:t>simple </a:t>
            </a:r>
            <a:r>
              <a:rPr sz="1500" dirty="0">
                <a:latin typeface="Myriad Pro"/>
                <a:cs typeface="Myriad Pro"/>
              </a:rPr>
              <a:t>graph of the top scorers in the </a:t>
            </a:r>
            <a:r>
              <a:rPr sz="1500" spc="-10" dirty="0">
                <a:latin typeface="Myriad Pro"/>
                <a:cs typeface="Myriad Pro"/>
              </a:rPr>
              <a:t>league.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Myriad Pro"/>
              <a:cs typeface="Myriad Pro"/>
            </a:endParaRPr>
          </a:p>
          <a:p>
            <a:pPr marL="1905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6.3.3</a:t>
            </a:r>
            <a:r>
              <a:rPr sz="1600" b="1" spc="105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SQL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2153285" marR="1000760" indent="-146939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SQL is the most popular programming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language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used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to find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data.</a:t>
            </a:r>
            <a:endParaRPr sz="18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Introduction to </a:t>
            </a:r>
            <a:r>
              <a:rPr sz="1500" spc="-25" dirty="0">
                <a:solidFill>
                  <a:srgbClr val="49495E"/>
                </a:solidFill>
                <a:latin typeface="Myriad Pro"/>
                <a:cs typeface="Myriad Pro"/>
              </a:rPr>
              <a:t>SQL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>
              <a:lnSpc>
                <a:spcPct val="1208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needs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data.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SQL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programming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language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specially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designed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extract data from </a:t>
            </a:r>
            <a:r>
              <a:rPr sz="1500" spc="-10" dirty="0">
                <a:latin typeface="Myriad Pro"/>
                <a:cs typeface="Myriad Pro"/>
              </a:rPr>
              <a:t>databases.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Benefits</a:t>
            </a:r>
            <a:r>
              <a:rPr sz="1500" spc="-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of</a:t>
            </a:r>
            <a:r>
              <a:rPr sz="1500" spc="-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spc="-25" dirty="0">
                <a:solidFill>
                  <a:srgbClr val="49495E"/>
                </a:solidFill>
                <a:latin typeface="Myriad Pro"/>
                <a:cs typeface="Myriad Pro"/>
              </a:rPr>
              <a:t>SQL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18415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SQL is the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most</a:t>
            </a:r>
            <a:r>
              <a:rPr sz="1500" u="sng" spc="9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popular</a:t>
            </a:r>
            <a:r>
              <a:rPr sz="1500" u="sng" spc="9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tool</a:t>
            </a:r>
            <a:r>
              <a:rPr sz="1500" spc="95" dirty="0">
                <a:solidFill>
                  <a:srgbClr val="27B99A"/>
                </a:solidFill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used</a:t>
            </a:r>
            <a:r>
              <a:rPr sz="1500" spc="9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by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scientists.</a:t>
            </a:r>
            <a:r>
              <a:rPr sz="1500" spc="9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Most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in </a:t>
            </a:r>
            <a:r>
              <a:rPr sz="1500" spc="-25" dirty="0">
                <a:latin typeface="Myriad Pro"/>
                <a:cs typeface="Myriad Pro"/>
              </a:rPr>
              <a:t>the </a:t>
            </a:r>
            <a:r>
              <a:rPr sz="1500" dirty="0">
                <a:latin typeface="Myriad Pro"/>
                <a:cs typeface="Myriad Pro"/>
              </a:rPr>
              <a:t>world is stored in tables that will require SQL to access.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You'll be able to </a:t>
            </a:r>
            <a:r>
              <a:rPr sz="1500" spc="-10" dirty="0">
                <a:latin typeface="Myriad Pro"/>
                <a:cs typeface="Myriad Pro"/>
              </a:rPr>
              <a:t>filter </a:t>
            </a:r>
            <a:r>
              <a:rPr sz="1500" dirty="0">
                <a:latin typeface="Myriad Pro"/>
                <a:cs typeface="Myriad Pro"/>
              </a:rPr>
              <a:t>and sort through the </a:t>
            </a:r>
            <a:r>
              <a:rPr sz="1500" spc="-10" dirty="0">
                <a:latin typeface="Myriad Pro"/>
                <a:cs typeface="Myriad Pro"/>
              </a:rPr>
              <a:t>data.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Who Uses</a:t>
            </a:r>
            <a:r>
              <a:rPr sz="1500" spc="-6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spc="-20" dirty="0">
                <a:solidFill>
                  <a:srgbClr val="49495E"/>
                </a:solidFill>
                <a:latin typeface="Myriad Pro"/>
                <a:cs typeface="Myriad Pro"/>
              </a:rPr>
              <a:t>This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Myriad Pro"/>
                <a:cs typeface="Myriad Pro"/>
              </a:rPr>
              <a:t>Data analysts and some data engineers tend to use </a:t>
            </a:r>
            <a:r>
              <a:rPr sz="1500" spc="-20" dirty="0">
                <a:latin typeface="Myriad Pro"/>
                <a:cs typeface="Myriad Pro"/>
              </a:rPr>
              <a:t>SQL.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38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3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1194" y="668557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38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2032" y="6685570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4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786" y="1366405"/>
            <a:ext cx="6328410" cy="761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8475E"/>
                </a:solidFill>
                <a:latin typeface="Myriad Pro"/>
                <a:cs typeface="Myriad Pro"/>
              </a:rPr>
              <a:t>Level</a:t>
            </a:r>
            <a:r>
              <a:rPr sz="1500" spc="-10" dirty="0">
                <a:solidFill>
                  <a:srgbClr val="48475E"/>
                </a:solidFill>
                <a:latin typeface="Myriad Pro"/>
                <a:cs typeface="Myriad Pro"/>
              </a:rPr>
              <a:t> </a:t>
            </a:r>
            <a:r>
              <a:rPr sz="1500" dirty="0">
                <a:solidFill>
                  <a:srgbClr val="48475E"/>
                </a:solidFill>
                <a:latin typeface="Myriad Pro"/>
                <a:cs typeface="Myriad Pro"/>
              </a:rPr>
              <a:t>of </a:t>
            </a:r>
            <a:r>
              <a:rPr sz="1500" spc="-10" dirty="0">
                <a:solidFill>
                  <a:srgbClr val="48475E"/>
                </a:solidFill>
                <a:latin typeface="Myriad Pro"/>
                <a:cs typeface="Myriad Pro"/>
              </a:rPr>
              <a:t>Difficulty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1800">
              <a:latin typeface="Myriad Pro"/>
              <a:cs typeface="Myriad Pro"/>
            </a:endParaRPr>
          </a:p>
          <a:p>
            <a:pPr marL="28575" marR="5099050">
              <a:lnSpc>
                <a:spcPct val="100000"/>
              </a:lnSpc>
              <a:spcBef>
                <a:spcPts val="1125"/>
              </a:spcBef>
            </a:pPr>
            <a:r>
              <a:rPr sz="1500" spc="-10" dirty="0">
                <a:latin typeface="Myriad Pro"/>
                <a:cs typeface="Myriad Pro"/>
              </a:rPr>
              <a:t>Beginner.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yriad Pro"/>
              <a:cs typeface="Myriad Pro"/>
            </a:endParaRPr>
          </a:p>
          <a:p>
            <a:pPr marL="28575" marR="5099050">
              <a:lnSpc>
                <a:spcPct val="100000"/>
              </a:lnSpc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Sample 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Project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Myriad Pro"/>
              <a:cs typeface="Myriad Pro"/>
            </a:endParaRPr>
          </a:p>
          <a:p>
            <a:pPr marL="28575" marR="400050">
              <a:lnSpc>
                <a:spcPct val="1243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Using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SQL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query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select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top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ten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most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popular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songs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from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an </a:t>
            </a:r>
            <a:r>
              <a:rPr sz="1500" dirty="0">
                <a:latin typeface="Myriad Pro"/>
                <a:cs typeface="Myriad Pro"/>
              </a:rPr>
              <a:t>SQL database of the Billboard </a:t>
            </a:r>
            <a:r>
              <a:rPr sz="1500" spc="-20" dirty="0">
                <a:latin typeface="Myriad Pro"/>
                <a:cs typeface="Myriad Pro"/>
              </a:rPr>
              <a:t>100.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Myriad Pro"/>
              <a:cs typeface="Myriad Pro"/>
            </a:endParaRPr>
          </a:p>
          <a:p>
            <a:pPr marL="28575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6.3.4</a:t>
            </a:r>
            <a:r>
              <a:rPr sz="1600" b="1" spc="10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Python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1905000" marR="878840" indent="-1049655">
              <a:lnSpc>
                <a:spcPct val="120800"/>
              </a:lnSpc>
            </a:pP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Python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is a powerful and versatile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programming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language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for data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science.</a:t>
            </a:r>
            <a:endParaRPr sz="18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Introduction to 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Python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Myriad Pro"/>
              <a:cs typeface="Myriad Pro"/>
            </a:endParaRPr>
          </a:p>
          <a:p>
            <a:pPr marL="12700" marR="5080" algn="just">
              <a:lnSpc>
                <a:spcPct val="120000"/>
              </a:lnSpc>
            </a:pPr>
            <a:r>
              <a:rPr sz="1500" dirty="0">
                <a:latin typeface="Myriad Pro"/>
                <a:cs typeface="Myriad Pro"/>
              </a:rPr>
              <a:t>Once</a:t>
            </a:r>
            <a:r>
              <a:rPr sz="1500" spc="4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4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download</a:t>
            </a:r>
            <a:r>
              <a:rPr sz="1500" spc="43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Anaconda</a:t>
            </a:r>
            <a:r>
              <a:rPr sz="1500" dirty="0">
                <a:latin typeface="Myriad Pro"/>
                <a:cs typeface="Myriad Pro"/>
              </a:rPr>
              <a:t>,</a:t>
            </a:r>
            <a:r>
              <a:rPr sz="1500" spc="4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</a:t>
            </a:r>
            <a:r>
              <a:rPr sz="1500" spc="4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environment</a:t>
            </a:r>
            <a:r>
              <a:rPr sz="1500" spc="4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manager</a:t>
            </a:r>
            <a:r>
              <a:rPr sz="1500" spc="4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4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Python,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and </a:t>
            </a:r>
            <a:r>
              <a:rPr sz="1500" dirty="0">
                <a:latin typeface="Myriad Pro"/>
                <a:cs typeface="Myriad Pro"/>
              </a:rPr>
              <a:t>get set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up on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iPython Notebook</a:t>
            </a:r>
            <a:r>
              <a:rPr sz="1500" dirty="0">
                <a:latin typeface="Myriad Pro"/>
                <a:cs typeface="Myriad Pro"/>
              </a:rPr>
              <a:t>, you’ll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quickly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realize how intuitive Python is.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spc="-50" dirty="0">
                <a:latin typeface="Myriad Pro"/>
                <a:cs typeface="Myriad Pro"/>
              </a:rPr>
              <a:t>A </a:t>
            </a:r>
            <a:r>
              <a:rPr sz="1500" dirty="0">
                <a:latin typeface="Myriad Pro"/>
                <a:cs typeface="Myriad Pro"/>
              </a:rPr>
              <a:t>versatile programming language built for everything from building websites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gathering data from across the web.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Python has many code libraries </a:t>
            </a:r>
            <a:r>
              <a:rPr sz="1500" spc="-10" dirty="0">
                <a:latin typeface="Myriad Pro"/>
                <a:cs typeface="Myriad Pro"/>
              </a:rPr>
              <a:t>dedicated </a:t>
            </a:r>
            <a:r>
              <a:rPr sz="1500" dirty="0">
                <a:latin typeface="Myriad Pro"/>
                <a:cs typeface="Myriad Pro"/>
              </a:rPr>
              <a:t>to making data science work </a:t>
            </a:r>
            <a:r>
              <a:rPr sz="1500" spc="-10" dirty="0">
                <a:latin typeface="Myriad Pro"/>
                <a:cs typeface="Myriad Pro"/>
              </a:rPr>
              <a:t>easier.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Benefits</a:t>
            </a:r>
            <a:r>
              <a:rPr sz="1500" spc="-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of</a:t>
            </a:r>
            <a:r>
              <a:rPr sz="1500" spc="-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Python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3556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Python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versatile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programming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language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simple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syntax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is </a:t>
            </a:r>
            <a:r>
              <a:rPr sz="1500" dirty="0">
                <a:latin typeface="Myriad Pro"/>
                <a:cs typeface="Myriad Pro"/>
              </a:rPr>
              <a:t>easy to </a:t>
            </a:r>
            <a:r>
              <a:rPr sz="1500" spc="-10" dirty="0">
                <a:latin typeface="Myriad Pro"/>
                <a:cs typeface="Myriad Pro"/>
              </a:rPr>
              <a:t>learn.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52020" y="6685570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4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39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4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683" y="1152182"/>
            <a:ext cx="6390640" cy="38220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87325" indent="-149860">
              <a:lnSpc>
                <a:spcPct val="100000"/>
              </a:lnSpc>
              <a:spcBef>
                <a:spcPts val="600"/>
              </a:spcBef>
              <a:buAutoNum type="arabicPlain" startAt="9"/>
              <a:tabLst>
                <a:tab pos="187960" algn="l"/>
              </a:tabLst>
            </a:pPr>
            <a:r>
              <a:rPr sz="1500" b="1" spc="-30" dirty="0">
                <a:latin typeface="Arial"/>
                <a:cs typeface="Arial"/>
                <a:hlinkClick r:id="rId2" action="ppaction://hlinksldjump"/>
              </a:rPr>
              <a:t>FINAL</a:t>
            </a:r>
            <a:r>
              <a:rPr sz="1500" b="1" spc="80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2" action="ppaction://hlinksldjump"/>
              </a:rPr>
              <a:t>ADVICE..................................................................................</a:t>
            </a:r>
            <a:r>
              <a:rPr sz="1500" b="1" spc="210" dirty="0">
                <a:latin typeface="Arial"/>
                <a:cs typeface="Arial"/>
              </a:rPr>
              <a:t>   </a:t>
            </a:r>
            <a:r>
              <a:rPr sz="2250" b="1" spc="-37" baseline="-12962" dirty="0">
                <a:latin typeface="Arial"/>
                <a:cs typeface="Arial"/>
              </a:rPr>
              <a:t>67</a:t>
            </a:r>
            <a:endParaRPr sz="2250" baseline="-12962">
              <a:latin typeface="Arial"/>
              <a:cs typeface="Arial"/>
            </a:endParaRPr>
          </a:p>
          <a:p>
            <a:pPr marL="296545" indent="-259079">
              <a:lnSpc>
                <a:spcPct val="100000"/>
              </a:lnSpc>
              <a:spcBef>
                <a:spcPts val="495"/>
              </a:spcBef>
              <a:buAutoNum type="arabicPlain" startAt="9"/>
              <a:tabLst>
                <a:tab pos="297180" algn="l"/>
              </a:tabLst>
            </a:pPr>
            <a:r>
              <a:rPr sz="1500" b="1" dirty="0">
                <a:latin typeface="Arial"/>
                <a:cs typeface="Arial"/>
                <a:hlinkClick r:id="rId3" action="ppaction://hlinksldjump"/>
              </a:rPr>
              <a:t>CHECKLIST.....................................................................................</a:t>
            </a:r>
            <a:r>
              <a:rPr sz="1500" b="1" spc="395" dirty="0">
                <a:latin typeface="Arial"/>
                <a:cs typeface="Arial"/>
              </a:rPr>
              <a:t>  </a:t>
            </a:r>
            <a:r>
              <a:rPr sz="2250" b="1" spc="-37" baseline="-12962" dirty="0">
                <a:latin typeface="Arial"/>
                <a:cs typeface="Arial"/>
              </a:rPr>
              <a:t>68</a:t>
            </a:r>
            <a:endParaRPr sz="2250" baseline="-12962">
              <a:latin typeface="Arial"/>
              <a:cs typeface="Arial"/>
            </a:endParaRPr>
          </a:p>
          <a:p>
            <a:pPr marL="296545" indent="-259079">
              <a:lnSpc>
                <a:spcPct val="100000"/>
              </a:lnSpc>
              <a:spcBef>
                <a:spcPts val="500"/>
              </a:spcBef>
              <a:buAutoNum type="arabicPlain" startAt="9"/>
              <a:tabLst>
                <a:tab pos="297180" algn="l"/>
              </a:tabLst>
            </a:pPr>
            <a:r>
              <a:rPr sz="1500" b="1" spc="-25" dirty="0">
                <a:latin typeface="Arial"/>
                <a:cs typeface="Arial"/>
                <a:hlinkClick r:id="rId4" action="ppaction://hlinksldjump"/>
              </a:rPr>
              <a:t>CONCLUSION</a:t>
            </a:r>
            <a:r>
              <a:rPr sz="1500" b="1" spc="310" dirty="0">
                <a:latin typeface="Arial"/>
                <a:cs typeface="Arial"/>
                <a:hlinkClick r:id="rId4" action="ppaction://hlinksldjump"/>
              </a:rPr>
              <a:t>  </a:t>
            </a:r>
            <a:r>
              <a:rPr sz="1500" b="1" dirty="0">
                <a:latin typeface="Arial"/>
                <a:cs typeface="Arial"/>
                <a:hlinkClick r:id="rId4" action="ppaction://hlinksldjump"/>
              </a:rPr>
              <a:t>.................................................................................</a:t>
            </a:r>
            <a:r>
              <a:rPr sz="1500" b="1" spc="170" dirty="0">
                <a:latin typeface="Arial"/>
                <a:cs typeface="Arial"/>
              </a:rPr>
              <a:t> </a:t>
            </a:r>
            <a:r>
              <a:rPr sz="2250" b="1" spc="-37" baseline="-12962" dirty="0">
                <a:latin typeface="Arial"/>
                <a:cs typeface="Arial"/>
              </a:rPr>
              <a:t>69</a:t>
            </a:r>
            <a:endParaRPr sz="2250" baseline="-12962">
              <a:latin typeface="Arial"/>
              <a:cs typeface="Arial"/>
            </a:endParaRPr>
          </a:p>
          <a:p>
            <a:pPr marL="296545" indent="-259079">
              <a:lnSpc>
                <a:spcPct val="100000"/>
              </a:lnSpc>
              <a:spcBef>
                <a:spcPts val="500"/>
              </a:spcBef>
              <a:buAutoNum type="arabicPlain" startAt="9"/>
              <a:tabLst>
                <a:tab pos="297180" algn="l"/>
              </a:tabLst>
            </a:pPr>
            <a:r>
              <a:rPr sz="1500" b="1" spc="-70" dirty="0">
                <a:latin typeface="Arial"/>
                <a:cs typeface="Arial"/>
                <a:hlinkClick r:id="rId5" action="ppaction://hlinksldjump"/>
              </a:rPr>
              <a:t>RESOURCES</a:t>
            </a:r>
            <a:r>
              <a:rPr sz="1500" b="1" spc="9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5" action="ppaction://hlinksldjump"/>
              </a:rPr>
              <a:t>...................................................................................</a:t>
            </a:r>
            <a:r>
              <a:rPr sz="1500" b="1" spc="400" dirty="0">
                <a:latin typeface="Arial"/>
                <a:cs typeface="Arial"/>
              </a:rPr>
              <a:t>  </a:t>
            </a:r>
            <a:r>
              <a:rPr sz="2250" b="1" spc="-37" baseline="-12962" dirty="0">
                <a:latin typeface="Arial"/>
                <a:cs typeface="Arial"/>
              </a:rPr>
              <a:t>70</a:t>
            </a:r>
            <a:endParaRPr sz="2250" baseline="-12962">
              <a:latin typeface="Arial"/>
              <a:cs typeface="Arial"/>
            </a:endParaRPr>
          </a:p>
          <a:p>
            <a:pPr marL="1028065" lvl="1" indent="-43180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1028700" algn="l"/>
              </a:tabLst>
            </a:pPr>
            <a:r>
              <a:rPr sz="1500" b="1" spc="-50" dirty="0">
                <a:latin typeface="Arial"/>
                <a:cs typeface="Arial"/>
                <a:hlinkClick r:id="rId5" action="ppaction://hlinksldjump"/>
              </a:rPr>
              <a:t>What</a:t>
            </a:r>
            <a:r>
              <a:rPr sz="1500" b="1" spc="7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500" b="1" spc="-35" dirty="0">
                <a:latin typeface="Arial"/>
                <a:cs typeface="Arial"/>
                <a:hlinkClick r:id="rId5" action="ppaction://hlinksldjump"/>
              </a:rPr>
              <a:t>is</a:t>
            </a:r>
            <a:r>
              <a:rPr sz="1500" b="1" spc="7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500" b="1" spc="-45" dirty="0">
                <a:latin typeface="Arial"/>
                <a:cs typeface="Arial"/>
                <a:hlinkClick r:id="rId5" action="ppaction://hlinksldjump"/>
              </a:rPr>
              <a:t>Data</a:t>
            </a:r>
            <a:r>
              <a:rPr sz="1500" b="1" spc="7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500" b="1" spc="-50" dirty="0">
                <a:latin typeface="Arial"/>
                <a:cs typeface="Arial"/>
                <a:hlinkClick r:id="rId5" action="ppaction://hlinksldjump"/>
              </a:rPr>
              <a:t>Science?</a:t>
            </a:r>
            <a:r>
              <a:rPr sz="1500" b="1" spc="37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5" action="ppaction://hlinksldjump"/>
              </a:rPr>
              <a:t>.......................................................</a:t>
            </a:r>
            <a:r>
              <a:rPr sz="1500" b="1" spc="370" dirty="0">
                <a:latin typeface="Arial"/>
                <a:cs typeface="Arial"/>
              </a:rPr>
              <a:t> </a:t>
            </a:r>
            <a:r>
              <a:rPr sz="2250" b="1" spc="-37" baseline="-12962" dirty="0">
                <a:latin typeface="Arial"/>
                <a:cs typeface="Arial"/>
              </a:rPr>
              <a:t>70</a:t>
            </a:r>
            <a:endParaRPr sz="2250" baseline="-12962">
              <a:latin typeface="Arial"/>
              <a:cs typeface="Arial"/>
            </a:endParaRPr>
          </a:p>
          <a:p>
            <a:pPr marL="1028065" lvl="1" indent="-43180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1028700" algn="l"/>
              </a:tabLst>
            </a:pPr>
            <a:r>
              <a:rPr sz="1500" b="1" spc="-35" dirty="0">
                <a:latin typeface="Arial"/>
                <a:cs typeface="Arial"/>
                <a:hlinkClick r:id="rId5" action="ppaction://hlinksldjump"/>
              </a:rPr>
              <a:t>Skills</a:t>
            </a:r>
            <a:r>
              <a:rPr sz="1500" b="1" spc="19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500" b="1" spc="-75" dirty="0">
                <a:latin typeface="Arial"/>
                <a:cs typeface="Arial"/>
                <a:hlinkClick r:id="rId5" action="ppaction://hlinksldjump"/>
              </a:rPr>
              <a:t>and</a:t>
            </a:r>
            <a:r>
              <a:rPr sz="1500" b="1" dirty="0">
                <a:latin typeface="Arial"/>
                <a:cs typeface="Arial"/>
                <a:hlinkClick r:id="rId5" action="ppaction://hlinksldjump"/>
              </a:rPr>
              <a:t> Tools...................................................................</a:t>
            </a:r>
            <a:r>
              <a:rPr sz="1500" b="1" spc="355" dirty="0">
                <a:latin typeface="Arial"/>
                <a:cs typeface="Arial"/>
              </a:rPr>
              <a:t> </a:t>
            </a:r>
            <a:r>
              <a:rPr sz="2250" b="1" spc="-37" baseline="-12962" dirty="0">
                <a:latin typeface="Arial"/>
                <a:cs typeface="Arial"/>
              </a:rPr>
              <a:t>70</a:t>
            </a:r>
            <a:endParaRPr sz="2250" baseline="-12962">
              <a:latin typeface="Arial"/>
              <a:cs typeface="Arial"/>
            </a:endParaRPr>
          </a:p>
          <a:p>
            <a:pPr marL="1028065" lvl="1" indent="-43180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1028700" algn="l"/>
              </a:tabLst>
            </a:pPr>
            <a:r>
              <a:rPr sz="1500" b="1" spc="-50" dirty="0">
                <a:latin typeface="Arial"/>
                <a:cs typeface="Arial"/>
                <a:hlinkClick r:id="rId5" action="ppaction://hlinksldjump"/>
              </a:rPr>
              <a:t>Getting</a:t>
            </a:r>
            <a:r>
              <a:rPr sz="1500" b="1" spc="45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5" action="ppaction://hlinksldjump"/>
              </a:rPr>
              <a:t>Data........................................................................</a:t>
            </a:r>
            <a:r>
              <a:rPr sz="1500" b="1" spc="455" dirty="0">
                <a:latin typeface="Arial"/>
                <a:cs typeface="Arial"/>
              </a:rPr>
              <a:t> </a:t>
            </a:r>
            <a:r>
              <a:rPr sz="2250" b="1" spc="-37" baseline="-12962" dirty="0">
                <a:latin typeface="Arial"/>
                <a:cs typeface="Arial"/>
              </a:rPr>
              <a:t>70</a:t>
            </a:r>
            <a:endParaRPr sz="2250" baseline="-12962">
              <a:latin typeface="Arial"/>
              <a:cs typeface="Arial"/>
            </a:endParaRPr>
          </a:p>
          <a:p>
            <a:pPr marL="1028065" lvl="1" indent="-43180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1028700" algn="l"/>
              </a:tabLst>
            </a:pPr>
            <a:r>
              <a:rPr sz="1500" b="1" dirty="0">
                <a:latin typeface="Arial"/>
                <a:cs typeface="Arial"/>
                <a:hlinkClick r:id="rId6" action="ppaction://hlinksldjump"/>
              </a:rPr>
              <a:t>Algorithms..........................................................................</a:t>
            </a:r>
            <a:r>
              <a:rPr sz="1500" b="1" spc="130" dirty="0">
                <a:latin typeface="Arial"/>
                <a:cs typeface="Arial"/>
              </a:rPr>
              <a:t>  </a:t>
            </a:r>
            <a:r>
              <a:rPr sz="2250" b="1" spc="-37" baseline="-12962" dirty="0">
                <a:latin typeface="Arial"/>
                <a:cs typeface="Arial"/>
              </a:rPr>
              <a:t>71</a:t>
            </a:r>
            <a:endParaRPr sz="2250" baseline="-12962">
              <a:latin typeface="Arial"/>
              <a:cs typeface="Arial"/>
            </a:endParaRPr>
          </a:p>
          <a:p>
            <a:pPr marL="1028065" lvl="1" indent="-43180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1028700" algn="l"/>
              </a:tabLst>
            </a:pPr>
            <a:r>
              <a:rPr sz="1500" b="1" spc="-35" dirty="0">
                <a:latin typeface="Arial"/>
                <a:cs typeface="Arial"/>
                <a:hlinkClick r:id="rId6" action="ppaction://hlinksldjump"/>
              </a:rPr>
              <a:t>Machine</a:t>
            </a:r>
            <a:r>
              <a:rPr sz="1500" b="1" spc="220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500" b="1" spc="-65" dirty="0">
                <a:latin typeface="Arial"/>
                <a:cs typeface="Arial"/>
                <a:hlinkClick r:id="rId6" action="ppaction://hlinksldjump"/>
              </a:rPr>
              <a:t>Learning</a:t>
            </a:r>
            <a:r>
              <a:rPr sz="1500" b="1" spc="190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6" action="ppaction://hlinksldjump"/>
              </a:rPr>
              <a:t>..............................................................</a:t>
            </a:r>
            <a:r>
              <a:rPr sz="1500" b="1" spc="215" dirty="0">
                <a:latin typeface="Arial"/>
                <a:cs typeface="Arial"/>
              </a:rPr>
              <a:t>  </a:t>
            </a:r>
            <a:r>
              <a:rPr sz="2250" b="1" spc="-37" baseline="-12962" dirty="0">
                <a:latin typeface="Arial"/>
                <a:cs typeface="Arial"/>
              </a:rPr>
              <a:t>71</a:t>
            </a:r>
            <a:endParaRPr sz="2250" baseline="-12962">
              <a:latin typeface="Arial"/>
              <a:cs typeface="Arial"/>
            </a:endParaRPr>
          </a:p>
          <a:p>
            <a:pPr marL="1028700" lvl="1" indent="-43180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1029335" algn="l"/>
              </a:tabLst>
            </a:pPr>
            <a:r>
              <a:rPr sz="1500" b="1" spc="-45" dirty="0">
                <a:latin typeface="Arial"/>
                <a:cs typeface="Arial"/>
                <a:hlinkClick r:id="rId6" action="ppaction://hlinksldjump"/>
              </a:rPr>
              <a:t>Data</a:t>
            </a:r>
            <a:r>
              <a:rPr sz="1500" b="1" spc="280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500" b="1" spc="-45" dirty="0">
                <a:latin typeface="Arial"/>
                <a:cs typeface="Arial"/>
                <a:hlinkClick r:id="rId6" action="ppaction://hlinksldjump"/>
              </a:rPr>
              <a:t>Visualization</a:t>
            </a:r>
            <a:r>
              <a:rPr sz="1500" b="1" spc="-5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6" action="ppaction://hlinksldjump"/>
              </a:rPr>
              <a:t>..............................................................</a:t>
            </a:r>
            <a:r>
              <a:rPr sz="1500" b="1" spc="200" dirty="0">
                <a:latin typeface="Arial"/>
                <a:cs typeface="Arial"/>
              </a:rPr>
              <a:t>  </a:t>
            </a:r>
            <a:r>
              <a:rPr sz="2250" b="1" spc="-37" baseline="-12962" dirty="0">
                <a:latin typeface="Arial"/>
                <a:cs typeface="Arial"/>
              </a:rPr>
              <a:t>71</a:t>
            </a:r>
            <a:endParaRPr sz="2250" baseline="-12962">
              <a:latin typeface="Arial"/>
              <a:cs typeface="Arial"/>
            </a:endParaRPr>
          </a:p>
          <a:p>
            <a:pPr marL="1028700" lvl="1" indent="-43180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1029335" algn="l"/>
              </a:tabLst>
            </a:pPr>
            <a:r>
              <a:rPr sz="1500" b="1" spc="-45" dirty="0">
                <a:latin typeface="Arial"/>
                <a:cs typeface="Arial"/>
                <a:hlinkClick r:id="rId6" action="ppaction://hlinksldjump"/>
              </a:rPr>
              <a:t>Data</a:t>
            </a:r>
            <a:r>
              <a:rPr sz="1500" b="1" spc="105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500" b="1" spc="-60" dirty="0">
                <a:latin typeface="Arial"/>
                <a:cs typeface="Arial"/>
                <a:hlinkClick r:id="rId6" action="ppaction://hlinksldjump"/>
              </a:rPr>
              <a:t>Science</a:t>
            </a:r>
            <a:r>
              <a:rPr sz="1500" b="1" spc="110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500" b="1" spc="-25" dirty="0">
                <a:latin typeface="Arial"/>
                <a:cs typeface="Arial"/>
                <a:hlinkClick r:id="rId6" action="ppaction://hlinksldjump"/>
              </a:rPr>
              <a:t>Interview</a:t>
            </a:r>
            <a:r>
              <a:rPr sz="1500" b="1" spc="459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6" action="ppaction://hlinksldjump"/>
              </a:rPr>
              <a:t>......................................................</a:t>
            </a:r>
            <a:r>
              <a:rPr sz="1500" b="1" spc="445" dirty="0">
                <a:latin typeface="Arial"/>
                <a:cs typeface="Arial"/>
              </a:rPr>
              <a:t> </a:t>
            </a:r>
            <a:r>
              <a:rPr sz="2250" b="1" spc="-37" baseline="-12962" dirty="0">
                <a:latin typeface="Arial"/>
                <a:cs typeface="Arial"/>
              </a:rPr>
              <a:t>71</a:t>
            </a:r>
            <a:endParaRPr sz="2250" baseline="-12962">
              <a:latin typeface="Arial"/>
              <a:cs typeface="Arial"/>
            </a:endParaRPr>
          </a:p>
          <a:p>
            <a:pPr marL="1028700" lvl="1" indent="-43180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1029335" algn="l"/>
              </a:tabLst>
            </a:pPr>
            <a:r>
              <a:rPr sz="1500" b="1" spc="-60" dirty="0">
                <a:latin typeface="Arial"/>
                <a:cs typeface="Arial"/>
                <a:hlinkClick r:id="rId6" action="ppaction://hlinksldjump"/>
              </a:rPr>
              <a:t>Building</a:t>
            </a:r>
            <a:r>
              <a:rPr sz="1500" b="1" spc="90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6" action="ppaction://hlinksldjump"/>
              </a:rPr>
              <a:t>a</a:t>
            </a:r>
            <a:r>
              <a:rPr sz="1500" b="1" spc="90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500" b="1" spc="-45" dirty="0">
                <a:latin typeface="Arial"/>
                <a:cs typeface="Arial"/>
                <a:hlinkClick r:id="rId6" action="ppaction://hlinksldjump"/>
              </a:rPr>
              <a:t>Data</a:t>
            </a:r>
            <a:r>
              <a:rPr sz="1500" b="1" spc="95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500" b="1" spc="-60" dirty="0">
                <a:latin typeface="Arial"/>
                <a:cs typeface="Arial"/>
                <a:hlinkClick r:id="rId6" action="ppaction://hlinksldjump"/>
              </a:rPr>
              <a:t>Science</a:t>
            </a:r>
            <a:r>
              <a:rPr sz="1500" b="1" spc="90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500" b="1" spc="-45" dirty="0">
                <a:latin typeface="Arial"/>
                <a:cs typeface="Arial"/>
                <a:hlinkClick r:id="rId6" action="ppaction://hlinksldjump"/>
              </a:rPr>
              <a:t>Portfolio</a:t>
            </a:r>
            <a:r>
              <a:rPr sz="1500" b="1" spc="-229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500" b="1" dirty="0">
                <a:latin typeface="Arial"/>
                <a:cs typeface="Arial"/>
                <a:hlinkClick r:id="rId6" action="ppaction://hlinksldjump"/>
              </a:rPr>
              <a:t>........................................</a:t>
            </a:r>
            <a:r>
              <a:rPr sz="1500" b="1" spc="114" dirty="0">
                <a:latin typeface="Arial"/>
                <a:cs typeface="Arial"/>
              </a:rPr>
              <a:t> </a:t>
            </a:r>
            <a:r>
              <a:rPr sz="2250" b="1" spc="-37" baseline="-12962" dirty="0">
                <a:latin typeface="Arial"/>
                <a:cs typeface="Arial"/>
              </a:rPr>
              <a:t>71</a:t>
            </a:r>
            <a:endParaRPr sz="2250" baseline="-12962">
              <a:latin typeface="Arial"/>
              <a:cs typeface="Arial"/>
            </a:endParaRPr>
          </a:p>
          <a:p>
            <a:pPr marL="297180" indent="-259079">
              <a:lnSpc>
                <a:spcPct val="100000"/>
              </a:lnSpc>
              <a:spcBef>
                <a:spcPts val="495"/>
              </a:spcBef>
              <a:buAutoNum type="arabicPlain" startAt="9"/>
              <a:tabLst>
                <a:tab pos="297815" algn="l"/>
              </a:tabLst>
            </a:pPr>
            <a:r>
              <a:rPr sz="1500" b="1" spc="-65" dirty="0">
                <a:latin typeface="Arial"/>
                <a:cs typeface="Arial"/>
                <a:hlinkClick r:id="rId7" action="ppaction://hlinksldjump"/>
              </a:rPr>
              <a:t>STUFF</a:t>
            </a:r>
            <a:r>
              <a:rPr sz="1500" b="1" spc="-10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500" b="1" spc="-110" dirty="0">
                <a:latin typeface="Arial"/>
                <a:cs typeface="Arial"/>
                <a:hlinkClick r:id="rId7" action="ppaction://hlinksldjump"/>
              </a:rPr>
              <a:t>DATA</a:t>
            </a:r>
            <a:r>
              <a:rPr sz="1500" b="1" spc="-10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500" b="1" spc="-65" dirty="0">
                <a:latin typeface="Arial"/>
                <a:cs typeface="Arial"/>
                <a:hlinkClick r:id="rId7" action="ppaction://hlinksldjump"/>
              </a:rPr>
              <a:t>SCIENTISTS</a:t>
            </a:r>
            <a:r>
              <a:rPr sz="1500" b="1" spc="-15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500" b="1" spc="-95" dirty="0">
                <a:latin typeface="Arial"/>
                <a:cs typeface="Arial"/>
                <a:hlinkClick r:id="rId7" action="ppaction://hlinksldjump"/>
              </a:rPr>
              <a:t>SAY</a:t>
            </a:r>
            <a:r>
              <a:rPr sz="1500" b="1" spc="-45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500" b="1" spc="-10" dirty="0">
                <a:latin typeface="Arial"/>
                <a:cs typeface="Arial"/>
                <a:hlinkClick r:id="rId7" action="ppaction://hlinksldjump"/>
              </a:rPr>
              <a:t>(GLOSSARY).....................................</a:t>
            </a:r>
            <a:r>
              <a:rPr sz="1500" b="1" spc="15" dirty="0">
                <a:latin typeface="Arial"/>
                <a:cs typeface="Arial"/>
              </a:rPr>
              <a:t> </a:t>
            </a:r>
            <a:r>
              <a:rPr sz="2250" b="1" spc="-37" baseline="-12962" dirty="0">
                <a:latin typeface="Arial"/>
                <a:cs typeface="Arial"/>
              </a:rPr>
              <a:t>72</a:t>
            </a:r>
            <a:endParaRPr sz="2250" baseline="-12962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4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8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3187" y="36315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3841" y="963853"/>
            <a:ext cx="6315075" cy="631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17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Python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most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popular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programming</a:t>
            </a:r>
            <a:r>
              <a:rPr sz="1500" u="sng" spc="8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language</a:t>
            </a:r>
            <a:r>
              <a:rPr sz="1500" spc="85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taught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universities,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and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community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Python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programmers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only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going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larger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years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come.</a:t>
            </a:r>
            <a:r>
              <a:rPr sz="1500" spc="2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Python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community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passionate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about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teaching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Python,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and </a:t>
            </a:r>
            <a:r>
              <a:rPr sz="1500" dirty="0">
                <a:latin typeface="Myriad Pro"/>
                <a:cs typeface="Myriad Pro"/>
              </a:rPr>
              <a:t>building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useful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tools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will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save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time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allow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do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more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with </a:t>
            </a:r>
            <a:r>
              <a:rPr sz="1500" dirty="0">
                <a:latin typeface="Myriad Pro"/>
                <a:cs typeface="Myriad Pro"/>
              </a:rPr>
              <a:t>your </a:t>
            </a:r>
            <a:r>
              <a:rPr sz="1500" spc="-10" dirty="0">
                <a:latin typeface="Myriad Pro"/>
                <a:cs typeface="Myriad Pro"/>
              </a:rPr>
              <a:t>data.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Many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scientists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use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Python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solve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their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problems: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40%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respondents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data</a:t>
            </a:r>
            <a:r>
              <a:rPr sz="1500" u="sng" spc="2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science</a:t>
            </a:r>
            <a:r>
              <a:rPr sz="1500" u="sng" spc="2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survey</a:t>
            </a:r>
            <a:r>
              <a:rPr sz="1500" u="sng" spc="2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conducted</a:t>
            </a:r>
            <a:r>
              <a:rPr sz="1500" u="sng" spc="2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by</a:t>
            </a:r>
            <a:r>
              <a:rPr sz="1500" u="sng" spc="2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O’Reilly</a:t>
            </a:r>
            <a:r>
              <a:rPr sz="1500" spc="2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used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Python,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which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was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more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than </a:t>
            </a:r>
            <a:r>
              <a:rPr sz="1500" dirty="0">
                <a:latin typeface="Myriad Pro"/>
                <a:cs typeface="Myriad Pro"/>
              </a:rPr>
              <a:t>the 36% who used </a:t>
            </a:r>
            <a:r>
              <a:rPr sz="1500" spc="-10" dirty="0">
                <a:latin typeface="Myriad Pro"/>
                <a:cs typeface="Myriad Pro"/>
              </a:rPr>
              <a:t>Excel.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yriad Pro"/>
              <a:cs typeface="Myriad Pro"/>
            </a:endParaRPr>
          </a:p>
          <a:p>
            <a:pPr marL="12700" algn="just">
              <a:lnSpc>
                <a:spcPct val="100000"/>
              </a:lnSpc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Who Uses</a:t>
            </a:r>
            <a:r>
              <a:rPr sz="1500" spc="-6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spc="-20" dirty="0">
                <a:solidFill>
                  <a:srgbClr val="49495E"/>
                </a:solidFill>
                <a:latin typeface="Myriad Pro"/>
                <a:cs typeface="Myriad Pro"/>
              </a:rPr>
              <a:t>This</a:t>
            </a:r>
            <a:endParaRPr sz="1500">
              <a:latin typeface="Myriad Pro"/>
              <a:cs typeface="Myriad Pro"/>
            </a:endParaRPr>
          </a:p>
          <a:p>
            <a:pPr marL="12700" marR="230504">
              <a:lnSpc>
                <a:spcPct val="254199"/>
              </a:lnSpc>
            </a:pP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engineers and data scientists will use Python for medium-size data </a:t>
            </a:r>
            <a:r>
              <a:rPr sz="1500" spc="-10" dirty="0">
                <a:latin typeface="Myriad Pro"/>
                <a:cs typeface="Myriad Pro"/>
              </a:rPr>
              <a:t>sets.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Level of 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Difficulty</a:t>
            </a:r>
            <a:endParaRPr sz="1500">
              <a:latin typeface="Myriad Pro"/>
              <a:cs typeface="Myriad Pro"/>
            </a:endParaRPr>
          </a:p>
          <a:p>
            <a:pPr marL="12700" marR="5102225">
              <a:lnSpc>
                <a:spcPts val="4640"/>
              </a:lnSpc>
              <a:spcBef>
                <a:spcPts val="500"/>
              </a:spcBef>
            </a:pPr>
            <a:r>
              <a:rPr sz="1500" spc="-10" dirty="0">
                <a:latin typeface="Myriad Pro"/>
                <a:cs typeface="Myriad Pro"/>
              </a:rPr>
              <a:t>Intermediate.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Sample 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Project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Myriad Pro"/>
              <a:cs typeface="Myriad Pro"/>
            </a:endParaRPr>
          </a:p>
          <a:p>
            <a:pPr marL="12700" marR="5080" algn="just">
              <a:lnSpc>
                <a:spcPct val="1208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Using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Python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source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tweets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from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celebrities,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then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doing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analysis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the </a:t>
            </a:r>
            <a:r>
              <a:rPr sz="1500" dirty="0">
                <a:latin typeface="Myriad Pro"/>
                <a:cs typeface="Myriad Pro"/>
              </a:rPr>
              <a:t>most frequent words used by applying programming </a:t>
            </a:r>
            <a:r>
              <a:rPr sz="1500" spc="-10" dirty="0">
                <a:latin typeface="Myriad Pro"/>
                <a:cs typeface="Myriad Pro"/>
              </a:rPr>
              <a:t>rules.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3266" y="32226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40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4154" y="6554726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4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23603" y="6978330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432" y="0"/>
                </a:lnTo>
              </a:path>
              <a:path w="40004">
                <a:moveTo>
                  <a:pt x="0" y="0"/>
                </a:moveTo>
                <a:lnTo>
                  <a:pt x="39432" y="0"/>
                </a:lnTo>
              </a:path>
            </a:pathLst>
          </a:custGeom>
          <a:ln w="4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9579" y="977379"/>
            <a:ext cx="6350635" cy="806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6.3.5</a:t>
            </a:r>
            <a:r>
              <a:rPr sz="1600" b="1" spc="105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  <a:p>
            <a:pPr marL="1014094" marR="692150" indent="-267335">
              <a:lnSpc>
                <a:spcPct val="120800"/>
              </a:lnSpc>
              <a:spcBef>
                <a:spcPts val="1839"/>
              </a:spcBef>
            </a:pP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R is a staple in the data science community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because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it is designed explicitly for data science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needs.</a:t>
            </a:r>
            <a:endParaRPr sz="18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Myriad Pro"/>
              <a:cs typeface="Myriad Pro"/>
            </a:endParaRPr>
          </a:p>
          <a:p>
            <a:pPr marL="59690">
              <a:lnSpc>
                <a:spcPct val="100000"/>
              </a:lnSpc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Introduction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to </a:t>
            </a:r>
            <a:r>
              <a:rPr sz="1500" spc="-50" dirty="0">
                <a:solidFill>
                  <a:srgbClr val="49495E"/>
                </a:solidFill>
                <a:latin typeface="Myriad Pro"/>
                <a:cs typeface="Myriad Pro"/>
              </a:rPr>
              <a:t>R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59690" marR="5080">
              <a:lnSpc>
                <a:spcPct val="1208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R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programming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environment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designed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analysis.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shines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when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it </a:t>
            </a:r>
            <a:r>
              <a:rPr sz="1500" dirty="0">
                <a:latin typeface="Myriad Pro"/>
                <a:cs typeface="Myriad Pro"/>
              </a:rPr>
              <a:t>comes to building statistical models and displaying the </a:t>
            </a:r>
            <a:r>
              <a:rPr sz="1500" spc="-10" dirty="0">
                <a:latin typeface="Myriad Pro"/>
                <a:cs typeface="Myriad Pro"/>
              </a:rPr>
              <a:t>results.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yriad Pro"/>
              <a:cs typeface="Myriad Pro"/>
            </a:endParaRPr>
          </a:p>
          <a:p>
            <a:pPr marL="59690">
              <a:lnSpc>
                <a:spcPct val="100000"/>
              </a:lnSpc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Benefits</a:t>
            </a:r>
            <a:r>
              <a:rPr sz="1500" spc="-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of</a:t>
            </a:r>
            <a:r>
              <a:rPr sz="1500" spc="-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spc="-60" dirty="0">
                <a:solidFill>
                  <a:srgbClr val="49495E"/>
                </a:solidFill>
                <a:latin typeface="Myriad Pro"/>
                <a:cs typeface="Myriad Pro"/>
              </a:rPr>
              <a:t>R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Myriad Pro"/>
              <a:cs typeface="Myriad Pro"/>
            </a:endParaRPr>
          </a:p>
          <a:p>
            <a:pPr marL="59690" marR="372745">
              <a:lnSpc>
                <a:spcPct val="1173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  <a:hlinkClick r:id="rId2"/>
              </a:rPr>
              <a:t>R</a:t>
            </a:r>
            <a:r>
              <a:rPr sz="1500" spc="65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is</a:t>
            </a:r>
            <a:r>
              <a:rPr sz="1500" spc="65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slightly</a:t>
            </a:r>
            <a:r>
              <a:rPr sz="1500" spc="65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more</a:t>
            </a:r>
            <a:r>
              <a:rPr sz="1500" spc="65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popular</a:t>
            </a:r>
            <a:r>
              <a:rPr sz="1500" spc="65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than</a:t>
            </a:r>
            <a:r>
              <a:rPr sz="1500" spc="65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Python</a:t>
            </a:r>
            <a:r>
              <a:rPr sz="1500" spc="65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in</a:t>
            </a:r>
            <a:r>
              <a:rPr sz="1500" spc="65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data</a:t>
            </a:r>
            <a:r>
              <a:rPr sz="1500" spc="65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science,</a:t>
            </a:r>
            <a:r>
              <a:rPr sz="1500" spc="65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with</a:t>
            </a:r>
            <a:r>
              <a:rPr sz="1500" spc="65" dirty="0"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43%</a:t>
            </a:r>
            <a:r>
              <a:rPr sz="1500" u="sng" spc="6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of</a:t>
            </a:r>
            <a:r>
              <a:rPr sz="1500" u="sng" spc="6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spc="-2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data</a:t>
            </a:r>
            <a:r>
              <a:rPr sz="1500" spc="-2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scientists</a:t>
            </a:r>
            <a:r>
              <a:rPr sz="150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using it in their tool stack, compared to the 40% who use </a:t>
            </a:r>
            <a:r>
              <a:rPr sz="1500" spc="-10" dirty="0">
                <a:latin typeface="Myriad Pro"/>
                <a:cs typeface="Myriad Pro"/>
                <a:hlinkClick r:id="rId2"/>
              </a:rPr>
              <a:t>Python.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59690" marR="922019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It is an environment where a wide variety of statistical and </a:t>
            </a:r>
            <a:r>
              <a:rPr sz="1500" spc="-10" dirty="0">
                <a:latin typeface="Myriad Pro"/>
                <a:cs typeface="Myriad Pro"/>
              </a:rPr>
              <a:t>graphing </a:t>
            </a:r>
            <a:r>
              <a:rPr sz="1500" dirty="0">
                <a:latin typeface="Myriad Pro"/>
                <a:cs typeface="Myriad Pro"/>
              </a:rPr>
              <a:t>techniques can be </a:t>
            </a:r>
            <a:r>
              <a:rPr sz="1500" spc="-10" dirty="0">
                <a:latin typeface="Myriad Pro"/>
                <a:cs typeface="Myriad Pro"/>
              </a:rPr>
              <a:t>applied.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2050">
              <a:latin typeface="Myriad Pro"/>
              <a:cs typeface="Myriad Pro"/>
            </a:endParaRPr>
          </a:p>
          <a:p>
            <a:pPr marL="5969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community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contributes</a:t>
            </a:r>
            <a:r>
              <a:rPr sz="1500" u="sng" spc="3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packages</a:t>
            </a:r>
            <a:r>
              <a:rPr sz="1500" spc="3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which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extend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core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functions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spc="-50" dirty="0">
                <a:latin typeface="Myriad Pro"/>
                <a:cs typeface="Myriad Pro"/>
              </a:rPr>
              <a:t>R </a:t>
            </a:r>
            <a:r>
              <a:rPr sz="1500" dirty="0">
                <a:latin typeface="Myriad Pro"/>
                <a:cs typeface="Myriad Pro"/>
                <a:hlinkClick r:id="rId4"/>
              </a:rPr>
              <a:t>codebase</a:t>
            </a:r>
            <a:r>
              <a:rPr sz="1500" spc="20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so</a:t>
            </a:r>
            <a:r>
              <a:rPr sz="1500" spc="25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it</a:t>
            </a:r>
            <a:r>
              <a:rPr sz="1500" spc="25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can</a:t>
            </a:r>
            <a:r>
              <a:rPr sz="1500" spc="25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be</a:t>
            </a:r>
            <a:r>
              <a:rPr sz="1500" spc="25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applied</a:t>
            </a:r>
            <a:r>
              <a:rPr sz="1500" spc="25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to</a:t>
            </a:r>
            <a:r>
              <a:rPr sz="1500" spc="25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specific</a:t>
            </a:r>
            <a:r>
              <a:rPr sz="1500" spc="20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problems,</a:t>
            </a:r>
            <a:r>
              <a:rPr sz="1500" spc="25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such</a:t>
            </a:r>
            <a:r>
              <a:rPr sz="1500" spc="25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as</a:t>
            </a:r>
            <a:r>
              <a:rPr sz="1500" spc="25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measuring</a:t>
            </a:r>
            <a:r>
              <a:rPr sz="1500" spc="25" dirty="0">
                <a:latin typeface="Myriad Pro"/>
                <a:cs typeface="Myriad Pro"/>
                <a:hlinkClick r:id="rId4"/>
              </a:rPr>
              <a:t> </a:t>
            </a:r>
            <a:r>
              <a:rPr sz="1500" u="sng" spc="-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financial</a:t>
            </a:r>
            <a:r>
              <a:rPr sz="1500" spc="-10" dirty="0">
                <a:solidFill>
                  <a:srgbClr val="27B99A"/>
                </a:solidFill>
                <a:latin typeface="Myriad Pro"/>
                <a:cs typeface="Myriad Pro"/>
                <a:hlinkClick r:id="rId4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metrics</a:t>
            </a:r>
            <a:r>
              <a:rPr sz="1500" dirty="0">
                <a:solidFill>
                  <a:srgbClr val="27B99A"/>
                </a:solidFill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or analyzing</a:t>
            </a:r>
            <a:r>
              <a:rPr sz="150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climate </a:t>
            </a:r>
            <a:r>
              <a:rPr sz="1500" u="sng" spc="-2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data</a:t>
            </a:r>
            <a:r>
              <a:rPr sz="1500" spc="-20" dirty="0">
                <a:latin typeface="Myriad Pro"/>
                <a:cs typeface="Myriad Pro"/>
                <a:hlinkClick r:id="rId4"/>
              </a:rPr>
              <a:t>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yriad Pro"/>
              <a:cs typeface="Myriad Pro"/>
            </a:endParaRPr>
          </a:p>
          <a:p>
            <a:pPr marL="59690">
              <a:lnSpc>
                <a:spcPct val="100000"/>
              </a:lnSpc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Who Uses</a:t>
            </a:r>
            <a:r>
              <a:rPr sz="1500" spc="-6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spc="-20" dirty="0">
                <a:solidFill>
                  <a:srgbClr val="49495E"/>
                </a:solidFill>
                <a:latin typeface="Myriad Pro"/>
                <a:cs typeface="Myriad Pro"/>
              </a:rPr>
              <a:t>This</a:t>
            </a:r>
            <a:endParaRPr sz="1500">
              <a:latin typeface="Myriad Pro"/>
              <a:cs typeface="Myriad Pro"/>
            </a:endParaRPr>
          </a:p>
          <a:p>
            <a:pPr marL="59690" marR="686435">
              <a:lnSpc>
                <a:spcPct val="254199"/>
              </a:lnSpc>
            </a:pPr>
            <a:r>
              <a:rPr sz="1500" dirty="0">
                <a:latin typeface="Myriad Pro"/>
                <a:cs typeface="Myriad Pro"/>
              </a:rPr>
              <a:t>Data engineers and data scientists will use R for medium-size data </a:t>
            </a:r>
            <a:r>
              <a:rPr sz="1500" spc="-10" dirty="0">
                <a:latin typeface="Myriad Pro"/>
                <a:cs typeface="Myriad Pro"/>
              </a:rPr>
              <a:t>sets.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Level of 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Difficulty</a:t>
            </a:r>
            <a:endParaRPr sz="1500">
              <a:latin typeface="Myriad Pro"/>
              <a:cs typeface="Myriad Pro"/>
            </a:endParaRPr>
          </a:p>
          <a:p>
            <a:pPr marL="59690">
              <a:lnSpc>
                <a:spcPct val="100000"/>
              </a:lnSpc>
              <a:spcBef>
                <a:spcPts val="375"/>
              </a:spcBef>
            </a:pPr>
            <a:r>
              <a:rPr sz="1500" spc="-10" dirty="0">
                <a:latin typeface="Myriad Pro"/>
                <a:cs typeface="Myriad Pro"/>
              </a:rPr>
              <a:t>Intermediate.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41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6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156971"/>
            <a:ext cx="6405245" cy="745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Sample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 Project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Myriad Pro"/>
              <a:cs typeface="Myriad Pro"/>
            </a:endParaRPr>
          </a:p>
          <a:p>
            <a:pPr marL="45085">
              <a:lnSpc>
                <a:spcPct val="100000"/>
              </a:lnSpc>
            </a:pPr>
            <a:r>
              <a:rPr sz="1500" dirty="0">
                <a:latin typeface="Myriad Pro"/>
                <a:cs typeface="Myriad Pro"/>
              </a:rPr>
              <a:t>Using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 to graph stock market movements over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 last five </a:t>
            </a:r>
            <a:r>
              <a:rPr sz="1500" spc="-10" dirty="0">
                <a:latin typeface="Myriad Pro"/>
                <a:cs typeface="Myriad Pro"/>
              </a:rPr>
              <a:t>years.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Myriad Pro"/>
              <a:cs typeface="Myriad Pro"/>
            </a:endParaRPr>
          </a:p>
          <a:p>
            <a:pPr marL="45085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6.3.6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90" dirty="0">
                <a:latin typeface="Arial"/>
                <a:cs typeface="Arial"/>
              </a:rPr>
              <a:t>Big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5" dirty="0">
                <a:latin typeface="Arial"/>
                <a:cs typeface="Arial"/>
              </a:rPr>
              <a:t>Data</a:t>
            </a:r>
            <a:r>
              <a:rPr sz="1600" b="1" spc="-10" dirty="0">
                <a:latin typeface="Arial"/>
                <a:cs typeface="Arial"/>
              </a:rPr>
              <a:t> Tools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45085" marR="508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Big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comes</a:t>
            </a:r>
            <a:r>
              <a:rPr sz="1500" spc="3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from</a:t>
            </a:r>
            <a:r>
              <a:rPr sz="1500" spc="30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Moore’s</a:t>
            </a:r>
            <a:r>
              <a:rPr sz="1500" u="sng" spc="30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Law</a:t>
            </a:r>
            <a:r>
              <a:rPr sz="1500" dirty="0">
                <a:latin typeface="Myriad Pro"/>
                <a:cs typeface="Myriad Pro"/>
              </a:rPr>
              <a:t>,</a:t>
            </a:r>
            <a:r>
              <a:rPr sz="1500" spc="3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3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theory</a:t>
            </a:r>
            <a:r>
              <a:rPr sz="1500" spc="3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3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computing</a:t>
            </a:r>
            <a:r>
              <a:rPr sz="1500" spc="3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power</a:t>
            </a:r>
            <a:r>
              <a:rPr sz="1500" spc="30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doubles </a:t>
            </a:r>
            <a:r>
              <a:rPr sz="1500" dirty="0">
                <a:latin typeface="Myriad Pro"/>
                <a:cs typeface="Myriad Pro"/>
              </a:rPr>
              <a:t>every two years.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This has led to the rise of massive data sets generated </a:t>
            </a:r>
            <a:r>
              <a:rPr sz="1500" spc="-25" dirty="0">
                <a:latin typeface="Myriad Pro"/>
                <a:cs typeface="Myriad Pro"/>
              </a:rPr>
              <a:t>by </a:t>
            </a:r>
            <a:r>
              <a:rPr sz="1500" dirty="0">
                <a:latin typeface="Myriad Pro"/>
                <a:cs typeface="Myriad Pro"/>
              </a:rPr>
              <a:t>millions of computers,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every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two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years.</a:t>
            </a:r>
            <a:r>
              <a:rPr sz="1500" spc="12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Imagine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how much data </a:t>
            </a:r>
            <a:r>
              <a:rPr sz="1500" spc="-10" dirty="0">
                <a:latin typeface="Myriad Pro"/>
                <a:cs typeface="Myriad Pro"/>
              </a:rPr>
              <a:t>Facebook</a:t>
            </a:r>
            <a:r>
              <a:rPr sz="1500" spc="5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has at any given </a:t>
            </a:r>
            <a:r>
              <a:rPr sz="1500" spc="-10" dirty="0">
                <a:latin typeface="Myriad Pro"/>
                <a:cs typeface="Myriad Pro"/>
              </a:rPr>
              <a:t>time!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Myriad Pro"/>
              <a:cs typeface="Myriad Pro"/>
            </a:endParaRPr>
          </a:p>
          <a:p>
            <a:pPr marL="45085" marR="5080" algn="just">
              <a:lnSpc>
                <a:spcPct val="119100"/>
              </a:lnSpc>
            </a:pPr>
            <a:r>
              <a:rPr sz="1500" dirty="0">
                <a:latin typeface="Myriad Pro"/>
                <a:cs typeface="Myriad Pro"/>
              </a:rPr>
              <a:t>Any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set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too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large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conventional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tools,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such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SQL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Excel,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can </a:t>
            </a:r>
            <a:r>
              <a:rPr sz="1500" dirty="0">
                <a:latin typeface="Myriad Pro"/>
                <a:cs typeface="Myriad Pro"/>
              </a:rPr>
              <a:t>be</a:t>
            </a:r>
            <a:r>
              <a:rPr sz="1500" spc="4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considered</a:t>
            </a:r>
            <a:r>
              <a:rPr sz="1500" spc="4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big</a:t>
            </a:r>
            <a:r>
              <a:rPr sz="1500" spc="4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data,</a:t>
            </a:r>
            <a:r>
              <a:rPr sz="1500" spc="4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according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McKinsey</a:t>
            </a:r>
            <a:r>
              <a:rPr sz="1500" dirty="0">
                <a:latin typeface="Myriad Pro"/>
                <a:cs typeface="Myriad Pro"/>
              </a:rPr>
              <a:t>.</a:t>
            </a:r>
            <a:r>
              <a:rPr sz="1500" spc="43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Simply</a:t>
            </a:r>
            <a:r>
              <a:rPr sz="1500" spc="3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defined,</a:t>
            </a:r>
            <a:r>
              <a:rPr sz="1500" spc="3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big</a:t>
            </a:r>
            <a:r>
              <a:rPr sz="1500" spc="3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0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is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which cannot fit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onto one </a:t>
            </a:r>
            <a:r>
              <a:rPr sz="1500" spc="-10" dirty="0">
                <a:latin typeface="Myriad Pro"/>
                <a:cs typeface="Myriad Pro"/>
              </a:rPr>
              <a:t>computer.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Myriad Pro"/>
              <a:cs typeface="Myriad Pro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Here are tools to solve the big data </a:t>
            </a:r>
            <a:r>
              <a:rPr sz="1500" spc="-10" dirty="0">
                <a:latin typeface="Myriad Pro"/>
                <a:cs typeface="Myriad Pro"/>
              </a:rPr>
              <a:t>problem: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Myriad Pro"/>
              <a:cs typeface="Myriad Pro"/>
            </a:endParaRPr>
          </a:p>
          <a:p>
            <a:pPr marL="45085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6.3.7</a:t>
            </a:r>
            <a:r>
              <a:rPr sz="1600" b="1" spc="10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Hadoop</a:t>
            </a:r>
            <a:endParaRPr sz="1600">
              <a:latin typeface="Arial"/>
              <a:cs typeface="Arial"/>
            </a:endParaRPr>
          </a:p>
          <a:p>
            <a:pPr marL="1040130" marR="996950" indent="107950">
              <a:lnSpc>
                <a:spcPct val="100000"/>
              </a:lnSpc>
              <a:spcBef>
                <a:spcPts val="1405"/>
              </a:spcBef>
            </a:pP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By using Hadoop, you can store your data </a:t>
            </a:r>
            <a:r>
              <a:rPr sz="1800" spc="-25" dirty="0">
                <a:solidFill>
                  <a:srgbClr val="EE2965"/>
                </a:solidFill>
                <a:latin typeface="Myriad Pro"/>
                <a:cs typeface="Myriad Pro"/>
              </a:rPr>
              <a:t>on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multiple servers while controlling it from </a:t>
            </a:r>
            <a:r>
              <a:rPr sz="1800" spc="-20" dirty="0">
                <a:solidFill>
                  <a:srgbClr val="EE2965"/>
                </a:solidFill>
                <a:latin typeface="Myriad Pro"/>
                <a:cs typeface="Myriad Pro"/>
              </a:rPr>
              <a:t>one.</a:t>
            </a:r>
            <a:endParaRPr sz="18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Introduction to 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Hadoop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1900">
              <a:latin typeface="Myriad Pro"/>
              <a:cs typeface="Myriad Pro"/>
            </a:endParaRPr>
          </a:p>
          <a:p>
            <a:pPr marL="12700" marR="408940">
              <a:lnSpc>
                <a:spcPct val="122600"/>
              </a:lnSpc>
              <a:spcBef>
                <a:spcPts val="5"/>
              </a:spcBef>
              <a:tabLst>
                <a:tab pos="1141730" algn="l"/>
              </a:tabLst>
            </a:pPr>
            <a:r>
              <a:rPr sz="1500" dirty="0">
                <a:latin typeface="Myriad Pro"/>
                <a:cs typeface="Myriad Pro"/>
              </a:rPr>
              <a:t>The solution to dealing with massive data sets is a technology </a:t>
            </a:r>
            <a:r>
              <a:rPr sz="1500" spc="-10" dirty="0">
                <a:latin typeface="Myriad Pro"/>
                <a:cs typeface="Myriad Pro"/>
              </a:rPr>
              <a:t>called </a:t>
            </a:r>
            <a:r>
              <a:rPr sz="1500" u="sng" spc="-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MapReduce</a:t>
            </a:r>
            <a:r>
              <a:rPr sz="1500" spc="-10" dirty="0">
                <a:latin typeface="Myriad Pro"/>
                <a:cs typeface="Myriad Pro"/>
              </a:rPr>
              <a:t>.</a:t>
            </a:r>
            <a:r>
              <a:rPr sz="1500" dirty="0">
                <a:latin typeface="Myriad Pro"/>
                <a:cs typeface="Myriad Pro"/>
              </a:rPr>
              <a:t>	MapReduce is an elegant</a:t>
            </a:r>
            <a:r>
              <a:rPr sz="1500" spc="3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abstraction</a:t>
            </a:r>
            <a:r>
              <a:rPr sz="1500" spc="3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3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treats</a:t>
            </a:r>
            <a:r>
              <a:rPr sz="1500" spc="3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3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series </a:t>
            </a:r>
            <a:r>
              <a:rPr sz="1500" spc="-25" dirty="0">
                <a:latin typeface="Myriad Pro"/>
                <a:cs typeface="Myriad Pro"/>
              </a:rPr>
              <a:t>of </a:t>
            </a:r>
            <a:r>
              <a:rPr sz="1500" dirty="0">
                <a:latin typeface="Myriad Pro"/>
                <a:cs typeface="Myriad Pro"/>
              </a:rPr>
              <a:t>computers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if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were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one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central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server.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42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5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252220"/>
            <a:ext cx="6365240" cy="778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Benefits</a:t>
            </a:r>
            <a:r>
              <a:rPr sz="1500" spc="-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of</a:t>
            </a:r>
            <a:r>
              <a:rPr sz="1500" spc="-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Hadoop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>
              <a:lnSpc>
                <a:spcPct val="120800"/>
              </a:lnSpc>
            </a:pP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Hadoop</a:t>
            </a:r>
            <a:r>
              <a:rPr sz="1500" spc="265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open-source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ecosystem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tools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allow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MapReduce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2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2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2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store</a:t>
            </a:r>
            <a:r>
              <a:rPr sz="1500" spc="2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enormous</a:t>
            </a:r>
            <a:r>
              <a:rPr sz="1500" spc="2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datasets</a:t>
            </a:r>
            <a:r>
              <a:rPr sz="1500" spc="2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2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different servers.</a:t>
            </a:r>
            <a:r>
              <a:rPr sz="1500" spc="3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 allows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manage much more data than you can on a single </a:t>
            </a:r>
            <a:r>
              <a:rPr sz="1500" spc="-10" dirty="0">
                <a:latin typeface="Myriad Pro"/>
                <a:cs typeface="Myriad Pro"/>
              </a:rPr>
              <a:t>computer.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Who Uses</a:t>
            </a:r>
            <a:r>
              <a:rPr sz="1500" spc="-6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spc="-20" dirty="0">
                <a:solidFill>
                  <a:srgbClr val="49495E"/>
                </a:solidFill>
                <a:latin typeface="Myriad Pro"/>
                <a:cs typeface="Myriad Pro"/>
              </a:rPr>
              <a:t>This</a:t>
            </a:r>
            <a:endParaRPr sz="1500">
              <a:latin typeface="Myriad Pro"/>
              <a:cs typeface="Myriad Pro"/>
            </a:endParaRPr>
          </a:p>
          <a:p>
            <a:pPr marL="12700" marR="439420">
              <a:lnSpc>
                <a:spcPct val="254199"/>
              </a:lnSpc>
            </a:pPr>
            <a:r>
              <a:rPr sz="1500" dirty="0">
                <a:latin typeface="Myriad Pro"/>
                <a:cs typeface="Myriad Pro"/>
              </a:rPr>
              <a:t>Data engineers and data scientists will use Hadoop to handle big data </a:t>
            </a:r>
            <a:r>
              <a:rPr sz="1500" spc="-10" dirty="0">
                <a:latin typeface="Myriad Pro"/>
                <a:cs typeface="Myriad Pro"/>
              </a:rPr>
              <a:t>sets.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Level of 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Difficulty</a:t>
            </a:r>
            <a:endParaRPr sz="15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500" spc="-10" dirty="0">
                <a:latin typeface="Myriad Pro"/>
                <a:cs typeface="Myriad Pro"/>
              </a:rPr>
              <a:t>Advanced.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Sample 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Project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17526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Using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Hadoop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store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massive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datasets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which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update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real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time,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such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as </a:t>
            </a:r>
            <a:r>
              <a:rPr sz="1500" dirty="0">
                <a:latin typeface="Myriad Pro"/>
                <a:cs typeface="Myriad Pro"/>
              </a:rPr>
              <a:t>the number of likes Facebook users </a:t>
            </a:r>
            <a:r>
              <a:rPr sz="1500" spc="-10" dirty="0">
                <a:latin typeface="Myriad Pro"/>
                <a:cs typeface="Myriad Pro"/>
              </a:rPr>
              <a:t>generate.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6.3.8</a:t>
            </a:r>
            <a:r>
              <a:rPr sz="1600" b="1" spc="10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NoSQL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NoSQL allows you to manage data without unnecessary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weight.</a:t>
            </a:r>
            <a:endParaRPr sz="18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Myriad Pro"/>
              <a:cs typeface="Myriad Pro"/>
            </a:endParaRPr>
          </a:p>
          <a:p>
            <a:pPr marL="63500">
              <a:lnSpc>
                <a:spcPct val="100000"/>
              </a:lnSpc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Introduction to 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NoSQL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Myriad Pro"/>
              <a:cs typeface="Myriad Pro"/>
            </a:endParaRPr>
          </a:p>
          <a:p>
            <a:pPr marL="63500" marR="3810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Tables that bring all their data with them can be cumbersome.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NoSQL </a:t>
            </a:r>
            <a:r>
              <a:rPr sz="1500" spc="-10" dirty="0">
                <a:latin typeface="Myriad Pro"/>
                <a:cs typeface="Myriad Pro"/>
              </a:rPr>
              <a:t>includes </a:t>
            </a:r>
            <a:r>
              <a:rPr sz="1500" dirty="0">
                <a:latin typeface="Myriad Pro"/>
                <a:cs typeface="Myriad Pro"/>
              </a:rPr>
              <a:t>a host of data storage solutions to separate out huge data sets into </a:t>
            </a:r>
            <a:r>
              <a:rPr sz="1500" spc="-10" dirty="0">
                <a:latin typeface="Myriad Pro"/>
                <a:cs typeface="Myriad Pro"/>
              </a:rPr>
              <a:t>smaller, </a:t>
            </a:r>
            <a:r>
              <a:rPr sz="1500" dirty="0">
                <a:latin typeface="Myriad Pro"/>
                <a:cs typeface="Myriad Pro"/>
              </a:rPr>
              <a:t>more manageable </a:t>
            </a:r>
            <a:r>
              <a:rPr sz="1500" spc="-10" dirty="0">
                <a:latin typeface="Myriad Pro"/>
                <a:cs typeface="Myriad Pro"/>
              </a:rPr>
              <a:t>segments.</a:t>
            </a:r>
            <a:endParaRPr sz="1500">
              <a:latin typeface="Myriad Pro"/>
              <a:cs typeface="Myriad Pr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45854" y="2011678"/>
            <a:ext cx="10160" cy="57150"/>
            <a:chOff x="1245854" y="2011678"/>
            <a:chExt cx="10160" cy="57150"/>
          </a:xfrm>
        </p:grpSpPr>
        <p:sp>
          <p:nvSpPr>
            <p:cNvPr id="4" name="object 4"/>
            <p:cNvSpPr/>
            <p:nvPr/>
          </p:nvSpPr>
          <p:spPr>
            <a:xfrm>
              <a:off x="1250617" y="2064065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0" y="0"/>
                  </a:moveTo>
                  <a:lnTo>
                    <a:pt x="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0617" y="2016440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0" y="0"/>
                  </a:moveTo>
                  <a:lnTo>
                    <a:pt x="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43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3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362735"/>
            <a:ext cx="6102985" cy="539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Benefits</a:t>
            </a:r>
            <a:r>
              <a:rPr sz="1500" spc="-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of</a:t>
            </a:r>
            <a:r>
              <a:rPr sz="1500" spc="-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NoSQL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Myriad Pro"/>
              <a:cs typeface="Myriad Pro"/>
            </a:endParaRPr>
          </a:p>
          <a:p>
            <a:pPr marL="12700" marR="508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NoSQL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was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trend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pioneered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by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Google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deal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impossibly </a:t>
            </a:r>
            <a:r>
              <a:rPr sz="1500" dirty="0">
                <a:latin typeface="Myriad Pro"/>
                <a:cs typeface="Myriad Pro"/>
              </a:rPr>
              <a:t>large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amounts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they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were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storing.</a:t>
            </a:r>
            <a:r>
              <a:rPr sz="1500" spc="4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Often</a:t>
            </a:r>
            <a:r>
              <a:rPr sz="1500" spc="4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structured</a:t>
            </a:r>
            <a:r>
              <a:rPr sz="1500" spc="4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4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47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JSON </a:t>
            </a:r>
            <a:r>
              <a:rPr sz="1500" dirty="0">
                <a:latin typeface="Myriad Pro"/>
                <a:cs typeface="Myriad Pro"/>
              </a:rPr>
              <a:t>format popular with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web developers,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solutions like</a:t>
            </a:r>
            <a:r>
              <a:rPr sz="1500" spc="-7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MongoDB</a:t>
            </a:r>
            <a:r>
              <a:rPr sz="150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have </a:t>
            </a:r>
            <a:r>
              <a:rPr sz="1500" spc="-10" dirty="0">
                <a:latin typeface="Myriad Pro"/>
                <a:cs typeface="Myriad Pro"/>
              </a:rPr>
              <a:t>created </a:t>
            </a:r>
            <a:r>
              <a:rPr sz="1500" dirty="0">
                <a:latin typeface="Myriad Pro"/>
                <a:cs typeface="Myriad Pro"/>
              </a:rPr>
              <a:t>databases which can be manipulated like SQL tables, but store the data </a:t>
            </a:r>
            <a:r>
              <a:rPr sz="1500" spc="-20" dirty="0">
                <a:latin typeface="Myriad Pro"/>
                <a:cs typeface="Myriad Pro"/>
              </a:rPr>
              <a:t>with </a:t>
            </a:r>
            <a:r>
              <a:rPr sz="1500" dirty="0">
                <a:latin typeface="Myriad Pro"/>
                <a:cs typeface="Myriad Pro"/>
              </a:rPr>
              <a:t>less structure and </a:t>
            </a:r>
            <a:r>
              <a:rPr sz="1500" spc="-10" dirty="0">
                <a:latin typeface="Myriad Pro"/>
                <a:cs typeface="Myriad Pro"/>
              </a:rPr>
              <a:t>density.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Who Uses</a:t>
            </a:r>
            <a:r>
              <a:rPr sz="1500" spc="-6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spc="-20" dirty="0">
                <a:solidFill>
                  <a:srgbClr val="49495E"/>
                </a:solidFill>
                <a:latin typeface="Myriad Pro"/>
                <a:cs typeface="Myriad Pro"/>
              </a:rPr>
              <a:t>This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engineers</a:t>
            </a:r>
            <a:r>
              <a:rPr sz="1500" spc="3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3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scientists</a:t>
            </a:r>
            <a:r>
              <a:rPr sz="1500" spc="3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will</a:t>
            </a:r>
            <a:r>
              <a:rPr sz="1500" spc="3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use</a:t>
            </a:r>
            <a:r>
              <a:rPr sz="1500" spc="3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NoSQL</a:t>
            </a:r>
            <a:r>
              <a:rPr sz="1500" spc="3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3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big</a:t>
            </a:r>
            <a:r>
              <a:rPr sz="1500" spc="3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8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sets.</a:t>
            </a:r>
            <a:endParaRPr sz="15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500" dirty="0">
                <a:latin typeface="Myriad Pro"/>
                <a:cs typeface="Myriad Pro"/>
              </a:rPr>
              <a:t>Website databases for millions of users often use NoSQL </a:t>
            </a:r>
            <a:r>
              <a:rPr sz="1500" spc="-10" dirty="0">
                <a:latin typeface="Myriad Pro"/>
                <a:cs typeface="Myriad Pro"/>
              </a:rPr>
              <a:t>solutions.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Myriad Pro"/>
              <a:cs typeface="Myriad Pro"/>
            </a:endParaRPr>
          </a:p>
          <a:p>
            <a:pPr marL="12700" marR="4708525">
              <a:lnSpc>
                <a:spcPct val="120800"/>
              </a:lnSpc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Level of 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Difficulty </a:t>
            </a:r>
            <a:r>
              <a:rPr sz="1500" spc="-10" dirty="0">
                <a:latin typeface="Myriad Pro"/>
                <a:cs typeface="Myriad Pro"/>
              </a:rPr>
              <a:t>Advanced.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Sample 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Project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Storing data on users of a social media application deployed on the </a:t>
            </a:r>
            <a:r>
              <a:rPr sz="1500" spc="-20" dirty="0">
                <a:latin typeface="Myriad Pro"/>
                <a:cs typeface="Myriad Pro"/>
              </a:rPr>
              <a:t>web.</a:t>
            </a:r>
            <a:endParaRPr sz="1500">
              <a:latin typeface="Myriad Pro"/>
              <a:cs typeface="Myriad Pr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7580" y="2445840"/>
            <a:ext cx="15240" cy="22225"/>
            <a:chOff x="397580" y="2445840"/>
            <a:chExt cx="15240" cy="22225"/>
          </a:xfrm>
        </p:grpSpPr>
        <p:sp>
          <p:nvSpPr>
            <p:cNvPr id="4" name="object 4"/>
            <p:cNvSpPr/>
            <p:nvPr/>
          </p:nvSpPr>
          <p:spPr>
            <a:xfrm>
              <a:off x="402342" y="245060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7610" y="246278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44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3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447800"/>
            <a:ext cx="6365875" cy="143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6.4</a:t>
            </a:r>
            <a:r>
              <a:rPr sz="2000" b="1" spc="-4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27B99A"/>
                </a:solidFill>
                <a:latin typeface="Arial"/>
                <a:cs typeface="Arial"/>
              </a:rPr>
              <a:t>Bringing</a:t>
            </a:r>
            <a:r>
              <a:rPr sz="2000" b="1" spc="-9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27B99A"/>
                </a:solidFill>
                <a:latin typeface="Arial"/>
                <a:cs typeface="Arial"/>
              </a:rPr>
              <a:t>Tools</a:t>
            </a:r>
            <a:r>
              <a:rPr sz="2000" b="1" spc="-45" dirty="0">
                <a:solidFill>
                  <a:srgbClr val="27B99A"/>
                </a:solidFill>
                <a:latin typeface="Arial"/>
                <a:cs typeface="Arial"/>
              </a:rPr>
              <a:t> into</a:t>
            </a:r>
            <a:r>
              <a:rPr sz="2000" b="1" spc="-4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27B99A"/>
                </a:solidFill>
                <a:latin typeface="Arial"/>
                <a:cs typeface="Arial"/>
              </a:rPr>
              <a:t>the</a:t>
            </a:r>
            <a:r>
              <a:rPr sz="2000" b="1" spc="-4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27B99A"/>
                </a:solidFill>
                <a:latin typeface="Arial"/>
                <a:cs typeface="Arial"/>
              </a:rPr>
              <a:t>Data</a:t>
            </a:r>
            <a:r>
              <a:rPr sz="2000" b="1" spc="-4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27B99A"/>
                </a:solidFill>
                <a:latin typeface="Arial"/>
                <a:cs typeface="Arial"/>
              </a:rPr>
              <a:t>Science</a:t>
            </a:r>
            <a:r>
              <a:rPr sz="2000" b="1" spc="-4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7B99A"/>
                </a:solidFill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22300"/>
              </a:lnSpc>
              <a:spcBef>
                <a:spcPts val="2095"/>
              </a:spcBef>
            </a:pPr>
            <a:r>
              <a:rPr sz="1500" dirty="0">
                <a:latin typeface="Myriad Pro"/>
                <a:cs typeface="Myriad Pro"/>
              </a:rPr>
              <a:t>Each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one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tools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we’ve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described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complementary.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They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each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114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their </a:t>
            </a:r>
            <a:r>
              <a:rPr sz="1500" dirty="0">
                <a:latin typeface="Myriad Pro"/>
                <a:cs typeface="Myriad Pro"/>
              </a:rPr>
              <a:t>strengths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weaknesses,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each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one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applied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different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stages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in </a:t>
            </a:r>
            <a:r>
              <a:rPr sz="1500" dirty="0">
                <a:latin typeface="Myriad Pro"/>
                <a:cs typeface="Myriad Pro"/>
              </a:rPr>
              <a:t>the data science </a:t>
            </a:r>
            <a:r>
              <a:rPr sz="1500" spc="-10" dirty="0">
                <a:latin typeface="Myriad Pro"/>
                <a:cs typeface="Myriad Pro"/>
              </a:rPr>
              <a:t>process.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619" y="6053442"/>
            <a:ext cx="6312535" cy="311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6.4.1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45" dirty="0">
                <a:latin typeface="Arial"/>
                <a:cs typeface="Arial"/>
              </a:rPr>
              <a:t>Collect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"/>
              <a:cs typeface="Arial"/>
            </a:endParaRPr>
          </a:p>
          <a:p>
            <a:pPr marL="12700" marR="128270">
              <a:lnSpc>
                <a:spcPct val="1208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Sometimes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doing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analysis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isn't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hard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part;</a:t>
            </a:r>
            <a:r>
              <a:rPr sz="1500" spc="2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it's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finding the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you need.</a:t>
            </a:r>
            <a:r>
              <a:rPr sz="1500" spc="-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Thankfully, there are many </a:t>
            </a:r>
            <a:r>
              <a:rPr sz="1500" spc="-10" dirty="0">
                <a:latin typeface="Myriad Pro"/>
                <a:cs typeface="Myriad Pro"/>
              </a:rPr>
              <a:t>resources.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  <a:hlinkClick r:id="rId2"/>
              </a:rPr>
              <a:t>You</a:t>
            </a:r>
            <a:r>
              <a:rPr sz="1500" spc="430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can</a:t>
            </a:r>
            <a:r>
              <a:rPr sz="1500" spc="440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generate</a:t>
            </a:r>
            <a:r>
              <a:rPr sz="1500" spc="440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datasets</a:t>
            </a:r>
            <a:r>
              <a:rPr sz="1500" spc="440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by</a:t>
            </a:r>
            <a:r>
              <a:rPr sz="1500" spc="440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using</a:t>
            </a:r>
            <a:r>
              <a:rPr sz="1500" spc="440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data</a:t>
            </a:r>
            <a:r>
              <a:rPr sz="1500" spc="440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in</a:t>
            </a:r>
            <a:r>
              <a:rPr sz="1500" spc="440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an</a:t>
            </a:r>
            <a:r>
              <a:rPr sz="1500" spc="440" dirty="0"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application</a:t>
            </a:r>
            <a:r>
              <a:rPr sz="1500" u="sng" spc="44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spc="-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programming</a:t>
            </a:r>
            <a:r>
              <a:rPr sz="1500" spc="-10" dirty="0">
                <a:solidFill>
                  <a:srgbClr val="27B99A"/>
                </a:solid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interface</a:t>
            </a:r>
            <a:r>
              <a:rPr sz="1500" spc="150" dirty="0">
                <a:solidFill>
                  <a:srgbClr val="27B99A"/>
                </a:solidFill>
                <a:latin typeface="Myriad Pro"/>
                <a:cs typeface="Myriad Pro"/>
                <a:hlinkClick r:id="rId2"/>
              </a:rPr>
              <a:t>  </a:t>
            </a:r>
            <a:r>
              <a:rPr sz="1500" dirty="0">
                <a:latin typeface="Myriad Pro"/>
                <a:cs typeface="Myriad Pro"/>
                <a:hlinkClick r:id="rId2"/>
              </a:rPr>
              <a:t>(API),</a:t>
            </a:r>
            <a:r>
              <a:rPr sz="1500" spc="265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allowing</a:t>
            </a:r>
            <a:r>
              <a:rPr sz="1500" spc="260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you</a:t>
            </a:r>
            <a:r>
              <a:rPr sz="1500" spc="260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to</a:t>
            </a:r>
            <a:r>
              <a:rPr sz="1500" spc="260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take</a:t>
            </a:r>
            <a:r>
              <a:rPr sz="1500" spc="260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structured</a:t>
            </a:r>
            <a:r>
              <a:rPr sz="1500" spc="265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data</a:t>
            </a:r>
            <a:r>
              <a:rPr sz="1500" spc="260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from</a:t>
            </a:r>
            <a:r>
              <a:rPr sz="1500" spc="260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certain</a:t>
            </a:r>
            <a:r>
              <a:rPr sz="1500" spc="260" dirty="0">
                <a:latin typeface="Myriad Pro"/>
                <a:cs typeface="Myriad Pro"/>
                <a:hlinkClick r:id="rId2"/>
              </a:rPr>
              <a:t> </a:t>
            </a:r>
            <a:r>
              <a:rPr sz="1500" spc="-10" dirty="0">
                <a:latin typeface="Myriad Pro"/>
                <a:cs typeface="Myriad Pro"/>
                <a:hlinkClick r:id="rId2"/>
              </a:rPr>
              <a:t>providers.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You'll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 able to query all kinds of data from </a:t>
            </a:r>
            <a:r>
              <a:rPr sz="1500" u="sng" spc="-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Twitter</a:t>
            </a:r>
            <a:r>
              <a:rPr sz="1500" spc="-10" dirty="0">
                <a:latin typeface="Myriad Pro"/>
                <a:cs typeface="Myriad Pro"/>
              </a:rPr>
              <a:t>,</a:t>
            </a:r>
            <a:r>
              <a:rPr sz="150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Facebook</a:t>
            </a:r>
            <a:r>
              <a:rPr sz="1500" dirty="0">
                <a:latin typeface="Myriad Pro"/>
                <a:cs typeface="Myriad Pro"/>
              </a:rPr>
              <a:t>, and </a:t>
            </a:r>
            <a:r>
              <a:rPr sz="1500" u="sng" spc="-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Instagram</a:t>
            </a:r>
            <a:r>
              <a:rPr sz="1500" spc="-10" dirty="0">
                <a:latin typeface="Myriad Pro"/>
                <a:cs typeface="Myriad Pro"/>
              </a:rPr>
              <a:t>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2050">
              <a:latin typeface="Myriad Pro"/>
              <a:cs typeface="Myriad Pro"/>
            </a:endParaRPr>
          </a:p>
          <a:p>
            <a:pPr marL="12700" marR="11430" algn="just">
              <a:lnSpc>
                <a:spcPct val="117300"/>
              </a:lnSpc>
            </a:pPr>
            <a:r>
              <a:rPr sz="1500" dirty="0">
                <a:latin typeface="Myriad Pro"/>
                <a:cs typeface="Myriad Pro"/>
              </a:rPr>
              <a:t>If you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want to play around with public datasets, the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6"/>
              </a:rPr>
              <a:t>United</a:t>
            </a:r>
            <a:r>
              <a:rPr sz="1500" u="sng" spc="10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6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6"/>
              </a:rPr>
              <a:t>States</a:t>
            </a:r>
            <a:r>
              <a:rPr sz="1500" u="sng" spc="254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6"/>
              </a:rPr>
              <a:t> </a:t>
            </a:r>
            <a:r>
              <a:rPr sz="1500" u="sng" spc="-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6"/>
              </a:rPr>
              <a:t>government</a:t>
            </a:r>
            <a:r>
              <a:rPr sz="1500" spc="-1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has made some free.</a:t>
            </a:r>
            <a:r>
              <a:rPr sz="1500" spc="17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And the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7"/>
              </a:rPr>
              <a:t>most popular datasets are</a:t>
            </a:r>
            <a:r>
              <a:rPr sz="1500" u="sng" spc="29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7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7"/>
              </a:rPr>
              <a:t>tracked</a:t>
            </a:r>
            <a:r>
              <a:rPr sz="1500" dirty="0">
                <a:solidFill>
                  <a:srgbClr val="27B99A"/>
                </a:solidFill>
                <a:latin typeface="Myriad Pro"/>
                <a:cs typeface="Myriad Pro"/>
                <a:hlinkClick r:id="rId7"/>
              </a:rPr>
              <a:t> on </a:t>
            </a:r>
            <a:r>
              <a:rPr sz="1500" spc="-10" dirty="0">
                <a:solidFill>
                  <a:srgbClr val="27B99A"/>
                </a:solidFill>
                <a:latin typeface="Myriad Pro"/>
                <a:cs typeface="Myriad Pro"/>
                <a:hlinkClick r:id="rId7"/>
              </a:rPr>
              <a:t>Reddit</a:t>
            </a:r>
            <a:r>
              <a:rPr sz="1500" spc="-10" dirty="0">
                <a:latin typeface="Myriad Pro"/>
                <a:cs typeface="Myriad Pro"/>
              </a:rPr>
              <a:t>.</a:t>
            </a:r>
            <a:endParaRPr sz="1500">
              <a:latin typeface="Myriad Pro"/>
              <a:cs typeface="Myriad Pr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24249" y="9136162"/>
            <a:ext cx="41910" cy="9525"/>
            <a:chOff x="6624249" y="9136162"/>
            <a:chExt cx="41910" cy="9525"/>
          </a:xfrm>
        </p:grpSpPr>
        <p:sp>
          <p:nvSpPr>
            <p:cNvPr id="5" name="object 5"/>
            <p:cNvSpPr/>
            <p:nvPr/>
          </p:nvSpPr>
          <p:spPr>
            <a:xfrm>
              <a:off x="6624249" y="9140924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0" y="0"/>
                  </a:moveTo>
                  <a:lnTo>
                    <a:pt x="41319" y="0"/>
                  </a:lnTo>
                </a:path>
                <a:path w="41909">
                  <a:moveTo>
                    <a:pt x="0" y="0"/>
                  </a:moveTo>
                  <a:lnTo>
                    <a:pt x="41319" y="0"/>
                  </a:lnTo>
                </a:path>
              </a:pathLst>
            </a:custGeom>
            <a:ln w="48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24376" y="9140924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0" y="0"/>
                  </a:moveTo>
                  <a:lnTo>
                    <a:pt x="4131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749106" y="8872701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3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792404" y="8286913"/>
            <a:ext cx="40005" cy="9525"/>
            <a:chOff x="6792404" y="8286913"/>
            <a:chExt cx="40005" cy="9525"/>
          </a:xfrm>
        </p:grpSpPr>
        <p:sp>
          <p:nvSpPr>
            <p:cNvPr id="9" name="object 9"/>
            <p:cNvSpPr/>
            <p:nvPr/>
          </p:nvSpPr>
          <p:spPr>
            <a:xfrm>
              <a:off x="6792404" y="8291676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>
                  <a:moveTo>
                    <a:pt x="0" y="0"/>
                  </a:moveTo>
                  <a:lnTo>
                    <a:pt x="39433" y="0"/>
                  </a:lnTo>
                </a:path>
                <a:path w="40004">
                  <a:moveTo>
                    <a:pt x="0" y="0"/>
                  </a:moveTo>
                  <a:lnTo>
                    <a:pt x="39433" y="0"/>
                  </a:lnTo>
                </a:path>
              </a:pathLst>
            </a:custGeom>
            <a:ln w="49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92531" y="8291676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>
                  <a:moveTo>
                    <a:pt x="0" y="0"/>
                  </a:moveTo>
                  <a:lnTo>
                    <a:pt x="3943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714253" y="8291676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2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09600" y="2999888"/>
          <a:ext cx="6379210" cy="2720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3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7B9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Excel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7B99A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5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SQL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7B99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Python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7B99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7B9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Hadoop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7B99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NoSQL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7B9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marL="295275" marR="204470" indent="-857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spc="-40" dirty="0">
                          <a:latin typeface="Arial"/>
                          <a:cs typeface="Arial"/>
                        </a:rPr>
                        <a:t>Collect 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Data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marL="295275" marR="168910" indent="-12318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spc="-55" dirty="0">
                          <a:latin typeface="Arial"/>
                          <a:cs typeface="Arial"/>
                        </a:rPr>
                        <a:t>Process 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Data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marL="295275" marR="187325" indent="-1028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spc="-60" dirty="0">
                          <a:latin typeface="Arial"/>
                          <a:cs typeface="Arial"/>
                        </a:rPr>
                        <a:t>Explore 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Data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marL="295275" marR="172720" indent="-1187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spc="-45" dirty="0">
                          <a:latin typeface="Arial"/>
                          <a:cs typeface="Arial"/>
                        </a:rPr>
                        <a:t>Analyze 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Data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marL="128905" marR="80645" indent="-425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spc="-35" dirty="0">
                          <a:latin typeface="Arial"/>
                          <a:cs typeface="Arial"/>
                        </a:rPr>
                        <a:t>Communi- 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cate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Data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45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8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156970"/>
            <a:ext cx="6366510" cy="7908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208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Dataset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search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engines,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such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Quandl,</a:t>
            </a:r>
            <a:r>
              <a:rPr sz="1500" spc="28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allow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search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perfect dataset.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635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Springboard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has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compiled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19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our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favorite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public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datasets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our</a:t>
            </a:r>
            <a:r>
              <a:rPr sz="1500" u="sng" spc="1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blog</a:t>
            </a:r>
            <a:r>
              <a:rPr sz="1500" spc="15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help </a:t>
            </a:r>
            <a:r>
              <a:rPr sz="1500" dirty="0">
                <a:latin typeface="Myriad Pro"/>
                <a:cs typeface="Myriad Pro"/>
              </a:rPr>
              <a:t>you out in case you ever need good data right </a:t>
            </a:r>
            <a:r>
              <a:rPr sz="1500" spc="-10" dirty="0">
                <a:latin typeface="Myriad Pro"/>
                <a:cs typeface="Myriad Pro"/>
              </a:rPr>
              <a:t>away.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spc="-25" dirty="0">
                <a:latin typeface="Myriad Pro"/>
                <a:cs typeface="Myriad Pro"/>
              </a:rPr>
              <a:t>***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Python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supports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most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formats. </a:t>
            </a:r>
            <a:r>
              <a:rPr sz="1500" spc="-20" dirty="0">
                <a:latin typeface="Myriad Pro"/>
                <a:cs typeface="Myriad Pro"/>
              </a:rPr>
              <a:t>You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play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with</a:t>
            </a:r>
            <a:r>
              <a:rPr sz="1500" spc="-5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CSVs or</a:t>
            </a:r>
            <a:r>
              <a:rPr sz="1500" spc="-5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you</a:t>
            </a:r>
            <a:r>
              <a:rPr sz="1500" spc="-5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can</a:t>
            </a:r>
            <a:r>
              <a:rPr sz="1500" spc="-5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play</a:t>
            </a:r>
            <a:r>
              <a:rPr sz="150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with </a:t>
            </a:r>
            <a:r>
              <a:rPr sz="1500" dirty="0">
                <a:latin typeface="Myriad Pro"/>
                <a:cs typeface="Myriad Pro"/>
              </a:rPr>
              <a:t>JSON</a:t>
            </a:r>
            <a:r>
              <a:rPr sz="1500" spc="1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sourced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from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web.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also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import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SQL</a:t>
            </a:r>
            <a:r>
              <a:rPr sz="1500" u="sng" spc="13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tables</a:t>
            </a:r>
            <a:r>
              <a:rPr sz="1500" u="sng" spc="13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directly</a:t>
            </a:r>
            <a:r>
              <a:rPr sz="1500" u="sng" spc="13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into</a:t>
            </a:r>
            <a:r>
              <a:rPr sz="1500" u="sng" spc="13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 </a:t>
            </a:r>
            <a:r>
              <a:rPr sz="1500" u="sng" spc="-2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your</a:t>
            </a:r>
            <a:r>
              <a:rPr sz="1500" spc="-2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u="sng" spc="-2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code.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also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create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datasets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from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web.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Python</a:t>
            </a:r>
            <a:r>
              <a:rPr sz="1500" u="sng" spc="8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requests</a:t>
            </a:r>
            <a:r>
              <a:rPr sz="1500" u="sng" spc="8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library</a:t>
            </a:r>
            <a:r>
              <a:rPr sz="1500" spc="85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scrapes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from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different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websites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line of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code.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You’ll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able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take data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from </a:t>
            </a:r>
            <a:r>
              <a:rPr sz="1500" dirty="0">
                <a:latin typeface="Myriad Pro"/>
                <a:cs typeface="Myriad Pro"/>
              </a:rPr>
              <a:t>Wikipedia tables,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 example, clean the data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 the</a:t>
            </a:r>
            <a:r>
              <a:rPr sz="1500" spc="-9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6"/>
              </a:rPr>
              <a:t>beautifulsoup</a:t>
            </a:r>
            <a:r>
              <a:rPr sz="150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library, </a:t>
            </a:r>
            <a:r>
              <a:rPr sz="1500" spc="-25" dirty="0">
                <a:latin typeface="Myriad Pro"/>
                <a:cs typeface="Myriad Pro"/>
              </a:rPr>
              <a:t>and </a:t>
            </a:r>
            <a:r>
              <a:rPr sz="1500" dirty="0">
                <a:latin typeface="Myriad Pro"/>
                <a:cs typeface="Myriad Pro"/>
              </a:rPr>
              <a:t>then perform an in-depth analysis your new </a:t>
            </a:r>
            <a:r>
              <a:rPr sz="1500" spc="-10" dirty="0">
                <a:latin typeface="Myriad Pro"/>
                <a:cs typeface="Myriad Pro"/>
              </a:rPr>
              <a:t>dataset.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4826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R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2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take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2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from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7"/>
              </a:rPr>
              <a:t>Excel,</a:t>
            </a:r>
            <a:r>
              <a:rPr sz="1500" u="sng" spc="26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7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7"/>
              </a:rPr>
              <a:t>CSV,</a:t>
            </a:r>
            <a:r>
              <a:rPr sz="1500" u="sng" spc="254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7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7"/>
              </a:rPr>
              <a:t>and</a:t>
            </a:r>
            <a:r>
              <a:rPr sz="1500" u="sng" spc="26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7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7"/>
              </a:rPr>
              <a:t>from</a:t>
            </a:r>
            <a:r>
              <a:rPr sz="1500" u="sng" spc="254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7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7"/>
              </a:rPr>
              <a:t>text</a:t>
            </a:r>
            <a:r>
              <a:rPr sz="1500" u="sng" spc="26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7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7"/>
              </a:rPr>
              <a:t>files</a:t>
            </a:r>
            <a:r>
              <a:rPr sz="1500" dirty="0">
                <a:latin typeface="Myriad Pro"/>
                <a:cs typeface="Myriad Pro"/>
              </a:rPr>
              <a:t>,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files built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Minitab </a:t>
            </a:r>
            <a:r>
              <a:rPr sz="1500" dirty="0">
                <a:latin typeface="Myriad Pro"/>
                <a:cs typeface="Myriad Pro"/>
              </a:rPr>
              <a:t>or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 SPSS format can be turned into R data </a:t>
            </a:r>
            <a:r>
              <a:rPr sz="1500" spc="-10" dirty="0">
                <a:latin typeface="Myriad Pro"/>
                <a:cs typeface="Myriad Pro"/>
              </a:rPr>
              <a:t>frames.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2000">
              <a:latin typeface="Myriad Pro"/>
              <a:cs typeface="Myriad Pro"/>
            </a:endParaRPr>
          </a:p>
          <a:p>
            <a:pPr marL="12700" marR="508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The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8"/>
              </a:rPr>
              <a:t>Rvest</a:t>
            </a:r>
            <a:r>
              <a:rPr sz="150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package will allow you to perform basic web scraping, while </a:t>
            </a:r>
            <a:r>
              <a:rPr sz="1500" u="sng" spc="-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magrittr</a:t>
            </a:r>
            <a:r>
              <a:rPr sz="1500" spc="-1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will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clean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parse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information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you. These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packages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are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similar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the </a:t>
            </a:r>
            <a:r>
              <a:rPr sz="1500" dirty="0">
                <a:latin typeface="Myriad Pro"/>
                <a:cs typeface="Myriad Pro"/>
              </a:rPr>
              <a:t>requests and beautifulsoup libraries in </a:t>
            </a:r>
            <a:r>
              <a:rPr sz="1500" spc="-10" dirty="0">
                <a:latin typeface="Myriad Pro"/>
                <a:cs typeface="Myriad Pro"/>
              </a:rPr>
              <a:t>Python.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Arial"/>
                <a:cs typeface="Arial"/>
              </a:rPr>
              <a:t>6.4.2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Process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20800"/>
              </a:lnSpc>
              <a:tabLst>
                <a:tab pos="564515" algn="l"/>
                <a:tab pos="1210945" algn="l"/>
                <a:tab pos="1654810" algn="l"/>
                <a:tab pos="1967230" algn="l"/>
                <a:tab pos="2553335" algn="l"/>
                <a:tab pos="3121660" algn="l"/>
                <a:tab pos="3620135" algn="l"/>
                <a:tab pos="4118610" algn="l"/>
                <a:tab pos="4727575" algn="l"/>
                <a:tab pos="5617210" algn="l"/>
                <a:tab pos="5929630" algn="l"/>
              </a:tabLst>
            </a:pPr>
            <a:r>
              <a:rPr sz="1500" spc="-20" dirty="0">
                <a:latin typeface="Myriad Pro"/>
                <a:cs typeface="Myriad Pro"/>
              </a:rPr>
              <a:t>Excel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allows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you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to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easily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clean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0" dirty="0">
                <a:latin typeface="Myriad Pro"/>
                <a:cs typeface="Myriad Pro"/>
              </a:rPr>
              <a:t>data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0" dirty="0">
                <a:latin typeface="Myriad Pro"/>
                <a:cs typeface="Myriad Pro"/>
              </a:rPr>
              <a:t>with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0" dirty="0">
                <a:latin typeface="Myriad Pro"/>
                <a:cs typeface="Myriad Pro"/>
              </a:rPr>
              <a:t>menu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functions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to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clean </a:t>
            </a:r>
            <a:r>
              <a:rPr sz="1500" dirty="0">
                <a:latin typeface="Myriad Pro"/>
                <a:cs typeface="Myriad Pro"/>
              </a:rPr>
              <a:t>duplicate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values,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filter and sort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columns, and delete rows or columns of </a:t>
            </a:r>
            <a:r>
              <a:rPr sz="1500" spc="-10" dirty="0">
                <a:latin typeface="Myriad Pro"/>
                <a:cs typeface="Myriad Pro"/>
              </a:rPr>
              <a:t>data.</a:t>
            </a:r>
            <a:endParaRPr sz="1500">
              <a:latin typeface="Myriad Pro"/>
              <a:cs typeface="Myriad Pr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77035" y="6904289"/>
            <a:ext cx="10160" cy="26034"/>
            <a:chOff x="1377035" y="6904289"/>
            <a:chExt cx="10160" cy="26034"/>
          </a:xfrm>
        </p:grpSpPr>
        <p:sp>
          <p:nvSpPr>
            <p:cNvPr id="4" name="object 4"/>
            <p:cNvSpPr/>
            <p:nvPr/>
          </p:nvSpPr>
          <p:spPr>
            <a:xfrm>
              <a:off x="1381848" y="6909051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0" y="0"/>
                  </a:moveTo>
                  <a:lnTo>
                    <a:pt x="6" y="0"/>
                  </a:lnTo>
                </a:path>
                <a:path w="634">
                  <a:moveTo>
                    <a:pt x="0" y="0"/>
                  </a:moveTo>
                  <a:lnTo>
                    <a:pt x="6" y="0"/>
                  </a:lnTo>
                </a:path>
                <a:path w="634">
                  <a:moveTo>
                    <a:pt x="0" y="0"/>
                  </a:moveTo>
                  <a:lnTo>
                    <a:pt x="6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1811" y="6925054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0" y="0"/>
                  </a:moveTo>
                  <a:lnTo>
                    <a:pt x="6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23461" y="4668962"/>
            <a:ext cx="10160" cy="26034"/>
            <a:chOff x="923461" y="4668962"/>
            <a:chExt cx="10160" cy="26034"/>
          </a:xfrm>
        </p:grpSpPr>
        <p:sp>
          <p:nvSpPr>
            <p:cNvPr id="7" name="object 7"/>
            <p:cNvSpPr/>
            <p:nvPr/>
          </p:nvSpPr>
          <p:spPr>
            <a:xfrm>
              <a:off x="928790" y="46737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  <a:path>
                  <a:moveTo>
                    <a:pt x="0" y="0"/>
                  </a:moveTo>
                  <a:lnTo>
                    <a:pt x="0" y="0"/>
                  </a:lnTo>
                </a:path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8223" y="468972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337106" y="2154362"/>
            <a:ext cx="10160" cy="26034"/>
            <a:chOff x="6337106" y="2154362"/>
            <a:chExt cx="10160" cy="26034"/>
          </a:xfrm>
        </p:grpSpPr>
        <p:sp>
          <p:nvSpPr>
            <p:cNvPr id="10" name="object 10"/>
            <p:cNvSpPr/>
            <p:nvPr/>
          </p:nvSpPr>
          <p:spPr>
            <a:xfrm>
              <a:off x="6341869" y="2159125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0" y="0"/>
                  </a:moveTo>
                  <a:lnTo>
                    <a:pt x="10" y="0"/>
                  </a:lnTo>
                </a:path>
                <a:path w="635">
                  <a:moveTo>
                    <a:pt x="0" y="0"/>
                  </a:moveTo>
                  <a:lnTo>
                    <a:pt x="1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42047" y="2159125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0" y="0"/>
                  </a:moveTo>
                  <a:lnTo>
                    <a:pt x="1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42238" y="2175127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0" y="0"/>
                  </a:moveTo>
                  <a:lnTo>
                    <a:pt x="1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46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9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106106"/>
            <a:ext cx="6367145" cy="764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604" algn="just">
              <a:lnSpc>
                <a:spcPct val="1208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SQL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has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basic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filtering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sorting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functions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source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exactly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need.</a:t>
            </a:r>
            <a:r>
              <a:rPr sz="1500" spc="-7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You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also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update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SQL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tables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clean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certain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values.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Myriad Pro"/>
              <a:cs typeface="Myriad Pro"/>
            </a:endParaRPr>
          </a:p>
          <a:p>
            <a:pPr marL="12700" marR="5080" algn="just">
              <a:lnSpc>
                <a:spcPct val="119700"/>
              </a:lnSpc>
            </a:pPr>
            <a:r>
              <a:rPr sz="1500" dirty="0">
                <a:latin typeface="Myriad Pro"/>
                <a:cs typeface="Myriad Pro"/>
              </a:rPr>
              <a:t>Python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uses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Pandas</a:t>
            </a:r>
            <a:r>
              <a:rPr sz="1500" spc="16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library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analysis.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much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quicker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process </a:t>
            </a:r>
            <a:r>
              <a:rPr sz="1500" dirty="0">
                <a:latin typeface="Myriad Pro"/>
                <a:cs typeface="Myriad Pro"/>
              </a:rPr>
              <a:t>larger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sets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Pandas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than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Excel,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Pandas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has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more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functionality.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can,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example,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replace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every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error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value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dataset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default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value </a:t>
            </a:r>
            <a:r>
              <a:rPr sz="1500" dirty="0">
                <a:latin typeface="Myriad Pro"/>
                <a:cs typeface="Myriad Pro"/>
              </a:rPr>
              <a:t>such as zero in one line of Pandas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code.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2050">
              <a:latin typeface="Myriad Pro"/>
              <a:cs typeface="Myriad Pro"/>
            </a:endParaRPr>
          </a:p>
          <a:p>
            <a:pPr marL="1270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R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help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add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columns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information,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reshape,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transform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data. </a:t>
            </a:r>
            <a:r>
              <a:rPr sz="1500" dirty="0">
                <a:latin typeface="Myriad Pro"/>
                <a:cs typeface="Myriad Pro"/>
              </a:rPr>
              <a:t>Many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newer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libraries,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such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reshape2,</a:t>
            </a:r>
            <a:r>
              <a:rPr sz="1500" spc="35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allow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play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different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frames and make them fit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 criterion you’ve </a:t>
            </a:r>
            <a:r>
              <a:rPr sz="1500" spc="-20" dirty="0">
                <a:latin typeface="Myriad Pro"/>
                <a:cs typeface="Myriad Pro"/>
              </a:rPr>
              <a:t>set.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NoSQL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allows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ability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subset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large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sets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change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according to your will, which you can use to clean your </a:t>
            </a:r>
            <a:r>
              <a:rPr sz="1500" spc="-10" dirty="0">
                <a:latin typeface="Myriad Pro"/>
                <a:cs typeface="Myriad Pro"/>
              </a:rPr>
              <a:t>data.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6.4.3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Explore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Arial"/>
              <a:cs typeface="Arial"/>
            </a:endParaRPr>
          </a:p>
          <a:p>
            <a:pPr marL="1270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Excel</a:t>
            </a:r>
            <a:r>
              <a:rPr sz="1500" spc="1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add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columns</a:t>
            </a:r>
            <a:r>
              <a:rPr sz="1500" spc="1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together,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get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averages,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do</a:t>
            </a:r>
            <a:r>
              <a:rPr sz="1500" spc="1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basic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statistical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and </a:t>
            </a:r>
            <a:r>
              <a:rPr sz="1500" dirty="0">
                <a:latin typeface="Myriad Pro"/>
                <a:cs typeface="Myriad Pro"/>
              </a:rPr>
              <a:t>numerical analysis with pre-built </a:t>
            </a:r>
            <a:r>
              <a:rPr sz="1500" spc="-10" dirty="0">
                <a:latin typeface="Myriad Pro"/>
                <a:cs typeface="Myriad Pro"/>
              </a:rPr>
              <a:t>functions.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Python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Pandas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take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complex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rules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apply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them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can </a:t>
            </a:r>
            <a:r>
              <a:rPr sz="1500" dirty="0">
                <a:latin typeface="Myriad Pro"/>
                <a:cs typeface="Myriad Pro"/>
              </a:rPr>
              <a:t>easily</a:t>
            </a:r>
            <a:r>
              <a:rPr sz="1500" spc="3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spot</a:t>
            </a:r>
            <a:r>
              <a:rPr sz="1500" spc="3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high-level</a:t>
            </a:r>
            <a:r>
              <a:rPr sz="1500" spc="3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trends.</a:t>
            </a:r>
            <a:r>
              <a:rPr sz="1500" spc="3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You’ll</a:t>
            </a:r>
            <a:r>
              <a:rPr sz="1500" spc="3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</a:t>
            </a:r>
            <a:r>
              <a:rPr sz="1500" spc="3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able</a:t>
            </a:r>
            <a:r>
              <a:rPr sz="1500" spc="3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do</a:t>
            </a:r>
            <a:r>
              <a:rPr sz="1500" spc="3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deep</a:t>
            </a:r>
            <a:r>
              <a:rPr sz="1500" spc="32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time</a:t>
            </a:r>
            <a:r>
              <a:rPr sz="1500" u="sng" spc="32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series</a:t>
            </a:r>
            <a:r>
              <a:rPr sz="1500" u="sng" spc="32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 </a:t>
            </a:r>
            <a:r>
              <a:rPr sz="1500" u="sng" spc="-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analysis</a:t>
            </a:r>
            <a:r>
              <a:rPr sz="1500" spc="-1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Pandas.</a:t>
            </a:r>
            <a:r>
              <a:rPr sz="1500" spc="-11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You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could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track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variations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stock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prices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their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finest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detail.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Myriad Pro"/>
              <a:cs typeface="Myriad Pro"/>
            </a:endParaRPr>
          </a:p>
          <a:p>
            <a:pPr marL="12700" marR="5080">
              <a:lnSpc>
                <a:spcPct val="119100"/>
              </a:lnSpc>
            </a:pPr>
            <a:r>
              <a:rPr sz="1500" dirty="0">
                <a:latin typeface="Myriad Pro"/>
                <a:cs typeface="Myriad Pro"/>
              </a:rPr>
              <a:t>R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was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built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do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statistical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numerical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analysis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large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sets.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You’ll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be </a:t>
            </a:r>
            <a:r>
              <a:rPr sz="1500" dirty="0">
                <a:latin typeface="Myriad Pro"/>
                <a:cs typeface="Myriad Pro"/>
              </a:rPr>
              <a:t>able to build probability distributions, apply a variety of statistical tests to </a:t>
            </a:r>
            <a:r>
              <a:rPr sz="1500" spc="-20" dirty="0">
                <a:latin typeface="Myriad Pro"/>
                <a:cs typeface="Myriad Pro"/>
              </a:rPr>
              <a:t>your </a:t>
            </a:r>
            <a:r>
              <a:rPr sz="1500" dirty="0">
                <a:latin typeface="Myriad Pro"/>
                <a:cs typeface="Myriad Pro"/>
              </a:rPr>
              <a:t>data, and use standard machine learning and data mining </a:t>
            </a:r>
            <a:r>
              <a:rPr sz="1500" spc="-10" dirty="0">
                <a:latin typeface="Myriad Pro"/>
                <a:cs typeface="Myriad Pro"/>
              </a:rPr>
              <a:t>techniques.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5905" y="39277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0346" y="76513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967" y="42039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0327" y="75855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4620" y="4182044"/>
            <a:ext cx="635" cy="0"/>
          </a:xfrm>
          <a:custGeom>
            <a:avLst/>
            <a:gdLst/>
            <a:ahLst/>
            <a:cxnLst/>
            <a:rect l="l" t="t" r="r" b="b"/>
            <a:pathLst>
              <a:path w="635">
                <a:moveTo>
                  <a:pt x="0" y="0"/>
                </a:moveTo>
                <a:lnTo>
                  <a:pt x="1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547554" y="2221228"/>
            <a:ext cx="10160" cy="25400"/>
            <a:chOff x="2547554" y="2221228"/>
            <a:chExt cx="10160" cy="25400"/>
          </a:xfrm>
        </p:grpSpPr>
        <p:sp>
          <p:nvSpPr>
            <p:cNvPr id="9" name="object 9"/>
            <p:cNvSpPr/>
            <p:nvPr/>
          </p:nvSpPr>
          <p:spPr>
            <a:xfrm>
              <a:off x="2552317" y="2241802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0" y="0"/>
                  </a:moveTo>
                  <a:lnTo>
                    <a:pt x="8" y="0"/>
                  </a:lnTo>
                </a:path>
                <a:path w="635">
                  <a:moveTo>
                    <a:pt x="0" y="0"/>
                  </a:moveTo>
                  <a:lnTo>
                    <a:pt x="8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52368" y="2225990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0" y="0"/>
                  </a:moveTo>
                  <a:lnTo>
                    <a:pt x="8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407681" y="75855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47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5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480" y="1357134"/>
            <a:ext cx="6266180" cy="7919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NoSQL and Hadoop both allow you to explore data on a similar level as </a:t>
            </a:r>
            <a:r>
              <a:rPr sz="1500" spc="-20" dirty="0">
                <a:latin typeface="Myriad Pro"/>
                <a:cs typeface="Myriad Pro"/>
              </a:rPr>
              <a:t>SQL.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49495E"/>
                </a:solidFill>
                <a:latin typeface="Arial"/>
                <a:cs typeface="Arial"/>
              </a:rPr>
              <a:t>6.4.4</a:t>
            </a:r>
            <a:r>
              <a:rPr sz="1600" b="1" spc="55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60" dirty="0">
                <a:solidFill>
                  <a:srgbClr val="49495E"/>
                </a:solidFill>
                <a:latin typeface="Arial"/>
                <a:cs typeface="Arial"/>
              </a:rPr>
              <a:t>Analyze</a:t>
            </a:r>
            <a:r>
              <a:rPr sz="1600" b="1" spc="60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49495E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Arial"/>
              <a:cs typeface="Arial"/>
            </a:endParaRPr>
          </a:p>
          <a:p>
            <a:pPr marL="12700" marR="333375">
              <a:lnSpc>
                <a:spcPct val="119100"/>
              </a:lnSpc>
            </a:pPr>
            <a:r>
              <a:rPr sz="1500" dirty="0">
                <a:latin typeface="Myriad Pro"/>
                <a:cs typeface="Myriad Pro"/>
              </a:rPr>
              <a:t>Excel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analyze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advanced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level.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Use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pivot</a:t>
            </a:r>
            <a:r>
              <a:rPr sz="1500" u="sng" spc="2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tables</a:t>
            </a:r>
            <a:r>
              <a:rPr sz="1500" spc="204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display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 dynamically,</a:t>
            </a:r>
            <a:r>
              <a:rPr sz="1500" spc="-60" dirty="0">
                <a:latin typeface="Myriad Pro"/>
                <a:cs typeface="Myriad Pro"/>
              </a:rPr>
              <a:t> </a:t>
            </a:r>
            <a:r>
              <a:rPr sz="1500" spc="-50" dirty="0">
                <a:latin typeface="Myriad Pro"/>
                <a:cs typeface="Myriad Pro"/>
              </a:rPr>
              <a:t>and</a:t>
            </a:r>
            <a:r>
              <a:rPr sz="1500" spc="-13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advanced formulas</a:t>
            </a:r>
            <a:r>
              <a:rPr sz="1500" spc="5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</a:t>
            </a:r>
            <a:r>
              <a:rPr sz="1500" spc="44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macro scripts</a:t>
            </a:r>
            <a:r>
              <a:rPr sz="1500" spc="5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programmatically go through your </a:t>
            </a:r>
            <a:r>
              <a:rPr sz="1500" spc="-10" dirty="0">
                <a:latin typeface="Myriad Pro"/>
                <a:cs typeface="Myriad Pro"/>
              </a:rPr>
              <a:t>data.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2050">
              <a:latin typeface="Myriad Pro"/>
              <a:cs typeface="Myriad Pro"/>
            </a:endParaRPr>
          </a:p>
          <a:p>
            <a:pPr marL="12700" marR="11557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Python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has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numeric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analysis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library: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Numpy</a:t>
            </a:r>
            <a:r>
              <a:rPr sz="1500" dirty="0">
                <a:latin typeface="Myriad Pro"/>
                <a:cs typeface="Myriad Pro"/>
              </a:rPr>
              <a:t>.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do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scientific </a:t>
            </a:r>
            <a:r>
              <a:rPr sz="1500" dirty="0">
                <a:latin typeface="Myriad Pro"/>
                <a:cs typeface="Myriad Pro"/>
              </a:rPr>
              <a:t>computing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3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calculation</a:t>
            </a:r>
            <a:r>
              <a:rPr sz="1500" spc="2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30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SciPy</a:t>
            </a:r>
            <a:r>
              <a:rPr sz="1500" dirty="0">
                <a:latin typeface="Myriad Pro"/>
                <a:cs typeface="Myriad Pro"/>
              </a:rPr>
              <a:t>,</a:t>
            </a:r>
            <a:r>
              <a:rPr sz="1500" spc="2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3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2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access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numerous</a:t>
            </a:r>
            <a:r>
              <a:rPr sz="1500" spc="29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pre- </a:t>
            </a:r>
            <a:r>
              <a:rPr sz="1500" dirty="0">
                <a:latin typeface="Myriad Pro"/>
                <a:cs typeface="Myriad Pro"/>
              </a:rPr>
              <a:t>built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machine learning algorithms with the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6"/>
              </a:rPr>
              <a:t>scikit-learn</a:t>
            </a:r>
            <a:r>
              <a:rPr sz="150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code </a:t>
            </a:r>
            <a:r>
              <a:rPr sz="1500" spc="-10" dirty="0">
                <a:latin typeface="Myriad Pro"/>
                <a:cs typeface="Myriad Pro"/>
              </a:rPr>
              <a:t>library.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2050">
              <a:latin typeface="Myriad Pro"/>
              <a:cs typeface="Myriad Pro"/>
            </a:endParaRPr>
          </a:p>
          <a:p>
            <a:pPr marL="12700" marR="471170">
              <a:lnSpc>
                <a:spcPct val="117300"/>
              </a:lnSpc>
            </a:pPr>
            <a:r>
              <a:rPr sz="1500" dirty="0">
                <a:latin typeface="Myriad Pro"/>
                <a:cs typeface="Myriad Pro"/>
                <a:hlinkClick r:id="rId7"/>
              </a:rPr>
              <a:t>R</a:t>
            </a:r>
            <a:r>
              <a:rPr sz="1500" spc="160" dirty="0">
                <a:latin typeface="Myriad Pro"/>
                <a:cs typeface="Myriad Pro"/>
                <a:hlinkClick r:id="rId7"/>
              </a:rPr>
              <a:t>  </a:t>
            </a:r>
            <a:r>
              <a:rPr sz="1500" dirty="0">
                <a:latin typeface="Myriad Pro"/>
                <a:cs typeface="Myriad Pro"/>
                <a:hlinkClick r:id="rId7"/>
              </a:rPr>
              <a:t>has</a:t>
            </a:r>
            <a:r>
              <a:rPr sz="1500" spc="155" dirty="0">
                <a:latin typeface="Myriad Pro"/>
                <a:cs typeface="Myriad Pro"/>
                <a:hlinkClick r:id="rId7"/>
              </a:rPr>
              <a:t>  </a:t>
            </a:r>
            <a:r>
              <a:rPr sz="1500" dirty="0">
                <a:latin typeface="Myriad Pro"/>
                <a:cs typeface="Myriad Pro"/>
                <a:hlinkClick r:id="rId7"/>
              </a:rPr>
              <a:t>plenty</a:t>
            </a:r>
            <a:r>
              <a:rPr sz="1500" spc="160" dirty="0">
                <a:latin typeface="Myriad Pro"/>
                <a:cs typeface="Myriad Pro"/>
                <a:hlinkClick r:id="rId7"/>
              </a:rPr>
              <a:t>  </a:t>
            </a:r>
            <a:r>
              <a:rPr sz="1500" dirty="0">
                <a:latin typeface="Myriad Pro"/>
                <a:cs typeface="Myriad Pro"/>
                <a:hlinkClick r:id="rId7"/>
              </a:rPr>
              <a:t>of</a:t>
            </a:r>
            <a:r>
              <a:rPr sz="1500" spc="160" dirty="0">
                <a:latin typeface="Myriad Pro"/>
                <a:cs typeface="Myriad Pro"/>
                <a:hlinkClick r:id="rId7"/>
              </a:rPr>
              <a:t>  </a:t>
            </a:r>
            <a:r>
              <a:rPr sz="1500" dirty="0">
                <a:latin typeface="Myriad Pro"/>
                <a:cs typeface="Myriad Pro"/>
                <a:hlinkClick r:id="rId7"/>
              </a:rPr>
              <a:t>packages</a:t>
            </a:r>
            <a:r>
              <a:rPr sz="1500" spc="160" dirty="0">
                <a:latin typeface="Myriad Pro"/>
                <a:cs typeface="Myriad Pro"/>
                <a:hlinkClick r:id="rId7"/>
              </a:rPr>
              <a:t>  </a:t>
            </a:r>
            <a:r>
              <a:rPr sz="1500" dirty="0">
                <a:latin typeface="Myriad Pro"/>
                <a:cs typeface="Myriad Pro"/>
                <a:hlinkClick r:id="rId7"/>
              </a:rPr>
              <a:t>for</a:t>
            </a:r>
            <a:r>
              <a:rPr sz="1500" spc="160" dirty="0">
                <a:latin typeface="Myriad Pro"/>
                <a:cs typeface="Myriad Pro"/>
                <a:hlinkClick r:id="rId7"/>
              </a:rPr>
              <a:t>  </a:t>
            </a:r>
            <a:r>
              <a:rPr sz="1500" dirty="0">
                <a:latin typeface="Myriad Pro"/>
                <a:cs typeface="Myriad Pro"/>
                <a:hlinkClick r:id="rId7"/>
              </a:rPr>
              <a:t>specific</a:t>
            </a:r>
            <a:r>
              <a:rPr sz="1500" spc="175" dirty="0">
                <a:latin typeface="Myriad Pro"/>
                <a:cs typeface="Myriad Pro"/>
                <a:hlinkClick r:id="rId7"/>
              </a:rPr>
              <a:t> </a:t>
            </a:r>
            <a:r>
              <a:rPr sz="1500" dirty="0">
                <a:latin typeface="Myriad Pro"/>
                <a:cs typeface="Myriad Pro"/>
                <a:hlinkClick r:id="rId7"/>
              </a:rPr>
              <a:t>analyses,</a:t>
            </a:r>
            <a:r>
              <a:rPr sz="1500" spc="170" dirty="0">
                <a:latin typeface="Myriad Pro"/>
                <a:cs typeface="Myriad Pro"/>
                <a:hlinkClick r:id="rId7"/>
              </a:rPr>
              <a:t> </a:t>
            </a:r>
            <a:r>
              <a:rPr sz="1500" dirty="0">
                <a:latin typeface="Myriad Pro"/>
                <a:cs typeface="Myriad Pro"/>
                <a:hlinkClick r:id="rId7"/>
              </a:rPr>
              <a:t>such</a:t>
            </a:r>
            <a:r>
              <a:rPr sz="1500" spc="170" dirty="0">
                <a:latin typeface="Myriad Pro"/>
                <a:cs typeface="Myriad Pro"/>
                <a:hlinkClick r:id="rId7"/>
              </a:rPr>
              <a:t> </a:t>
            </a:r>
            <a:r>
              <a:rPr sz="1500" dirty="0">
                <a:latin typeface="Myriad Pro"/>
                <a:cs typeface="Myriad Pro"/>
                <a:hlinkClick r:id="rId7"/>
              </a:rPr>
              <a:t>as</a:t>
            </a:r>
            <a:r>
              <a:rPr sz="1500" spc="175" dirty="0">
                <a:latin typeface="Myriad Pro"/>
                <a:cs typeface="Myriad Pro"/>
                <a:hlinkClick r:id="rId7"/>
              </a:rPr>
              <a:t> </a:t>
            </a:r>
            <a:r>
              <a:rPr sz="1500" dirty="0">
                <a:latin typeface="Myriad Pro"/>
                <a:cs typeface="Myriad Pro"/>
                <a:hlinkClick r:id="rId7"/>
              </a:rPr>
              <a:t>the</a:t>
            </a:r>
            <a:r>
              <a:rPr sz="1500" spc="175" dirty="0">
                <a:latin typeface="Myriad Pro"/>
                <a:cs typeface="Myriad Pro"/>
                <a:hlinkClick r:id="rId7"/>
              </a:rPr>
              <a:t> </a:t>
            </a:r>
            <a:r>
              <a:rPr sz="1500" u="sng" spc="-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7"/>
              </a:rPr>
              <a:t>Poisson</a:t>
            </a:r>
            <a:r>
              <a:rPr sz="1500" spc="-10" dirty="0">
                <a:solidFill>
                  <a:srgbClr val="27B99A"/>
                </a:solidFill>
                <a:latin typeface="Myriad Pro"/>
                <a:cs typeface="Myriad Pro"/>
                <a:hlinkClick r:id="rId7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7"/>
              </a:rPr>
              <a:t>distribution and mixtures of probability</a:t>
            </a:r>
            <a:r>
              <a:rPr sz="1500" dirty="0">
                <a:solidFill>
                  <a:srgbClr val="27B99A"/>
                </a:solidFill>
                <a:latin typeface="Myriad Pro"/>
                <a:cs typeface="Myriad Pro"/>
                <a:hlinkClick r:id="rId7"/>
              </a:rPr>
              <a:t> </a:t>
            </a:r>
            <a:r>
              <a:rPr sz="1500" spc="-10" dirty="0">
                <a:latin typeface="Myriad Pro"/>
                <a:cs typeface="Myriad Pro"/>
                <a:hlinkClick r:id="rId7"/>
              </a:rPr>
              <a:t>laws.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49495E"/>
                </a:solidFill>
                <a:latin typeface="Arial"/>
                <a:cs typeface="Arial"/>
              </a:rPr>
              <a:t>6.4.5</a:t>
            </a:r>
            <a:r>
              <a:rPr sz="1600" b="1" spc="40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60" dirty="0">
                <a:solidFill>
                  <a:srgbClr val="49495E"/>
                </a:solidFill>
                <a:latin typeface="Arial"/>
                <a:cs typeface="Arial"/>
              </a:rPr>
              <a:t>Communicate</a:t>
            </a:r>
            <a:r>
              <a:rPr sz="1600" b="1" spc="45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49495E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Arial"/>
              <a:cs typeface="Arial"/>
            </a:endParaRPr>
          </a:p>
          <a:p>
            <a:pPr marL="12700" marR="120014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Excel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basic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chart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plotting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functionality.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You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easily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build </a:t>
            </a:r>
            <a:r>
              <a:rPr sz="1500" dirty="0">
                <a:latin typeface="Myriad Pro"/>
                <a:cs typeface="Myriad Pro"/>
              </a:rPr>
              <a:t>dashboards and</a:t>
            </a:r>
            <a:r>
              <a:rPr sz="1500" spc="-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dynamic</a:t>
            </a:r>
            <a:r>
              <a:rPr sz="1500" spc="-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charts</a:t>
            </a:r>
            <a:r>
              <a:rPr sz="1500" spc="-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-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will</a:t>
            </a:r>
            <a:r>
              <a:rPr sz="1500" spc="-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update</a:t>
            </a:r>
            <a:r>
              <a:rPr sz="1500" spc="-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-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soon</a:t>
            </a:r>
            <a:r>
              <a:rPr sz="1500" spc="-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-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somebody</a:t>
            </a:r>
            <a:r>
              <a:rPr sz="1500" spc="-10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changes </a:t>
            </a:r>
            <a:r>
              <a:rPr sz="1500" dirty="0">
                <a:latin typeface="Myriad Pro"/>
                <a:cs typeface="Myriad Pro"/>
              </a:rPr>
              <a:t>the underlying </a:t>
            </a:r>
            <a:r>
              <a:rPr sz="1500" spc="-10" dirty="0">
                <a:latin typeface="Myriad Pro"/>
                <a:cs typeface="Myriad Pro"/>
              </a:rPr>
              <a:t>data.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>
              <a:lnSpc>
                <a:spcPct val="1208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Python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lot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 powerful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options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visualize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data. </a:t>
            </a:r>
            <a:r>
              <a:rPr sz="1500" spc="-20" dirty="0">
                <a:latin typeface="Myriad Pro"/>
                <a:cs typeface="Myriad Pro"/>
              </a:rPr>
              <a:t>You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 </a:t>
            </a:r>
            <a:r>
              <a:rPr sz="1500" u="sng" spc="-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8"/>
              </a:rPr>
              <a:t>Matplot-</a:t>
            </a:r>
            <a:r>
              <a:rPr sz="1500" spc="-1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solidFill>
                  <a:srgbClr val="27B99A"/>
                </a:solidFill>
                <a:latin typeface="Myriad Pro"/>
                <a:cs typeface="Myriad Pro"/>
                <a:hlinkClick r:id="rId8"/>
              </a:rPr>
              <a:t>l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8"/>
              </a:rPr>
              <a:t>ibrary</a:t>
            </a:r>
            <a:r>
              <a:rPr sz="150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 generate basic graphs and charts from the data embedded in </a:t>
            </a:r>
            <a:r>
              <a:rPr sz="1500" spc="-20" dirty="0">
                <a:latin typeface="Myriad Pro"/>
                <a:cs typeface="Myriad Pro"/>
              </a:rPr>
              <a:t>your </a:t>
            </a:r>
            <a:r>
              <a:rPr sz="1500" dirty="0">
                <a:latin typeface="Myriad Pro"/>
                <a:cs typeface="Myriad Pro"/>
              </a:rPr>
              <a:t>Python.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If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want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something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that’s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bit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more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advanced,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could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try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9"/>
              </a:rPr>
              <a:t>Plot.ly</a:t>
            </a:r>
            <a:r>
              <a:rPr sz="150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 its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10"/>
              </a:rPr>
              <a:t>Python </a:t>
            </a:r>
            <a:r>
              <a:rPr sz="1500" u="sng" spc="-2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10"/>
              </a:rPr>
              <a:t>API</a:t>
            </a:r>
            <a:r>
              <a:rPr sz="1500" spc="-20" dirty="0">
                <a:latin typeface="Myriad Pro"/>
                <a:cs typeface="Myriad Pro"/>
              </a:rPr>
              <a:t>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spc="-20" dirty="0">
                <a:latin typeface="Myriad Pro"/>
                <a:cs typeface="Myriad Pro"/>
              </a:rPr>
              <a:t>You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also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11"/>
              </a:rPr>
              <a:t>nbconvert</a:t>
            </a:r>
            <a:r>
              <a:rPr sz="1500" spc="-5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function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turn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Python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notebooks </a:t>
            </a:r>
            <a:r>
              <a:rPr sz="1500" spc="-20" dirty="0">
                <a:latin typeface="Myriad Pro"/>
                <a:cs typeface="Myriad Pro"/>
              </a:rPr>
              <a:t>into</a:t>
            </a:r>
            <a:endParaRPr sz="15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500" dirty="0">
                <a:latin typeface="Myriad Pro"/>
                <a:cs typeface="Myriad Pro"/>
              </a:rPr>
              <a:t>websites or your online </a:t>
            </a:r>
            <a:r>
              <a:rPr sz="1500" spc="-10" dirty="0">
                <a:latin typeface="Myriad Pro"/>
                <a:cs typeface="Myriad Pro"/>
              </a:rPr>
              <a:t>porfolio.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83994" y="2662184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13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8880" y="2662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8814" y="2662184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18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6719" y="2662184"/>
            <a:ext cx="635" cy="0"/>
          </a:xfrm>
          <a:custGeom>
            <a:avLst/>
            <a:gdLst/>
            <a:ahLst/>
            <a:cxnLst/>
            <a:rect l="l" t="t" r="r" b="b"/>
            <a:pathLst>
              <a:path w="635">
                <a:moveTo>
                  <a:pt x="0" y="0"/>
                </a:moveTo>
                <a:lnTo>
                  <a:pt x="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9385" y="2389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923" y="3425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484" y="31492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48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1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090104"/>
            <a:ext cx="6366510" cy="281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4145">
              <a:lnSpc>
                <a:spcPct val="1208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Many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people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used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function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create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online tutorials</a:t>
            </a:r>
            <a:r>
              <a:rPr sz="150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 how to </a:t>
            </a:r>
            <a:r>
              <a:rPr sz="1500" spc="-10" dirty="0">
                <a:latin typeface="Myriad Pro"/>
                <a:cs typeface="Myriad Pro"/>
              </a:rPr>
              <a:t>learn Python.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R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was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built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do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statistical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analysis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demonstrate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results.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It’s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powerful </a:t>
            </a:r>
            <a:r>
              <a:rPr sz="1500" dirty="0">
                <a:latin typeface="Myriad Pro"/>
                <a:cs typeface="Myriad Pro"/>
              </a:rPr>
              <a:t>environment</a:t>
            </a:r>
            <a:r>
              <a:rPr sz="1500" spc="21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suited</a:t>
            </a:r>
            <a:r>
              <a:rPr sz="1500" spc="2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1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scientific</a:t>
            </a:r>
            <a:r>
              <a:rPr sz="1500" spc="2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visualization</a:t>
            </a:r>
            <a:r>
              <a:rPr sz="1500" spc="2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21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many</a:t>
            </a:r>
            <a:r>
              <a:rPr sz="1500" spc="2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packages</a:t>
            </a:r>
            <a:r>
              <a:rPr sz="1500" spc="215" dirty="0">
                <a:latin typeface="Myriad Pro"/>
                <a:cs typeface="Myriad Pro"/>
              </a:rPr>
              <a:t>  </a:t>
            </a:r>
            <a:r>
              <a:rPr sz="1500" spc="-20" dirty="0">
                <a:latin typeface="Myriad Pro"/>
                <a:cs typeface="Myriad Pro"/>
              </a:rPr>
              <a:t>that </a:t>
            </a:r>
            <a:r>
              <a:rPr sz="1500" dirty="0">
                <a:latin typeface="Myriad Pro"/>
                <a:cs typeface="Myriad Pro"/>
              </a:rPr>
              <a:t>specialize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graphical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display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results.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base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graphics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module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allows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make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basic</a:t>
            </a:r>
            <a:r>
              <a:rPr sz="1500" spc="2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charts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2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plots</a:t>
            </a:r>
            <a:r>
              <a:rPr sz="1500" spc="2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you’d</a:t>
            </a:r>
            <a:r>
              <a:rPr sz="1500" spc="2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like</a:t>
            </a:r>
            <a:r>
              <a:rPr sz="1500" spc="2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from</a:t>
            </a:r>
            <a:r>
              <a:rPr sz="1500" spc="2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matrices.</a:t>
            </a:r>
            <a:endParaRPr sz="1500">
              <a:latin typeface="Myriad Pro"/>
              <a:cs typeface="Myriad Pro"/>
            </a:endParaRPr>
          </a:p>
          <a:p>
            <a:pPr marL="12700" marR="130175">
              <a:lnSpc>
                <a:spcPct val="120800"/>
              </a:lnSpc>
              <a:tabLst>
                <a:tab pos="2448560" algn="l"/>
                <a:tab pos="2860040" algn="l"/>
                <a:tab pos="3264535" algn="l"/>
                <a:tab pos="4024629" algn="l"/>
                <a:tab pos="4376420" algn="l"/>
                <a:tab pos="4926330" algn="l"/>
                <a:tab pos="5831205" algn="l"/>
              </a:tabLst>
            </a:pPr>
            <a:r>
              <a:rPr sz="1500" spc="-20" dirty="0">
                <a:latin typeface="Myriad Pro"/>
                <a:cs typeface="Myriad Pro"/>
              </a:rPr>
              <a:t>You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then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save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these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files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into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image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formats,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such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jpg,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save </a:t>
            </a:r>
            <a:r>
              <a:rPr sz="1500" dirty="0">
                <a:latin typeface="Myriad Pro"/>
                <a:cs typeface="Myriad Pro"/>
              </a:rPr>
              <a:t>them as separate</a:t>
            </a:r>
            <a:r>
              <a:rPr sz="1500" spc="4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PDFs.</a:t>
            </a:r>
            <a:r>
              <a:rPr sz="1500" spc="150" dirty="0">
                <a:latin typeface="Myriad Pro"/>
                <a:cs typeface="Myriad Pro"/>
              </a:rPr>
              <a:t>  </a:t>
            </a:r>
            <a:r>
              <a:rPr sz="1500" spc="-25" dirty="0">
                <a:latin typeface="Myriad Pro"/>
                <a:cs typeface="Myriad Pro"/>
              </a:rPr>
              <a:t>You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can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use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u="sng" spc="-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ggplot2</a:t>
            </a:r>
            <a:r>
              <a:rPr sz="1500" dirty="0">
                <a:solidFill>
                  <a:srgbClr val="27B99A"/>
                </a:solidFill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for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0" dirty="0">
                <a:latin typeface="Myriad Pro"/>
                <a:cs typeface="Myriad Pro"/>
              </a:rPr>
              <a:t>more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advanced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plots </a:t>
            </a:r>
            <a:r>
              <a:rPr sz="1500" dirty="0">
                <a:latin typeface="Myriad Pro"/>
                <a:cs typeface="Myriad Pro"/>
              </a:rPr>
              <a:t>such as complex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scatter plots with regression </a:t>
            </a:r>
            <a:r>
              <a:rPr sz="1500" spc="-10" dirty="0">
                <a:latin typeface="Myriad Pro"/>
                <a:cs typeface="Myriad Pro"/>
              </a:rPr>
              <a:t>lines.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49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4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8627" y="1684985"/>
            <a:ext cx="16236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Foreword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5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627" y="2484373"/>
            <a:ext cx="6366510" cy="563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8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2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beginning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2016,</a:t>
            </a:r>
            <a:r>
              <a:rPr sz="1500" spc="2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Glassdoor,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one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top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careers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websites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the </a:t>
            </a:r>
            <a:r>
              <a:rPr sz="1500" dirty="0">
                <a:latin typeface="Myriad Pro"/>
                <a:cs typeface="Myriad Pro"/>
              </a:rPr>
              <a:t>world,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released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report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best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jobs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pursue.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Each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job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ranked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based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composite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score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median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reported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salary,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job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openings,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career </a:t>
            </a:r>
            <a:r>
              <a:rPr sz="1500" dirty="0">
                <a:latin typeface="Myriad Pro"/>
                <a:cs typeface="Myriad Pro"/>
              </a:rPr>
              <a:t>opportunities.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top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list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2016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was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relatively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new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profession </a:t>
            </a:r>
            <a:r>
              <a:rPr sz="1500" dirty="0">
                <a:latin typeface="Myriad Pro"/>
                <a:cs typeface="Myriad Pro"/>
              </a:rPr>
              <a:t>called Data </a:t>
            </a:r>
            <a:r>
              <a:rPr sz="1500" spc="-10" dirty="0">
                <a:latin typeface="Myriad Pro"/>
                <a:cs typeface="Myriad Pro"/>
              </a:rPr>
              <a:t>Scientist.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Such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pace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which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proliferating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world,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phrase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barely </a:t>
            </a:r>
            <a:r>
              <a:rPr sz="1500" dirty="0">
                <a:latin typeface="Myriad Pro"/>
                <a:cs typeface="Myriad Pro"/>
              </a:rPr>
              <a:t>existed a decade ago is now one of the most sought-after </a:t>
            </a:r>
            <a:r>
              <a:rPr sz="1500" spc="-10" dirty="0">
                <a:latin typeface="Myriad Pro"/>
                <a:cs typeface="Myriad Pro"/>
              </a:rPr>
              <a:t>professions.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Myriad Pro"/>
              <a:cs typeface="Myriad Pro"/>
            </a:endParaRPr>
          </a:p>
          <a:p>
            <a:pPr marL="12700" marR="5080" algn="just">
              <a:lnSpc>
                <a:spcPct val="1217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3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new</a:t>
            </a:r>
            <a:r>
              <a:rPr sz="1500" spc="13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world</a:t>
            </a:r>
            <a:r>
              <a:rPr sz="1500" spc="13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economy</a:t>
            </a:r>
            <a:r>
              <a:rPr sz="1500" spc="13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needs</a:t>
            </a:r>
            <a:r>
              <a:rPr sz="1500" spc="13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3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new</a:t>
            </a:r>
            <a:r>
              <a:rPr sz="1500" spc="13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approach</a:t>
            </a:r>
            <a:r>
              <a:rPr sz="1500" spc="13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3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skills</a:t>
            </a:r>
            <a:r>
              <a:rPr sz="1500" spc="13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education.</a:t>
            </a:r>
            <a:r>
              <a:rPr sz="1500" spc="130" dirty="0">
                <a:latin typeface="Myriad Pro"/>
                <a:cs typeface="Myriad Pro"/>
              </a:rPr>
              <a:t>  </a:t>
            </a:r>
            <a:r>
              <a:rPr sz="1500" spc="-25" dirty="0">
                <a:latin typeface="Myriad Pro"/>
                <a:cs typeface="Myriad Pro"/>
              </a:rPr>
              <a:t>At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Springboard</a:t>
            </a:r>
            <a:r>
              <a:rPr sz="1500" dirty="0">
                <a:solidFill>
                  <a:srgbClr val="27B99A"/>
                </a:solidFill>
                <a:latin typeface="Myriad Pro"/>
                <a:cs typeface="Myriad Pro"/>
              </a:rPr>
              <a:t>,</a:t>
            </a:r>
            <a:r>
              <a:rPr sz="1500" spc="42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we’re</a:t>
            </a:r>
            <a:r>
              <a:rPr sz="1500" spc="4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building</a:t>
            </a:r>
            <a:r>
              <a:rPr sz="1500" spc="4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</a:t>
            </a:r>
            <a:r>
              <a:rPr sz="1500" spc="4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educational</a:t>
            </a:r>
            <a:r>
              <a:rPr sz="1500" spc="4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experience</a:t>
            </a:r>
            <a:r>
              <a:rPr sz="1500" spc="4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4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empowers</a:t>
            </a:r>
            <a:r>
              <a:rPr sz="1500" spc="42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our </a:t>
            </a:r>
            <a:r>
              <a:rPr sz="1500" dirty="0">
                <a:latin typeface="Myriad Pro"/>
                <a:cs typeface="Myriad Pro"/>
              </a:rPr>
              <a:t>students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thrive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new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world.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Through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our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online</a:t>
            </a:r>
            <a:r>
              <a:rPr sz="1500" u="sng" spc="19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workshops</a:t>
            </a:r>
            <a:r>
              <a:rPr sz="1500" dirty="0">
                <a:latin typeface="Myriad Pro"/>
                <a:cs typeface="Myriad Pro"/>
              </a:rPr>
              <a:t>,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have </a:t>
            </a:r>
            <a:r>
              <a:rPr sz="1500" dirty="0">
                <a:latin typeface="Myriad Pro"/>
                <a:cs typeface="Myriad Pro"/>
              </a:rPr>
              <a:t>prepared</a:t>
            </a:r>
            <a:r>
              <a:rPr sz="1500" spc="15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thousands</a:t>
            </a:r>
            <a:r>
              <a:rPr sz="1500" spc="1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people</a:t>
            </a:r>
            <a:r>
              <a:rPr sz="1500" spc="1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16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careers</a:t>
            </a:r>
            <a:r>
              <a:rPr sz="1500" spc="1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1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Science,</a:t>
            </a:r>
            <a:r>
              <a:rPr sz="1500" spc="1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16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1-on-</a:t>
            </a:r>
            <a:r>
              <a:rPr sz="1500" spc="-50" dirty="0">
                <a:latin typeface="Myriad Pro"/>
                <a:cs typeface="Myriad Pro"/>
              </a:rPr>
              <a:t>1 </a:t>
            </a:r>
            <a:r>
              <a:rPr sz="1500" dirty="0">
                <a:latin typeface="Myriad Pro"/>
                <a:cs typeface="Myriad Pro"/>
              </a:rPr>
              <a:t>mentorship from industry </a:t>
            </a:r>
            <a:r>
              <a:rPr sz="1500" spc="-10" dirty="0">
                <a:latin typeface="Myriad Pro"/>
                <a:cs typeface="Myriad Pro"/>
              </a:rPr>
              <a:t>experts.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part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our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mission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make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high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quality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education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accessible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all,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we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created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guide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careers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2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science.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Through</a:t>
            </a:r>
            <a:r>
              <a:rPr sz="1500" spc="2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it,</a:t>
            </a:r>
            <a:r>
              <a:rPr sz="1500" spc="2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our</a:t>
            </a:r>
            <a:r>
              <a:rPr sz="1500" spc="2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goal</a:t>
            </a:r>
            <a:r>
              <a:rPr sz="1500" spc="2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29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bring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insight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from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our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network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industry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experts</a:t>
            </a:r>
            <a:r>
              <a:rPr sz="1500" spc="4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4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demystify</a:t>
            </a:r>
            <a:r>
              <a:rPr sz="1500" spc="46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2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careers.</a:t>
            </a:r>
            <a:r>
              <a:rPr sz="1500" spc="2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Maybe</a:t>
            </a:r>
            <a:r>
              <a:rPr sz="1500" spc="2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we’ll</a:t>
            </a:r>
            <a:r>
              <a:rPr sz="1500" spc="2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even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inspire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some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pursue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career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this </a:t>
            </a:r>
            <a:r>
              <a:rPr sz="1500" dirty="0">
                <a:latin typeface="Myriad Pro"/>
                <a:cs typeface="Myriad Pro"/>
              </a:rPr>
              <a:t>fascinating </a:t>
            </a:r>
            <a:r>
              <a:rPr sz="1500" spc="-10" dirty="0">
                <a:latin typeface="Myriad Pro"/>
                <a:cs typeface="Myriad Pro"/>
              </a:rPr>
              <a:t>field.</a:t>
            </a:r>
            <a:endParaRPr sz="1500">
              <a:latin typeface="Myriad Pro"/>
              <a:cs typeface="Myriad Pr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6700" y="1219202"/>
          <a:ext cx="5786755" cy="748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6380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2200" b="1" spc="-85" dirty="0">
                          <a:solidFill>
                            <a:srgbClr val="E9E616"/>
                          </a:solidFill>
                          <a:latin typeface="Arial"/>
                          <a:cs typeface="Arial"/>
                        </a:rPr>
                        <a:t>Python</a:t>
                      </a:r>
                      <a:r>
                        <a:rPr sz="2200" b="1" spc="-125" dirty="0">
                          <a:solidFill>
                            <a:srgbClr val="E9E61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100" dirty="0">
                          <a:solidFill>
                            <a:srgbClr val="F1EFF4"/>
                          </a:solidFill>
                          <a:latin typeface="Arial"/>
                          <a:cs typeface="Arial"/>
                        </a:rPr>
                        <a:t>vs</a:t>
                      </a:r>
                      <a:r>
                        <a:rPr sz="2200" b="1" spc="-60" dirty="0">
                          <a:solidFill>
                            <a:srgbClr val="F1EFF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0" dirty="0">
                          <a:solidFill>
                            <a:srgbClr val="E9E616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03200" marR="179070">
                        <a:lnSpc>
                          <a:spcPct val="141000"/>
                        </a:lnSpc>
                        <a:spcBef>
                          <a:spcPts val="819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The</a:t>
                      </a:r>
                      <a:r>
                        <a:rPr sz="1300" spc="-20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data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science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community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tends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to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use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either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Python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or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R.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Here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are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some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300" spc="-25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of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the 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Myriad Pro"/>
                          <a:cs typeface="Myriad Pro"/>
                        </a:rPr>
                        <a:t>differences.</a:t>
                      </a:r>
                      <a:endParaRPr sz="1300">
                        <a:latin typeface="Myriad Pro"/>
                        <a:cs typeface="Myriad Pro"/>
                      </a:endParaRPr>
                    </a:p>
                  </a:txBody>
                  <a:tcPr marL="0" marR="0" marT="220979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94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7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03200" marR="42545">
                        <a:lnSpc>
                          <a:spcPct val="111100"/>
                        </a:lnSpc>
                      </a:pPr>
                      <a:r>
                        <a:rPr sz="1200" dirty="0">
                          <a:solidFill>
                            <a:srgbClr val="27B99A"/>
                          </a:solidFill>
                          <a:latin typeface="Myriad Pro"/>
                          <a:cs typeface="Myriad Pro"/>
                        </a:rPr>
                        <a:t>USAGE</a:t>
                      </a:r>
                      <a:r>
                        <a:rPr sz="1200" spc="-25" dirty="0">
                          <a:solidFill>
                            <a:srgbClr val="27B99A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Python,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as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we</a:t>
                      </a:r>
                      <a:r>
                        <a:rPr sz="1200" spc="-1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noted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above,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is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often</a:t>
                      </a:r>
                      <a:r>
                        <a:rPr sz="1200" spc="-1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used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by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computer</a:t>
                      </a:r>
                      <a:r>
                        <a:rPr sz="1200" spc="-1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programmers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since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it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spc="-25" dirty="0">
                          <a:latin typeface="Myriad Pro"/>
                          <a:cs typeface="Myriad Pro"/>
                        </a:rPr>
                        <a:t>is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the</a:t>
                      </a:r>
                      <a:r>
                        <a:rPr sz="1200" spc="-4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Swiss</a:t>
                      </a:r>
                      <a:r>
                        <a:rPr sz="1200" spc="-3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knife</a:t>
                      </a:r>
                      <a:r>
                        <a:rPr sz="1200" spc="-3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of</a:t>
                      </a:r>
                      <a:r>
                        <a:rPr sz="1200" spc="-3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programming</a:t>
                      </a:r>
                      <a:r>
                        <a:rPr sz="1200" spc="-3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languages,</a:t>
                      </a:r>
                      <a:r>
                        <a:rPr sz="1200" spc="-3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versatile</a:t>
                      </a:r>
                      <a:r>
                        <a:rPr sz="1200" spc="-3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enough</a:t>
                      </a:r>
                      <a:r>
                        <a:rPr sz="1200" spc="-3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so</a:t>
                      </a:r>
                      <a:r>
                        <a:rPr sz="1200" spc="-3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that</a:t>
                      </a:r>
                      <a:r>
                        <a:rPr sz="1200" spc="-3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you</a:t>
                      </a:r>
                      <a:r>
                        <a:rPr sz="1200" spc="-3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can</a:t>
                      </a:r>
                      <a:r>
                        <a:rPr sz="1200" spc="-3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build</a:t>
                      </a:r>
                      <a:r>
                        <a:rPr sz="1200" spc="-3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spc="-20" dirty="0">
                          <a:latin typeface="Myriad Pro"/>
                          <a:cs typeface="Myriad Pro"/>
                        </a:rPr>
                        <a:t>web-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sites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and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do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data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analysis at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the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same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time.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R is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primarily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used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by 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researchers.</a:t>
                      </a:r>
                      <a:endParaRPr sz="1200">
                        <a:latin typeface="Myriad Pro"/>
                        <a:cs typeface="Myriad Pro"/>
                      </a:endParaRPr>
                    </a:p>
                  </a:txBody>
                  <a:tcPr marL="0" marR="0" marT="381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0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03200" marR="42545">
                        <a:lnSpc>
                          <a:spcPct val="111100"/>
                        </a:lnSpc>
                      </a:pPr>
                      <a:r>
                        <a:rPr sz="1200" spc="-20" dirty="0">
                          <a:solidFill>
                            <a:srgbClr val="27B99A"/>
                          </a:solidFill>
                          <a:latin typeface="Myriad Pro"/>
                          <a:cs typeface="Myriad Pro"/>
                        </a:rPr>
                        <a:t>SYNTAX</a:t>
                      </a:r>
                      <a:r>
                        <a:rPr sz="1200" spc="-15" dirty="0">
                          <a:solidFill>
                            <a:srgbClr val="27B99A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Python has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a nice clear</a:t>
                      </a:r>
                      <a:r>
                        <a:rPr sz="1200" spc="-10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“English-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like”</a:t>
                      </a:r>
                      <a:r>
                        <a:rPr sz="1200" spc="-10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syntax that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makes debugging and </a:t>
                      </a:r>
                      <a:r>
                        <a:rPr sz="1200" spc="-25" dirty="0">
                          <a:latin typeface="Myriad Pro"/>
                          <a:cs typeface="Myriad Pro"/>
                        </a:rPr>
                        <a:t>un-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derstanding</a:t>
                      </a:r>
                      <a:r>
                        <a:rPr sz="1200" spc="-2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code</a:t>
                      </a:r>
                      <a:r>
                        <a:rPr sz="1200" spc="-1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easier,</a:t>
                      </a:r>
                      <a:r>
                        <a:rPr sz="1200" spc="-1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while</a:t>
                      </a:r>
                      <a:r>
                        <a:rPr sz="1200" spc="-1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R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has</a:t>
                      </a:r>
                      <a:r>
                        <a:rPr sz="1200" spc="-1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unconventional</a:t>
                      </a:r>
                      <a:r>
                        <a:rPr sz="1200" spc="-1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syntax</a:t>
                      </a:r>
                      <a:r>
                        <a:rPr sz="1200" spc="-1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that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can</a:t>
                      </a:r>
                      <a:r>
                        <a:rPr sz="1200" spc="-1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be</a:t>
                      </a:r>
                      <a:r>
                        <a:rPr sz="1200" spc="-1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tricky</a:t>
                      </a:r>
                      <a:r>
                        <a:rPr sz="1200" spc="-1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to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under-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stand,</a:t>
                      </a:r>
                      <a:r>
                        <a:rPr sz="1200" spc="-2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especially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if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you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have</a:t>
                      </a:r>
                      <a:r>
                        <a:rPr sz="1200" spc="-1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learned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another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programming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language.</a:t>
                      </a:r>
                      <a:endParaRPr sz="1200">
                        <a:latin typeface="Myriad Pro"/>
                        <a:cs typeface="Myriad Pro"/>
                      </a:endParaRPr>
                    </a:p>
                  </a:txBody>
                  <a:tcPr marL="0" marR="0" marT="381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67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03200" marR="226695" algn="just">
                        <a:lnSpc>
                          <a:spcPct val="111100"/>
                        </a:lnSpc>
                      </a:pPr>
                      <a:r>
                        <a:rPr sz="1200" dirty="0">
                          <a:solidFill>
                            <a:srgbClr val="27B99A"/>
                          </a:solidFill>
                          <a:latin typeface="Myriad Pro"/>
                          <a:cs typeface="Myriad Pro"/>
                        </a:rPr>
                        <a:t>LEARNING</a:t>
                      </a:r>
                      <a:r>
                        <a:rPr sz="1200" spc="-20" dirty="0">
                          <a:solidFill>
                            <a:srgbClr val="27B99A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solidFill>
                            <a:srgbClr val="27B99A"/>
                          </a:solidFill>
                          <a:latin typeface="Myriad Pro"/>
                          <a:cs typeface="Myriad Pro"/>
                        </a:rPr>
                        <a:t>CURVE</a:t>
                      </a:r>
                      <a:r>
                        <a:rPr sz="1200" spc="-10" dirty="0">
                          <a:solidFill>
                            <a:srgbClr val="27B99A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R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is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slightly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harder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to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pick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up,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especially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since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it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doesn’t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follow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spc="-25" dirty="0">
                          <a:latin typeface="Myriad Pro"/>
                          <a:cs typeface="Myriad Pro"/>
                        </a:rPr>
                        <a:t>the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normal</a:t>
                      </a:r>
                      <a:r>
                        <a:rPr sz="1200" spc="-1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conventions</a:t>
                      </a:r>
                      <a:r>
                        <a:rPr sz="1200" spc="-1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other</a:t>
                      </a:r>
                      <a:r>
                        <a:rPr sz="1200" spc="-1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common</a:t>
                      </a:r>
                      <a:r>
                        <a:rPr sz="1200" spc="-1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programming</a:t>
                      </a:r>
                      <a:r>
                        <a:rPr sz="1200" spc="-1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languages</a:t>
                      </a:r>
                      <a:r>
                        <a:rPr sz="1200" spc="-1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have.</a:t>
                      </a:r>
                      <a:r>
                        <a:rPr sz="1200" spc="-1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Python</a:t>
                      </a:r>
                      <a:r>
                        <a:rPr sz="1200" spc="-1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is</a:t>
                      </a:r>
                      <a:r>
                        <a:rPr sz="1200" spc="-1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simple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enough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that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it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makes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for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a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really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good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first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programming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language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to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learn.</a:t>
                      </a:r>
                      <a:endParaRPr sz="1200">
                        <a:latin typeface="Myriad Pro"/>
                        <a:cs typeface="Myriad Pro"/>
                      </a:endParaRPr>
                    </a:p>
                  </a:txBody>
                  <a:tcPr marL="0" marR="0" marT="381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7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03200" marR="42545">
                        <a:lnSpc>
                          <a:spcPct val="111100"/>
                        </a:lnSpc>
                      </a:pPr>
                      <a:r>
                        <a:rPr sz="1200" dirty="0">
                          <a:solidFill>
                            <a:srgbClr val="27B99A"/>
                          </a:solidFill>
                          <a:latin typeface="Myriad Pro"/>
                          <a:cs typeface="Myriad Pro"/>
                        </a:rPr>
                        <a:t>POPULARITY</a:t>
                      </a:r>
                      <a:r>
                        <a:rPr sz="1200" spc="-5" dirty="0">
                          <a:solidFill>
                            <a:srgbClr val="27B99A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Python has always been among the top 5 most popular 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programming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languages</a:t>
                      </a:r>
                      <a:r>
                        <a:rPr sz="1200" spc="-5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on</a:t>
                      </a:r>
                      <a:r>
                        <a:rPr sz="1200" spc="-5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Github,</a:t>
                      </a:r>
                      <a:r>
                        <a:rPr sz="1200" spc="-5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a</a:t>
                      </a:r>
                      <a:r>
                        <a:rPr sz="1200" spc="-5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common</a:t>
                      </a:r>
                      <a:r>
                        <a:rPr sz="1200" spc="-4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repository</a:t>
                      </a:r>
                      <a:r>
                        <a:rPr sz="1200" spc="-5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of</a:t>
                      </a:r>
                      <a:r>
                        <a:rPr sz="1200" spc="-5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code</a:t>
                      </a:r>
                      <a:r>
                        <a:rPr sz="1200" spc="-5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that</a:t>
                      </a:r>
                      <a:r>
                        <a:rPr sz="1200" spc="-4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often</a:t>
                      </a:r>
                      <a:r>
                        <a:rPr sz="1200" spc="-5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tracks</a:t>
                      </a:r>
                      <a:r>
                        <a:rPr sz="1200" spc="-5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usage</a:t>
                      </a:r>
                      <a:r>
                        <a:rPr sz="1200" spc="-5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habits</a:t>
                      </a:r>
                      <a:r>
                        <a:rPr sz="1200" spc="-4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across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all</a:t>
                      </a:r>
                      <a:r>
                        <a:rPr sz="1200" spc="-1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programmers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quite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accurately,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while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R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typically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hovers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below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the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top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spc="-25" dirty="0">
                          <a:latin typeface="Myriad Pro"/>
                          <a:cs typeface="Myriad Pro"/>
                        </a:rPr>
                        <a:t>10.</a:t>
                      </a:r>
                      <a:endParaRPr sz="1200">
                        <a:latin typeface="Myriad Pro"/>
                        <a:cs typeface="Myriad Pro"/>
                      </a:endParaRPr>
                    </a:p>
                  </a:txBody>
                  <a:tcPr marL="0" marR="0" marT="381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67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03200" marR="67945">
                        <a:lnSpc>
                          <a:spcPct val="111100"/>
                        </a:lnSpc>
                      </a:pPr>
                      <a:r>
                        <a:rPr sz="1200" dirty="0">
                          <a:solidFill>
                            <a:srgbClr val="27B99A"/>
                          </a:solidFill>
                          <a:latin typeface="Myriad Pro"/>
                          <a:cs typeface="Myriad Pro"/>
                        </a:rPr>
                        <a:t>FOCUS ON</a:t>
                      </a:r>
                      <a:r>
                        <a:rPr sz="1200" spc="5" dirty="0">
                          <a:solidFill>
                            <a:srgbClr val="27B99A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spc="-55" dirty="0">
                          <a:solidFill>
                            <a:srgbClr val="27B99A"/>
                          </a:solidFill>
                          <a:latin typeface="Myriad Pro"/>
                          <a:cs typeface="Myriad Pro"/>
                        </a:rPr>
                        <a:t>DATA</a:t>
                      </a:r>
                      <a:r>
                        <a:rPr sz="1200" spc="5" dirty="0">
                          <a:solidFill>
                            <a:srgbClr val="27B99A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solidFill>
                            <a:srgbClr val="27B99A"/>
                          </a:solidFill>
                          <a:latin typeface="Myriad Pro"/>
                          <a:cs typeface="Myriad Pro"/>
                        </a:rPr>
                        <a:t>SCIENCE</a:t>
                      </a:r>
                      <a:r>
                        <a:rPr sz="1200" spc="5" dirty="0">
                          <a:solidFill>
                            <a:srgbClr val="27B99A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Python</a:t>
                      </a:r>
                      <a:r>
                        <a:rPr sz="1200" spc="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is</a:t>
                      </a:r>
                      <a:r>
                        <a:rPr sz="1200" spc="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a</a:t>
                      </a:r>
                      <a:r>
                        <a:rPr sz="1200" spc="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general-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purpose</a:t>
                      </a:r>
                      <a:r>
                        <a:rPr sz="1200" spc="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language,</a:t>
                      </a:r>
                      <a:r>
                        <a:rPr sz="1200" spc="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and</a:t>
                      </a:r>
                      <a:r>
                        <a:rPr sz="1200" spc="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there</a:t>
                      </a:r>
                      <a:r>
                        <a:rPr sz="1200" spc="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is</a:t>
                      </a:r>
                      <a:r>
                        <a:rPr sz="1200" spc="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spc="-20" dirty="0">
                          <a:latin typeface="Myriad Pro"/>
                          <a:cs typeface="Myriad Pro"/>
                        </a:rPr>
                        <a:t>less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focus</a:t>
                      </a:r>
                      <a:r>
                        <a:rPr sz="1200" spc="-1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on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data analysis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packages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then in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R.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Nevertheless, there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are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very cool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options </a:t>
                      </a:r>
                      <a:r>
                        <a:rPr sz="1200" spc="-25" dirty="0">
                          <a:latin typeface="Myriad Pro"/>
                          <a:cs typeface="Myriad Pro"/>
                        </a:rPr>
                        <a:t>for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Python</a:t>
                      </a:r>
                      <a:r>
                        <a:rPr sz="1200" spc="-2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such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as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u="sng" dirty="0">
                          <a:solidFill>
                            <a:srgbClr val="27B99A"/>
                          </a:solidFill>
                          <a:uFill>
                            <a:solidFill>
                              <a:srgbClr val="27B99A"/>
                            </a:solidFill>
                          </a:uFill>
                          <a:latin typeface="Myriad Pro"/>
                          <a:cs typeface="Myriad Pro"/>
                          <a:hlinkClick r:id="rId2"/>
                        </a:rPr>
                        <a:t>Pandas,</a:t>
                      </a:r>
                      <a:r>
                        <a:rPr sz="1200" u="sng" spc="-5" dirty="0">
                          <a:solidFill>
                            <a:srgbClr val="27B99A"/>
                          </a:solidFill>
                          <a:uFill>
                            <a:solidFill>
                              <a:srgbClr val="27B99A"/>
                            </a:solidFill>
                          </a:uFill>
                          <a:latin typeface="Myriad Pro"/>
                          <a:cs typeface="Myriad Pro"/>
                          <a:hlinkClick r:id="rId2"/>
                        </a:rPr>
                        <a:t> </a:t>
                      </a:r>
                      <a:r>
                        <a:rPr sz="1200" u="sng" dirty="0">
                          <a:solidFill>
                            <a:srgbClr val="27B99A"/>
                          </a:solidFill>
                          <a:uFill>
                            <a:solidFill>
                              <a:srgbClr val="27B99A"/>
                            </a:solidFill>
                          </a:uFill>
                          <a:latin typeface="Myriad Pro"/>
                          <a:cs typeface="Myriad Pro"/>
                          <a:hlinkClick r:id="rId2"/>
                        </a:rPr>
                        <a:t>a</a:t>
                      </a:r>
                      <a:r>
                        <a:rPr sz="1200" u="sng" spc="-5" dirty="0">
                          <a:solidFill>
                            <a:srgbClr val="27B99A"/>
                          </a:solidFill>
                          <a:uFill>
                            <a:solidFill>
                              <a:srgbClr val="27B99A"/>
                            </a:solidFill>
                          </a:uFill>
                          <a:latin typeface="Myriad Pro"/>
                          <a:cs typeface="Myriad Pro"/>
                          <a:hlinkClick r:id="rId2"/>
                        </a:rPr>
                        <a:t> </a:t>
                      </a:r>
                      <a:r>
                        <a:rPr sz="1200" u="sng" dirty="0">
                          <a:solidFill>
                            <a:srgbClr val="27B99A"/>
                          </a:solidFill>
                          <a:uFill>
                            <a:solidFill>
                              <a:srgbClr val="27B99A"/>
                            </a:solidFill>
                          </a:uFill>
                          <a:latin typeface="Myriad Pro"/>
                          <a:cs typeface="Myriad Pro"/>
                          <a:hlinkClick r:id="rId2"/>
                        </a:rPr>
                        <a:t>data</a:t>
                      </a:r>
                      <a:r>
                        <a:rPr sz="1200" u="sng" spc="-10" dirty="0">
                          <a:solidFill>
                            <a:srgbClr val="27B99A"/>
                          </a:solidFill>
                          <a:uFill>
                            <a:solidFill>
                              <a:srgbClr val="27B99A"/>
                            </a:solidFill>
                          </a:uFill>
                          <a:latin typeface="Myriad Pro"/>
                          <a:cs typeface="Myriad Pro"/>
                          <a:hlinkClick r:id="rId2"/>
                        </a:rPr>
                        <a:t> </a:t>
                      </a:r>
                      <a:r>
                        <a:rPr sz="1200" u="sng" dirty="0">
                          <a:solidFill>
                            <a:srgbClr val="27B99A"/>
                          </a:solidFill>
                          <a:uFill>
                            <a:solidFill>
                              <a:srgbClr val="27B99A"/>
                            </a:solidFill>
                          </a:uFill>
                          <a:latin typeface="Myriad Pro"/>
                          <a:cs typeface="Myriad Pro"/>
                          <a:hlinkClick r:id="rId2"/>
                        </a:rPr>
                        <a:t>analysis</a:t>
                      </a:r>
                      <a:r>
                        <a:rPr sz="1200" u="sng" spc="-5" dirty="0">
                          <a:solidFill>
                            <a:srgbClr val="27B99A"/>
                          </a:solidFill>
                          <a:uFill>
                            <a:solidFill>
                              <a:srgbClr val="27B99A"/>
                            </a:solidFill>
                          </a:uFill>
                          <a:latin typeface="Myriad Pro"/>
                          <a:cs typeface="Myriad Pro"/>
                          <a:hlinkClick r:id="rId2"/>
                        </a:rPr>
                        <a:t> </a:t>
                      </a:r>
                      <a:r>
                        <a:rPr sz="1200" u="sng" dirty="0">
                          <a:solidFill>
                            <a:srgbClr val="27B99A"/>
                          </a:solidFill>
                          <a:uFill>
                            <a:solidFill>
                              <a:srgbClr val="27B99A"/>
                            </a:solidFill>
                          </a:uFill>
                          <a:latin typeface="Myriad Pro"/>
                          <a:cs typeface="Myriad Pro"/>
                          <a:hlinkClick r:id="rId2"/>
                        </a:rPr>
                        <a:t>library</a:t>
                      </a:r>
                      <a:r>
                        <a:rPr sz="1200" spc="-5" dirty="0">
                          <a:solidFill>
                            <a:srgbClr val="27B99A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built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just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for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spc="-25" dirty="0">
                          <a:latin typeface="Myriad Pro"/>
                          <a:cs typeface="Myriad Pro"/>
                        </a:rPr>
                        <a:t>it.</a:t>
                      </a:r>
                      <a:endParaRPr sz="1200">
                        <a:latin typeface="Myriad Pro"/>
                        <a:cs typeface="Myriad Pro"/>
                      </a:endParaRPr>
                    </a:p>
                  </a:txBody>
                  <a:tcPr marL="0" marR="0" marT="381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3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03200" marR="119380">
                        <a:lnSpc>
                          <a:spcPct val="111100"/>
                        </a:lnSpc>
                      </a:pPr>
                      <a:r>
                        <a:rPr sz="1200" spc="-10" dirty="0">
                          <a:solidFill>
                            <a:srgbClr val="27B99A"/>
                          </a:solidFill>
                          <a:latin typeface="Myriad Pro"/>
                          <a:cs typeface="Myriad Pro"/>
                        </a:rPr>
                        <a:t>SALARY</a:t>
                      </a:r>
                      <a:r>
                        <a:rPr sz="1200" spc="-65" dirty="0">
                          <a:solidFill>
                            <a:srgbClr val="27B99A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The average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data scientist who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uses R will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receive a salary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of </a:t>
                      </a:r>
                      <a:r>
                        <a:rPr sz="1200" dirty="0">
                          <a:solidFill>
                            <a:srgbClr val="49495E"/>
                          </a:solidFill>
                          <a:latin typeface="Myriad Pro"/>
                          <a:cs typeface="Myriad Pro"/>
                        </a:rPr>
                        <a:t>$115k 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compared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to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the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solidFill>
                            <a:srgbClr val="49495E"/>
                          </a:solidFill>
                          <a:latin typeface="Myriad Pro"/>
                          <a:cs typeface="Myriad Pro"/>
                        </a:rPr>
                        <a:t>$95k</a:t>
                      </a:r>
                      <a:r>
                        <a:rPr sz="1200" spc="-10" dirty="0">
                          <a:solidFill>
                            <a:srgbClr val="49495E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average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they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would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earn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dirty="0">
                          <a:latin typeface="Myriad Pro"/>
                          <a:cs typeface="Myriad Pro"/>
                        </a:rPr>
                        <a:t>with</a:t>
                      </a:r>
                      <a:r>
                        <a:rPr sz="1200" spc="-5" dirty="0"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200" spc="-10" dirty="0">
                          <a:latin typeface="Myriad Pro"/>
                          <a:cs typeface="Myriad Pro"/>
                        </a:rPr>
                        <a:t>Python.</a:t>
                      </a:r>
                      <a:endParaRPr sz="1200">
                        <a:latin typeface="Myriad Pro"/>
                        <a:cs typeface="Myriad Pro"/>
                      </a:endParaRPr>
                    </a:p>
                  </a:txBody>
                  <a:tcPr marL="0" marR="0" marT="381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50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3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204595"/>
            <a:ext cx="6379845" cy="607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48475E"/>
                </a:solidFill>
                <a:latin typeface="Myriad Pro"/>
                <a:cs typeface="Myriad Pro"/>
              </a:rPr>
              <a:t>Conclusion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1143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Python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versatile,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simple,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easy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learn.</a:t>
            </a:r>
            <a:r>
              <a:rPr sz="1500" spc="48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Python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powerful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because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its </a:t>
            </a:r>
            <a:r>
              <a:rPr sz="1500" dirty="0">
                <a:latin typeface="Myriad Pro"/>
                <a:cs typeface="Myriad Pro"/>
              </a:rPr>
              <a:t>usefulness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variety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contexts,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including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those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outside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4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science.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is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4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specialized</a:t>
            </a:r>
            <a:r>
              <a:rPr sz="1500" spc="4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environment</a:t>
            </a:r>
            <a:r>
              <a:rPr sz="1500" spc="4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optimized</a:t>
            </a:r>
            <a:r>
              <a:rPr sz="1500" spc="4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4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4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analysis,</a:t>
            </a:r>
            <a:r>
              <a:rPr sz="1500" spc="4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but</a:t>
            </a:r>
            <a:r>
              <a:rPr sz="1500" spc="4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</a:t>
            </a:r>
            <a:r>
              <a:rPr sz="1500" spc="4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4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harder</a:t>
            </a:r>
            <a:r>
              <a:rPr sz="1500" spc="47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learn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than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Python.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However,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you’ll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get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paid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more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if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stick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out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rather </a:t>
            </a:r>
            <a:r>
              <a:rPr sz="1500" dirty="0">
                <a:latin typeface="Myriad Pro"/>
                <a:cs typeface="Myriad Pro"/>
              </a:rPr>
              <a:t>than strictly working with </a:t>
            </a:r>
            <a:r>
              <a:rPr sz="1500" spc="-10" dirty="0">
                <a:latin typeface="Myriad Pro"/>
                <a:cs typeface="Myriad Pro"/>
              </a:rPr>
              <a:t>Python.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24765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While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Python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vs.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debate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often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framed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zero-sum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game,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reality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spc="-40" dirty="0">
                <a:latin typeface="Myriad Pro"/>
                <a:cs typeface="Myriad Pro"/>
              </a:rPr>
              <a:t>it’s </a:t>
            </a:r>
            <a:r>
              <a:rPr sz="1500" dirty="0">
                <a:latin typeface="Myriad Pro"/>
                <a:cs typeface="Myriad Pro"/>
              </a:rPr>
              <a:t>not.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Learning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both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tools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using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them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their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respective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strengths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only </a:t>
            </a:r>
            <a:r>
              <a:rPr sz="1500" dirty="0">
                <a:latin typeface="Myriad Pro"/>
                <a:cs typeface="Myriad Pro"/>
              </a:rPr>
              <a:t>improve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scientist.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Approximately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23%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scientists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surveyed </a:t>
            </a:r>
            <a:r>
              <a:rPr sz="1500" dirty="0">
                <a:latin typeface="Myriad Pro"/>
                <a:cs typeface="Myriad Pro"/>
              </a:rPr>
              <a:t>by DataCamp used both R and </a:t>
            </a:r>
            <a:r>
              <a:rPr sz="1500" spc="-10" dirty="0">
                <a:latin typeface="Myriad Pro"/>
                <a:cs typeface="Myriad Pro"/>
              </a:rPr>
              <a:t>Python.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950">
              <a:latin typeface="Myriad Pro"/>
              <a:cs typeface="Myriad Pro"/>
            </a:endParaRPr>
          </a:p>
          <a:p>
            <a:pPr marL="24765" marR="1143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O’Reilly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found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their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survey</a:t>
            </a:r>
            <a:r>
              <a:rPr sz="1500" u="sng" spc="15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of</a:t>
            </a:r>
            <a:r>
              <a:rPr sz="1500" u="sng" spc="15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data</a:t>
            </a:r>
            <a:r>
              <a:rPr sz="1500" u="sng" spc="15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scientists</a:t>
            </a:r>
            <a:r>
              <a:rPr sz="1500" spc="155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using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many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programming </a:t>
            </a:r>
            <a:r>
              <a:rPr sz="1500" dirty="0">
                <a:latin typeface="Myriad Pro"/>
                <a:cs typeface="Myriad Pro"/>
              </a:rPr>
              <a:t>tools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correlated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increased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salary.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While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those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who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work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may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paid </a:t>
            </a:r>
            <a:r>
              <a:rPr sz="1500" dirty="0">
                <a:latin typeface="Myriad Pro"/>
                <a:cs typeface="Myriad Pro"/>
              </a:rPr>
              <a:t>more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than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those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who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work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Python,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scientists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who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used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15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more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tools </a:t>
            </a:r>
            <a:r>
              <a:rPr sz="1500" dirty="0">
                <a:latin typeface="Myriad Pro"/>
                <a:cs typeface="Myriad Pro"/>
              </a:rPr>
              <a:t>made $30,000 more than those who used 10 -14 </a:t>
            </a:r>
            <a:r>
              <a:rPr sz="1500" spc="-10" dirty="0">
                <a:latin typeface="Myriad Pro"/>
                <a:cs typeface="Myriad Pro"/>
              </a:rPr>
              <a:t>tools.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Myriad Pro"/>
              <a:cs typeface="Myriad Pro"/>
            </a:endParaRPr>
          </a:p>
          <a:p>
            <a:pPr marL="434975" marR="433705" indent="48260" algn="ctr">
              <a:lnSpc>
                <a:spcPct val="125499"/>
              </a:lnSpc>
            </a:pPr>
            <a:r>
              <a:rPr sz="1800" dirty="0">
                <a:solidFill>
                  <a:srgbClr val="EC2863"/>
                </a:solidFill>
                <a:latin typeface="Myriad Pro"/>
                <a:cs typeface="Myriad Pro"/>
              </a:rPr>
              <a:t>As a data scientist, you’ll often be called upon to </a:t>
            </a:r>
            <a:r>
              <a:rPr sz="1800" spc="-25" dirty="0">
                <a:solidFill>
                  <a:srgbClr val="EC2863"/>
                </a:solidFill>
                <a:latin typeface="Myriad Pro"/>
                <a:cs typeface="Myriad Pro"/>
              </a:rPr>
              <a:t>do </a:t>
            </a:r>
            <a:r>
              <a:rPr sz="1800" dirty="0">
                <a:solidFill>
                  <a:srgbClr val="EC2863"/>
                </a:solidFill>
                <a:latin typeface="Myriad Pro"/>
                <a:cs typeface="Myriad Pro"/>
              </a:rPr>
              <a:t>different</a:t>
            </a:r>
            <a:r>
              <a:rPr sz="1800" spc="-5" dirty="0">
                <a:solidFill>
                  <a:srgbClr val="EC2863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C2863"/>
                </a:solidFill>
                <a:latin typeface="Myriad Pro"/>
                <a:cs typeface="Myriad Pro"/>
              </a:rPr>
              <a:t>tasks, and you’ll need</a:t>
            </a:r>
            <a:r>
              <a:rPr sz="1800" spc="-5" dirty="0">
                <a:solidFill>
                  <a:srgbClr val="EC2863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C2863"/>
                </a:solidFill>
                <a:latin typeface="Myriad Pro"/>
                <a:cs typeface="Myriad Pro"/>
              </a:rPr>
              <a:t>to know exactly which</a:t>
            </a:r>
            <a:r>
              <a:rPr sz="1800" spc="-5" dirty="0">
                <a:solidFill>
                  <a:srgbClr val="EC2863"/>
                </a:solidFill>
                <a:latin typeface="Myriad Pro"/>
                <a:cs typeface="Myriad Pro"/>
              </a:rPr>
              <a:t> </a:t>
            </a:r>
            <a:r>
              <a:rPr sz="1800" spc="-20" dirty="0">
                <a:solidFill>
                  <a:srgbClr val="EC2863"/>
                </a:solidFill>
                <a:latin typeface="Myriad Pro"/>
                <a:cs typeface="Myriad Pro"/>
              </a:rPr>
              <a:t>tool </a:t>
            </a:r>
            <a:r>
              <a:rPr sz="1800" dirty="0">
                <a:solidFill>
                  <a:srgbClr val="EC2863"/>
                </a:solidFill>
                <a:latin typeface="Myriad Pro"/>
                <a:cs typeface="Myriad Pro"/>
              </a:rPr>
              <a:t>is best for each </a:t>
            </a:r>
            <a:r>
              <a:rPr sz="1800" spc="-10" dirty="0">
                <a:solidFill>
                  <a:srgbClr val="EC2863"/>
                </a:solidFill>
                <a:latin typeface="Myriad Pro"/>
                <a:cs typeface="Myriad Pro"/>
              </a:rPr>
              <a:t>task.</a:t>
            </a:r>
            <a:endParaRPr sz="1800">
              <a:latin typeface="Myriad Pro"/>
              <a:cs typeface="Myriad Pr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66707" y="5107302"/>
            <a:ext cx="17145" cy="9525"/>
            <a:chOff x="966707" y="5107302"/>
            <a:chExt cx="17145" cy="9525"/>
          </a:xfrm>
        </p:grpSpPr>
        <p:sp>
          <p:nvSpPr>
            <p:cNvPr id="4" name="object 4"/>
            <p:cNvSpPr/>
            <p:nvPr/>
          </p:nvSpPr>
          <p:spPr>
            <a:xfrm>
              <a:off x="971470" y="511206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8557" y="511206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69557" y="502024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51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3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7</a:t>
            </a:r>
            <a:r>
              <a:rPr spc="-110" dirty="0"/>
              <a:t> </a:t>
            </a:r>
            <a:r>
              <a:rPr spc="-70" dirty="0"/>
              <a:t>Starting</a:t>
            </a:r>
            <a:r>
              <a:rPr spc="-100" dirty="0"/>
              <a:t> </a:t>
            </a:r>
            <a:r>
              <a:rPr spc="-185" dirty="0"/>
              <a:t>Your</a:t>
            </a:r>
            <a:r>
              <a:rPr spc="-90" dirty="0"/>
              <a:t> </a:t>
            </a:r>
            <a:r>
              <a:rPr spc="-80" dirty="0"/>
              <a:t>Job</a:t>
            </a:r>
            <a:r>
              <a:rPr spc="-100" dirty="0"/>
              <a:t> </a:t>
            </a:r>
            <a:r>
              <a:rPr spc="-7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531" y="1975116"/>
            <a:ext cx="6323330" cy="710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959" lvl="1" indent="-429259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42595" algn="l"/>
              </a:tabLst>
            </a:pPr>
            <a:r>
              <a:rPr sz="2000" b="1" spc="-75" dirty="0">
                <a:solidFill>
                  <a:srgbClr val="27B99A"/>
                </a:solidFill>
                <a:latin typeface="Arial"/>
                <a:cs typeface="Arial"/>
              </a:rPr>
              <a:t>How</a:t>
            </a:r>
            <a:r>
              <a:rPr sz="2000" b="1" spc="-6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7B99A"/>
                </a:solidFill>
                <a:latin typeface="Arial"/>
                <a:cs typeface="Arial"/>
              </a:rPr>
              <a:t>to</a:t>
            </a:r>
            <a:r>
              <a:rPr sz="2000" b="1" spc="-7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27B99A"/>
                </a:solidFill>
                <a:latin typeface="Arial"/>
                <a:cs typeface="Arial"/>
              </a:rPr>
              <a:t>Build</a:t>
            </a:r>
            <a:r>
              <a:rPr sz="2000" b="1" spc="-6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a</a:t>
            </a:r>
            <a:r>
              <a:rPr sz="2000" b="1" spc="-6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27B99A"/>
                </a:solidFill>
                <a:latin typeface="Arial"/>
                <a:cs typeface="Arial"/>
              </a:rPr>
              <a:t>Data</a:t>
            </a:r>
            <a:r>
              <a:rPr sz="2000" b="1" spc="-6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27B99A"/>
                </a:solidFill>
                <a:latin typeface="Arial"/>
                <a:cs typeface="Arial"/>
              </a:rPr>
              <a:t>Science</a:t>
            </a:r>
            <a:r>
              <a:rPr sz="2000" b="1" spc="-6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27B99A"/>
                </a:solidFill>
                <a:latin typeface="Arial"/>
                <a:cs typeface="Arial"/>
              </a:rPr>
              <a:t>Portfolio</a:t>
            </a:r>
            <a:r>
              <a:rPr sz="2000" b="1" spc="-6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27B99A"/>
                </a:solidFill>
                <a:latin typeface="Arial"/>
                <a:cs typeface="Arial"/>
              </a:rPr>
              <a:t>and</a:t>
            </a:r>
            <a:r>
              <a:rPr sz="2000" b="1" spc="-6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7B99A"/>
                </a:solidFill>
                <a:latin typeface="Arial"/>
                <a:cs typeface="Arial"/>
              </a:rPr>
              <a:t>Resume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27B99A"/>
              </a:buClr>
              <a:buFont typeface="Arial"/>
              <a:buAutoNum type="arabicPeriod"/>
            </a:pPr>
            <a:endParaRPr sz="2150">
              <a:latin typeface="Arial"/>
              <a:cs typeface="Arial"/>
            </a:endParaRPr>
          </a:p>
          <a:p>
            <a:pPr marL="1270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need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make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great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first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impression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break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into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science.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starts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portfolio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resume.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Many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scientists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their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own </a:t>
            </a:r>
            <a:r>
              <a:rPr sz="1500" dirty="0">
                <a:latin typeface="Myriad Pro"/>
                <a:cs typeface="Myriad Pro"/>
              </a:rPr>
              <a:t>website which serves as both a repository of their work and a </a:t>
            </a:r>
            <a:r>
              <a:rPr sz="1500" spc="-10" dirty="0">
                <a:latin typeface="Myriad Pro"/>
                <a:cs typeface="Myriad Pro"/>
              </a:rPr>
              <a:t>blog.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portfolio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resume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will</a:t>
            </a:r>
            <a:r>
              <a:rPr sz="1500" spc="1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allow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demonstrate</a:t>
            </a:r>
            <a:r>
              <a:rPr sz="1500" spc="1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1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experience</a:t>
            </a:r>
            <a:r>
              <a:rPr sz="1500" spc="17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and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value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community.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order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portfolio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have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maximum effect, it must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share the following </a:t>
            </a:r>
            <a:r>
              <a:rPr sz="1500" spc="-10" dirty="0">
                <a:latin typeface="Myriad Pro"/>
                <a:cs typeface="Myriad Pro"/>
              </a:rPr>
              <a:t>traits: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Myriad Pro"/>
              <a:cs typeface="Myriad Pro"/>
            </a:endParaRPr>
          </a:p>
          <a:p>
            <a:pPr marL="571500" marR="95250" lvl="2" indent="-229235">
              <a:lnSpc>
                <a:spcPct val="122600"/>
              </a:lnSpc>
              <a:buSzPct val="80000"/>
              <a:buFont typeface="Minion Pro"/>
              <a:buAutoNum type="arabicPeriod"/>
              <a:tabLst>
                <a:tab pos="572135" algn="l"/>
              </a:tabLst>
            </a:pPr>
            <a:r>
              <a:rPr sz="1500" spc="-20" dirty="0">
                <a:latin typeface="Myriad Pro"/>
                <a:cs typeface="Myriad Pro"/>
              </a:rPr>
              <a:t>Your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portfolio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should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highlight your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best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projects. Focusing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 </a:t>
            </a:r>
            <a:r>
              <a:rPr sz="1500" spc="-25" dirty="0">
                <a:latin typeface="Myriad Pro"/>
                <a:cs typeface="Myriad Pro"/>
              </a:rPr>
              <a:t>few </a:t>
            </a:r>
            <a:r>
              <a:rPr sz="1500" dirty="0">
                <a:latin typeface="Myriad Pro"/>
                <a:cs typeface="Myriad Pro"/>
              </a:rPr>
              <a:t>memorable projects is generally better than showing a large number </a:t>
            </a:r>
            <a:r>
              <a:rPr sz="1500" spc="-25" dirty="0">
                <a:latin typeface="Myriad Pro"/>
                <a:cs typeface="Myriad Pro"/>
              </a:rPr>
              <a:t>of </a:t>
            </a:r>
            <a:r>
              <a:rPr sz="1500" dirty="0">
                <a:latin typeface="Myriad Pro"/>
                <a:cs typeface="Myriad Pro"/>
              </a:rPr>
              <a:t>dilute </a:t>
            </a:r>
            <a:r>
              <a:rPr sz="1500" spc="-10" dirty="0">
                <a:latin typeface="Myriad Pro"/>
                <a:cs typeface="Myriad Pro"/>
              </a:rPr>
              <a:t>projects.</a:t>
            </a:r>
            <a:endParaRPr sz="1500">
              <a:latin typeface="Myriad Pro"/>
              <a:cs typeface="Myriad Pro"/>
            </a:endParaRPr>
          </a:p>
          <a:p>
            <a:pPr marL="571500" marR="386080" lvl="2" indent="-229235">
              <a:lnSpc>
                <a:spcPct val="124300"/>
              </a:lnSpc>
              <a:spcBef>
                <a:spcPts val="250"/>
              </a:spcBef>
              <a:buSzPct val="80000"/>
              <a:buFont typeface="Minion Pro"/>
              <a:buAutoNum type="arabicPeriod"/>
              <a:tabLst>
                <a:tab pos="572135" algn="l"/>
              </a:tabLst>
            </a:pPr>
            <a:r>
              <a:rPr sz="1500" dirty="0">
                <a:latin typeface="Myriad Pro"/>
                <a:cs typeface="Myriad Pro"/>
              </a:rPr>
              <a:t>It must be well-designed, and tell a captivating story of who you </a:t>
            </a:r>
            <a:r>
              <a:rPr sz="1500" spc="-25" dirty="0">
                <a:latin typeface="Myriad Pro"/>
                <a:cs typeface="Myriad Pro"/>
              </a:rPr>
              <a:t>are </a:t>
            </a:r>
            <a:r>
              <a:rPr sz="1500" dirty="0">
                <a:latin typeface="Myriad Pro"/>
                <a:cs typeface="Myriad Pro"/>
              </a:rPr>
              <a:t>beyond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 </a:t>
            </a:r>
            <a:r>
              <a:rPr sz="1500" spc="-10" dirty="0">
                <a:latin typeface="Myriad Pro"/>
                <a:cs typeface="Myriad Pro"/>
              </a:rPr>
              <a:t>work.</a:t>
            </a:r>
            <a:endParaRPr sz="1500">
              <a:latin typeface="Myriad Pro"/>
              <a:cs typeface="Myriad Pro"/>
            </a:endParaRPr>
          </a:p>
          <a:p>
            <a:pPr marL="571500" marR="69850" lvl="2" indent="-229235">
              <a:lnSpc>
                <a:spcPct val="120800"/>
              </a:lnSpc>
              <a:spcBef>
                <a:spcPts val="310"/>
              </a:spcBef>
              <a:buSzPct val="80000"/>
              <a:buFont typeface="Minion Pro"/>
              <a:buAutoNum type="arabicPeriod"/>
              <a:tabLst>
                <a:tab pos="572135" algn="l"/>
              </a:tabLst>
            </a:pPr>
            <a:r>
              <a:rPr sz="1500" spc="-20" dirty="0">
                <a:latin typeface="Myriad Pro"/>
                <a:cs typeface="Myriad Pro"/>
              </a:rPr>
              <a:t>You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should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build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value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visitors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by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highlighting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any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impact </a:t>
            </a:r>
            <a:r>
              <a:rPr sz="1500" dirty="0">
                <a:latin typeface="Myriad Pro"/>
                <a:cs typeface="Myriad Pro"/>
              </a:rPr>
              <a:t>you’ve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through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work.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Maybe you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built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tool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that’s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useful </a:t>
            </a:r>
            <a:r>
              <a:rPr sz="1500" spc="-25" dirty="0">
                <a:latin typeface="Myriad Pro"/>
                <a:cs typeface="Myriad Pro"/>
              </a:rPr>
              <a:t>for </a:t>
            </a:r>
            <a:r>
              <a:rPr sz="1500" dirty="0">
                <a:latin typeface="Myriad Pro"/>
                <a:cs typeface="Myriad Pro"/>
              </a:rPr>
              <a:t>everyone? Perhaps you have a tutorial you wrote? Showcase them </a:t>
            </a:r>
            <a:r>
              <a:rPr sz="1500" spc="-10" dirty="0">
                <a:latin typeface="Myriad Pro"/>
                <a:cs typeface="Myriad Pro"/>
              </a:rPr>
              <a:t>here.</a:t>
            </a:r>
            <a:endParaRPr sz="1500">
              <a:latin typeface="Myriad Pro"/>
              <a:cs typeface="Myriad Pro"/>
            </a:endParaRPr>
          </a:p>
          <a:p>
            <a:pPr marL="571500" lvl="2" indent="-229235">
              <a:lnSpc>
                <a:spcPct val="100000"/>
              </a:lnSpc>
              <a:spcBef>
                <a:spcPts val="940"/>
              </a:spcBef>
              <a:buSzPct val="80000"/>
              <a:buFont typeface="Minion Pro"/>
              <a:buAutoNum type="arabicPeriod"/>
              <a:tabLst>
                <a:tab pos="572135" algn="l"/>
              </a:tabLst>
            </a:pPr>
            <a:r>
              <a:rPr sz="1500" dirty="0">
                <a:latin typeface="Myriad Pro"/>
                <a:cs typeface="Myriad Pro"/>
              </a:rPr>
              <a:t>It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should be easy to find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 contact </a:t>
            </a:r>
            <a:r>
              <a:rPr sz="1500" spc="-10" dirty="0">
                <a:latin typeface="Myriad Pro"/>
                <a:cs typeface="Myriad Pro"/>
              </a:rPr>
              <a:t>information.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2650">
              <a:latin typeface="Myriad Pro"/>
              <a:cs typeface="Myriad Pro"/>
            </a:endParaRPr>
          </a:p>
          <a:p>
            <a:pPr marL="12700" marR="221615">
              <a:lnSpc>
                <a:spcPct val="123400"/>
              </a:lnSpc>
            </a:pPr>
            <a:r>
              <a:rPr sz="1500" dirty="0">
                <a:latin typeface="Myriad Pro"/>
                <a:cs typeface="Myriad Pro"/>
              </a:rPr>
              <a:t>This data portfolio of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Trent</a:t>
            </a:r>
            <a:r>
              <a:rPr sz="1500" u="sng" spc="14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Salazar</a:t>
            </a:r>
            <a:r>
              <a:rPr sz="1500" spc="140" dirty="0">
                <a:solidFill>
                  <a:srgbClr val="27B99A"/>
                </a:solidFill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exemplifies</a:t>
            </a:r>
            <a:r>
              <a:rPr sz="1500" spc="4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these</a:t>
            </a:r>
            <a:r>
              <a:rPr sz="1500" spc="4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four</a:t>
            </a:r>
            <a:r>
              <a:rPr sz="1500" spc="4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traits.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Trent</a:t>
            </a:r>
            <a:r>
              <a:rPr sz="1500" spc="48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is </a:t>
            </a:r>
            <a:r>
              <a:rPr sz="1500" dirty="0">
                <a:latin typeface="Myriad Pro"/>
                <a:cs typeface="Myriad Pro"/>
              </a:rPr>
              <a:t>a research assistant at Duke University who has had several analyst roles </a:t>
            </a:r>
            <a:r>
              <a:rPr sz="1500" spc="-25" dirty="0">
                <a:latin typeface="Myriad Pro"/>
                <a:cs typeface="Myriad Pro"/>
              </a:rPr>
              <a:t>in </a:t>
            </a:r>
            <a:r>
              <a:rPr sz="1500" dirty="0">
                <a:latin typeface="Myriad Pro"/>
                <a:cs typeface="Myriad Pro"/>
              </a:rPr>
              <a:t>investment banking.</a:t>
            </a:r>
            <a:r>
              <a:rPr sz="1500" spc="4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Impressively,</a:t>
            </a:r>
            <a:r>
              <a:rPr sz="1500" spc="4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when</a:t>
            </a:r>
            <a:r>
              <a:rPr sz="1500" spc="4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4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google</a:t>
            </a:r>
            <a:r>
              <a:rPr sz="1500" spc="4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"Data</a:t>
            </a:r>
            <a:r>
              <a:rPr sz="1500" spc="42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Science </a:t>
            </a:r>
            <a:r>
              <a:rPr sz="1500" dirty="0">
                <a:latin typeface="Myriad Pro"/>
                <a:cs typeface="Myriad Pro"/>
              </a:rPr>
              <a:t>Portfolio,"</a:t>
            </a:r>
            <a:r>
              <a:rPr sz="1500" spc="4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his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portfolio is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one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top </a:t>
            </a:r>
            <a:r>
              <a:rPr sz="1500" spc="-10" dirty="0">
                <a:latin typeface="Myriad Pro"/>
                <a:cs typeface="Myriad Pro"/>
              </a:rPr>
              <a:t>results.</a:t>
            </a:r>
            <a:endParaRPr sz="1500">
              <a:latin typeface="Myriad Pro"/>
              <a:cs typeface="Myriad Pr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3390" y="8200845"/>
            <a:ext cx="10160" cy="26034"/>
            <a:chOff x="543390" y="8200845"/>
            <a:chExt cx="10160" cy="26034"/>
          </a:xfrm>
        </p:grpSpPr>
        <p:sp>
          <p:nvSpPr>
            <p:cNvPr id="5" name="object 5"/>
            <p:cNvSpPr/>
            <p:nvPr/>
          </p:nvSpPr>
          <p:spPr>
            <a:xfrm>
              <a:off x="548153" y="820560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161" y="821360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212" y="822160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52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3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310" y="85392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92103" y="8539249"/>
            <a:ext cx="635" cy="0"/>
          </a:xfrm>
          <a:custGeom>
            <a:avLst/>
            <a:gdLst/>
            <a:ahLst/>
            <a:cxnLst/>
            <a:rect l="l" t="t" r="r" b="b"/>
            <a:pathLst>
              <a:path w="635">
                <a:moveTo>
                  <a:pt x="0" y="0"/>
                </a:moveTo>
                <a:lnTo>
                  <a:pt x="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848146" y="5235661"/>
            <a:ext cx="46990" cy="9525"/>
            <a:chOff x="4848146" y="5235661"/>
            <a:chExt cx="46990" cy="9525"/>
          </a:xfrm>
        </p:grpSpPr>
        <p:sp>
          <p:nvSpPr>
            <p:cNvPr id="5" name="object 5"/>
            <p:cNvSpPr/>
            <p:nvPr/>
          </p:nvSpPr>
          <p:spPr>
            <a:xfrm>
              <a:off x="4851796" y="5240424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70">
                  <a:moveTo>
                    <a:pt x="0" y="0"/>
                  </a:moveTo>
                  <a:lnTo>
                    <a:pt x="3934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48146" y="5240423"/>
              <a:ext cx="46990" cy="0"/>
            </a:xfrm>
            <a:custGeom>
              <a:avLst/>
              <a:gdLst/>
              <a:ahLst/>
              <a:cxnLst/>
              <a:rect l="l" t="t" r="r" b="b"/>
              <a:pathLst>
                <a:path w="46989">
                  <a:moveTo>
                    <a:pt x="0" y="0"/>
                  </a:moveTo>
                  <a:lnTo>
                    <a:pt x="4675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8419" y="1156971"/>
            <a:ext cx="6298565" cy="823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Myriad Pro"/>
                <a:cs typeface="Myriad Pro"/>
              </a:rPr>
              <a:t>Here’s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how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ranks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</a:t>
            </a:r>
            <a:r>
              <a:rPr sz="1500" spc="-10" dirty="0">
                <a:latin typeface="Myriad Pro"/>
                <a:cs typeface="Myriad Pro"/>
              </a:rPr>
              <a:t> high:</a:t>
            </a:r>
            <a:endParaRPr sz="1500">
              <a:latin typeface="Myriad Pro"/>
              <a:cs typeface="Myriad Pro"/>
            </a:endParaRPr>
          </a:p>
          <a:p>
            <a:pPr marL="605155" marR="56515" indent="-229235">
              <a:lnSpc>
                <a:spcPct val="122600"/>
              </a:lnSpc>
              <a:spcBef>
                <a:spcPts val="1405"/>
              </a:spcBef>
              <a:buSzPct val="80000"/>
              <a:buFont typeface="Minion Pro"/>
              <a:buAutoNum type="arabicPeriod"/>
              <a:tabLst>
                <a:tab pos="605790" algn="l"/>
              </a:tabLst>
            </a:pP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website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design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well-thought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out: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 doesn’t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look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like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CV,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 </a:t>
            </a:r>
            <a:r>
              <a:rPr sz="1500" spc="-10" dirty="0">
                <a:latin typeface="Myriad Pro"/>
                <a:cs typeface="Myriad Pro"/>
              </a:rPr>
              <a:t>looks </a:t>
            </a:r>
            <a:r>
              <a:rPr sz="1500" dirty="0">
                <a:latin typeface="Myriad Pro"/>
                <a:cs typeface="Myriad Pro"/>
              </a:rPr>
              <a:t>like a storybook. Solutions like</a:t>
            </a:r>
            <a:r>
              <a:rPr sz="1500" spc="-6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Themeforest</a:t>
            </a:r>
            <a:r>
              <a:rPr sz="150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 help if you don’t </a:t>
            </a:r>
            <a:r>
              <a:rPr sz="1500" spc="-20" dirty="0">
                <a:latin typeface="Myriad Pro"/>
                <a:cs typeface="Myriad Pro"/>
              </a:rPr>
              <a:t>have </a:t>
            </a:r>
            <a:r>
              <a:rPr sz="1500" dirty="0">
                <a:latin typeface="Myriad Pro"/>
                <a:cs typeface="Myriad Pro"/>
              </a:rPr>
              <a:t>the design </a:t>
            </a:r>
            <a:r>
              <a:rPr sz="1500" spc="-10" dirty="0">
                <a:latin typeface="Myriad Pro"/>
                <a:cs typeface="Myriad Pro"/>
              </a:rPr>
              <a:t>skills.</a:t>
            </a:r>
            <a:endParaRPr sz="1500">
              <a:latin typeface="Myriad Pro"/>
              <a:cs typeface="Myriad Pro"/>
            </a:endParaRPr>
          </a:p>
          <a:p>
            <a:pPr marL="605155" marR="95250" indent="-229235">
              <a:lnSpc>
                <a:spcPct val="122600"/>
              </a:lnSpc>
              <a:spcBef>
                <a:spcPts val="405"/>
              </a:spcBef>
              <a:buSzPct val="80000"/>
              <a:buFont typeface="Minion Pro"/>
              <a:buAutoNum type="arabicPeriod"/>
              <a:tabLst>
                <a:tab pos="605790" algn="l"/>
              </a:tabLst>
            </a:pPr>
            <a:r>
              <a:rPr sz="1500" spc="-10" dirty="0">
                <a:latin typeface="Myriad Pro"/>
                <a:cs typeface="Myriad Pro"/>
              </a:rPr>
              <a:t>Trent’s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portfolio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tells 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story of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who he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is,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 places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his work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 </a:t>
            </a:r>
            <a:r>
              <a:rPr sz="1500" spc="-25" dirty="0">
                <a:latin typeface="Myriad Pro"/>
                <a:cs typeface="Myriad Pro"/>
              </a:rPr>
              <a:t>its </a:t>
            </a:r>
            <a:r>
              <a:rPr sz="1500" dirty="0">
                <a:latin typeface="Myriad Pro"/>
                <a:cs typeface="Myriad Pro"/>
              </a:rPr>
              <a:t>rightful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context.</a:t>
            </a:r>
            <a:r>
              <a:rPr sz="1500" spc="-7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You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his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interest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financial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modeling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how </a:t>
            </a:r>
            <a:r>
              <a:rPr sz="1500" dirty="0">
                <a:latin typeface="Myriad Pro"/>
                <a:cs typeface="Myriad Pro"/>
              </a:rPr>
              <a:t>his interest applies to his </a:t>
            </a:r>
            <a:r>
              <a:rPr sz="1500" spc="-10" dirty="0">
                <a:latin typeface="Myriad Pro"/>
                <a:cs typeface="Myriad Pro"/>
              </a:rPr>
              <a:t>career.</a:t>
            </a:r>
            <a:endParaRPr sz="1500">
              <a:latin typeface="Myriad Pro"/>
              <a:cs typeface="Myriad Pro"/>
            </a:endParaRPr>
          </a:p>
          <a:p>
            <a:pPr marL="605155" marR="389255" indent="-229235">
              <a:lnSpc>
                <a:spcPct val="122600"/>
              </a:lnSpc>
              <a:spcBef>
                <a:spcPts val="405"/>
              </a:spcBef>
              <a:buSzPct val="80000"/>
              <a:buFont typeface="Minion Pro"/>
              <a:buAutoNum type="arabicPeriod"/>
              <a:tabLst>
                <a:tab pos="605790" algn="l"/>
              </a:tabLst>
            </a:pPr>
            <a:r>
              <a:rPr sz="1500" dirty="0">
                <a:latin typeface="Myriad Pro"/>
                <a:cs typeface="Myriad Pro"/>
              </a:rPr>
              <a:t>He</a:t>
            </a:r>
            <a:r>
              <a:rPr sz="1500" spc="-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has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-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lot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-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his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resources</a:t>
            </a:r>
            <a:r>
              <a:rPr sz="1500" spc="-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his</a:t>
            </a:r>
            <a:r>
              <a:rPr sz="1500" spc="-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website.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He’s </a:t>
            </a:r>
            <a:r>
              <a:rPr sz="1500" dirty="0">
                <a:latin typeface="Myriad Pro"/>
                <a:cs typeface="Myriad Pro"/>
              </a:rPr>
              <a:t>adding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value </a:t>
            </a:r>
            <a:r>
              <a:rPr sz="1500" spc="-25" dirty="0">
                <a:latin typeface="Myriad Pro"/>
                <a:cs typeface="Myriad Pro"/>
              </a:rPr>
              <a:t>and </a:t>
            </a:r>
            <a:r>
              <a:rPr sz="1500" dirty="0">
                <a:latin typeface="Myriad Pro"/>
                <a:cs typeface="Myriad Pro"/>
              </a:rPr>
              <a:t>building</a:t>
            </a:r>
            <a:r>
              <a:rPr sz="1500" spc="-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-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stronger</a:t>
            </a:r>
            <a:r>
              <a:rPr sz="1500" spc="-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personal</a:t>
            </a:r>
            <a:r>
              <a:rPr sz="1500" spc="-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brand</a:t>
            </a:r>
            <a:r>
              <a:rPr sz="1500" spc="-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both</a:t>
            </a:r>
            <a:r>
              <a:rPr sz="1500" spc="-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-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-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-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scientist, and as </a:t>
            </a:r>
            <a:r>
              <a:rPr sz="1500" spc="-50" dirty="0">
                <a:latin typeface="Myriad Pro"/>
                <a:cs typeface="Myriad Pro"/>
              </a:rPr>
              <a:t>a </a:t>
            </a:r>
            <a:r>
              <a:rPr sz="1500" spc="-10" dirty="0">
                <a:latin typeface="Myriad Pro"/>
                <a:cs typeface="Myriad Pro"/>
              </a:rPr>
              <a:t>professional.</a:t>
            </a:r>
            <a:endParaRPr sz="1500">
              <a:latin typeface="Myriad Pro"/>
              <a:cs typeface="Myriad Pro"/>
            </a:endParaRPr>
          </a:p>
          <a:p>
            <a:pPr marL="605155" marR="132080" indent="-229235">
              <a:lnSpc>
                <a:spcPct val="124300"/>
              </a:lnSpc>
              <a:spcBef>
                <a:spcPts val="375"/>
              </a:spcBef>
              <a:buSzPct val="80000"/>
              <a:buFont typeface="Minion Pro"/>
              <a:buAutoNum type="arabicPeriod"/>
              <a:tabLst>
                <a:tab pos="605790" algn="l"/>
              </a:tabLst>
            </a:pP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website makes it easy to contact</a:t>
            </a:r>
            <a:r>
              <a:rPr sz="1500" spc="-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Trent, either by email, or </a:t>
            </a:r>
            <a:r>
              <a:rPr sz="1500" spc="-10" dirty="0">
                <a:latin typeface="Myriad Pro"/>
                <a:cs typeface="Myriad Pro"/>
              </a:rPr>
              <a:t>through </a:t>
            </a:r>
            <a:r>
              <a:rPr sz="1500" dirty="0">
                <a:latin typeface="Myriad Pro"/>
                <a:cs typeface="Myriad Pro"/>
              </a:rPr>
              <a:t>any one of his social </a:t>
            </a:r>
            <a:r>
              <a:rPr sz="1500" spc="-10" dirty="0">
                <a:latin typeface="Myriad Pro"/>
                <a:cs typeface="Myriad Pro"/>
              </a:rPr>
              <a:t>channels.</a:t>
            </a:r>
            <a:endParaRPr sz="1500">
              <a:latin typeface="Myriad Pro"/>
              <a:cs typeface="Myriad Pro"/>
            </a:endParaRPr>
          </a:p>
          <a:p>
            <a:pPr marL="12700" marR="43180">
              <a:lnSpc>
                <a:spcPct val="120800"/>
              </a:lnSpc>
              <a:spcBef>
                <a:spcPts val="1235"/>
              </a:spcBef>
            </a:pPr>
            <a:r>
              <a:rPr sz="1500" dirty="0">
                <a:latin typeface="Myriad Pro"/>
                <a:cs typeface="Myriad Pro"/>
              </a:rPr>
              <a:t>Now</a:t>
            </a:r>
            <a:r>
              <a:rPr sz="1500" spc="48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take</a:t>
            </a:r>
            <a:r>
              <a:rPr sz="1500" spc="4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4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look</a:t>
            </a:r>
            <a:r>
              <a:rPr sz="1500" spc="4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4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our</a:t>
            </a:r>
            <a:r>
              <a:rPr sz="1500" spc="4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mentor</a:t>
            </a:r>
            <a:r>
              <a:rPr sz="1500" spc="49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Sundeep</a:t>
            </a:r>
            <a:r>
              <a:rPr sz="1500" u="sng" spc="49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Pattem</a:t>
            </a:r>
            <a:r>
              <a:rPr sz="1500" dirty="0">
                <a:latin typeface="Myriad Pro"/>
                <a:cs typeface="Myriad Pro"/>
              </a:rPr>
              <a:t>’s</a:t>
            </a:r>
            <a:r>
              <a:rPr sz="1500" spc="48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personal</a:t>
            </a:r>
            <a:r>
              <a:rPr sz="1500" spc="4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portfolio </a:t>
            </a:r>
            <a:r>
              <a:rPr sz="1500" spc="-25" dirty="0">
                <a:latin typeface="Myriad Pro"/>
                <a:cs typeface="Myriad Pro"/>
              </a:rPr>
              <a:t>for </a:t>
            </a:r>
            <a:r>
              <a:rPr sz="1500" dirty="0">
                <a:latin typeface="Myriad Pro"/>
                <a:cs typeface="Myriad Pro"/>
              </a:rPr>
              <a:t>example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projects.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He’s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worked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complex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problems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resonate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in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real</a:t>
            </a:r>
            <a:r>
              <a:rPr sz="1500" spc="2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world.</a:t>
            </a:r>
            <a:r>
              <a:rPr sz="1500" spc="2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</a:t>
            </a:r>
            <a:r>
              <a:rPr sz="1500" spc="2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has</a:t>
            </a:r>
            <a:r>
              <a:rPr sz="1500" spc="2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five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projects dealing with healthcare costs, </a:t>
            </a:r>
            <a:r>
              <a:rPr sz="1500" spc="-10" dirty="0">
                <a:latin typeface="Myriad Pro"/>
                <a:cs typeface="Myriad Pro"/>
              </a:rPr>
              <a:t>labor </a:t>
            </a:r>
            <a:r>
              <a:rPr sz="1500" dirty="0">
                <a:latin typeface="Myriad Pro"/>
                <a:cs typeface="Myriad Pro"/>
              </a:rPr>
              <a:t>markets, energy</a:t>
            </a:r>
            <a:r>
              <a:rPr sz="1500" spc="4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sustainability,</a:t>
            </a:r>
            <a:r>
              <a:rPr sz="1500" spc="4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online</a:t>
            </a:r>
            <a:r>
              <a:rPr sz="1500" spc="4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education,</a:t>
            </a:r>
            <a:r>
              <a:rPr sz="1500" spc="4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4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world</a:t>
            </a:r>
            <a:r>
              <a:rPr sz="1500" spc="42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economies: </a:t>
            </a:r>
            <a:r>
              <a:rPr sz="1500" dirty="0">
                <a:latin typeface="Myriad Pro"/>
                <a:cs typeface="Myriad Pro"/>
              </a:rPr>
              <a:t>fields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where there are plenty of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 problems to </a:t>
            </a:r>
            <a:r>
              <a:rPr sz="1500" spc="-10" dirty="0">
                <a:latin typeface="Myriad Pro"/>
                <a:cs typeface="Myriad Pro"/>
              </a:rPr>
              <a:t>solve.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343535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These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projects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are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independent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any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workplace.</a:t>
            </a:r>
            <a:r>
              <a:rPr sz="1500" spc="2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They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show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Sundeep </a:t>
            </a:r>
            <a:r>
              <a:rPr sz="1500" dirty="0">
                <a:latin typeface="Myriad Pro"/>
                <a:cs typeface="Myriad Pro"/>
              </a:rPr>
              <a:t>innately enjoys creating solutions to complex problems with data </a:t>
            </a:r>
            <a:r>
              <a:rPr sz="1500" spc="-10" dirty="0">
                <a:latin typeface="Myriad Pro"/>
                <a:cs typeface="Myriad Pro"/>
              </a:rPr>
              <a:t>science.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25" dirty="0">
                <a:latin typeface="Myriad Pro"/>
                <a:cs typeface="Myriad Pro"/>
              </a:rPr>
              <a:t>***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Myriad Pro"/>
              <a:cs typeface="Myriad Pro"/>
            </a:endParaRPr>
          </a:p>
          <a:p>
            <a:pPr marL="12700" marR="5080">
              <a:lnSpc>
                <a:spcPct val="120800"/>
              </a:lnSpc>
              <a:tabLst>
                <a:tab pos="322580" algn="l"/>
                <a:tab pos="1027430" algn="l"/>
                <a:tab pos="1647825" algn="l"/>
                <a:tab pos="2066925" algn="l"/>
                <a:tab pos="2841625" algn="l"/>
                <a:tab pos="3504565" algn="l"/>
                <a:tab pos="4012565" algn="l"/>
                <a:tab pos="4504055" algn="l"/>
                <a:tab pos="5572125" algn="l"/>
                <a:tab pos="5930900" algn="l"/>
              </a:tabLst>
            </a:pPr>
            <a:r>
              <a:rPr sz="1500" spc="-25" dirty="0">
                <a:latin typeface="Myriad Pro"/>
                <a:cs typeface="Myriad Pro"/>
              </a:rPr>
              <a:t>If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you’re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short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on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project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ideas,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you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can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participate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in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competitions.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Platforms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like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Datakind</a:t>
            </a:r>
            <a:r>
              <a:rPr sz="1500" u="sng" dirty="0">
                <a:solidFill>
                  <a:srgbClr val="25B899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,</a:t>
            </a:r>
            <a:r>
              <a:rPr sz="1500" spc="305" dirty="0">
                <a:solidFill>
                  <a:srgbClr val="25B899"/>
                </a:solidFill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Kaggle</a:t>
            </a:r>
            <a:r>
              <a:rPr sz="1500" spc="305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6"/>
              </a:rPr>
              <a:t>Datadriven</a:t>
            </a:r>
            <a:r>
              <a:rPr sz="1500" spc="305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allow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work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real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corporate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social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problems.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By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using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science </a:t>
            </a:r>
            <a:r>
              <a:rPr sz="1500" dirty="0">
                <a:latin typeface="Myriad Pro"/>
                <a:cs typeface="Myriad Pro"/>
              </a:rPr>
              <a:t>skills,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use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ability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make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difference, and create the </a:t>
            </a:r>
            <a:r>
              <a:rPr sz="1500" spc="-10" dirty="0">
                <a:latin typeface="Myriad Pro"/>
                <a:cs typeface="Myriad Pro"/>
              </a:rPr>
              <a:t>strongest </a:t>
            </a:r>
            <a:r>
              <a:rPr sz="1500" dirty="0">
                <a:latin typeface="Myriad Pro"/>
                <a:cs typeface="Myriad Pro"/>
              </a:rPr>
              <a:t>portfolio asset of all: a demonstrated bias to </a:t>
            </a:r>
            <a:r>
              <a:rPr sz="1500" spc="-10" dirty="0">
                <a:latin typeface="Myriad Pro"/>
                <a:cs typeface="Myriad Pro"/>
              </a:rPr>
              <a:t>action.</a:t>
            </a:r>
            <a:endParaRPr sz="1500">
              <a:latin typeface="Myriad Pro"/>
              <a:cs typeface="Myriad Pro"/>
            </a:endParaRPr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600" y="9776904"/>
            <a:ext cx="1269999" cy="28653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10553001"/>
            <a:ext cx="7556500" cy="139065"/>
          </a:xfrm>
          <a:custGeom>
            <a:avLst/>
            <a:gdLst/>
            <a:ahLst/>
            <a:cxnLst/>
            <a:rect l="l" t="t" r="r" b="b"/>
            <a:pathLst>
              <a:path w="7556500" h="139065">
                <a:moveTo>
                  <a:pt x="0" y="139001"/>
                </a:moveTo>
                <a:lnTo>
                  <a:pt x="7556500" y="139001"/>
                </a:lnTo>
                <a:lnTo>
                  <a:pt x="7556500" y="0"/>
                </a:lnTo>
                <a:lnTo>
                  <a:pt x="0" y="0"/>
                </a:lnTo>
                <a:lnTo>
                  <a:pt x="0" y="139001"/>
                </a:lnTo>
                <a:close/>
              </a:path>
            </a:pathLst>
          </a:custGeom>
          <a:solidFill>
            <a:srgbClr val="EE29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3243" y="22055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0277" y="86992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69407" y="8694507"/>
            <a:ext cx="10160" cy="9525"/>
            <a:chOff x="269407" y="8694507"/>
            <a:chExt cx="10160" cy="9525"/>
          </a:xfrm>
        </p:grpSpPr>
        <p:sp>
          <p:nvSpPr>
            <p:cNvPr id="13" name="object 13"/>
            <p:cNvSpPr/>
            <p:nvPr/>
          </p:nvSpPr>
          <p:spPr>
            <a:xfrm>
              <a:off x="274169" y="869926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4498" y="869926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3584409" y="8699269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43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90494" y="5400444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4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0272" y="86397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4167" y="86397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53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8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079500"/>
            <a:ext cx="6357620" cy="799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8955">
              <a:lnSpc>
                <a:spcPct val="120800"/>
              </a:lnSpc>
              <a:spcBef>
                <a:spcPts val="100"/>
              </a:spcBef>
            </a:pP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7.2</a:t>
            </a:r>
            <a:r>
              <a:rPr sz="2000" b="1" spc="-5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27B99A"/>
                </a:solidFill>
                <a:latin typeface="Arial"/>
                <a:cs typeface="Arial"/>
              </a:rPr>
              <a:t>How</a:t>
            </a:r>
            <a:r>
              <a:rPr sz="2000" b="1" spc="-4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to</a:t>
            </a:r>
            <a:r>
              <a:rPr sz="2000" b="1" spc="-5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27B99A"/>
                </a:solidFill>
                <a:latin typeface="Arial"/>
                <a:cs typeface="Arial"/>
              </a:rPr>
              <a:t>Network</a:t>
            </a:r>
            <a:r>
              <a:rPr sz="2000" b="1" spc="-2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27B99A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27B99A"/>
                </a:solidFill>
                <a:latin typeface="Arial"/>
                <a:cs typeface="Arial"/>
              </a:rPr>
              <a:t>Build </a:t>
            </a: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a</a:t>
            </a:r>
            <a:r>
              <a:rPr sz="2000" b="1" spc="-4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27B99A"/>
                </a:solidFill>
                <a:latin typeface="Arial"/>
                <a:cs typeface="Arial"/>
              </a:rPr>
              <a:t>Personal</a:t>
            </a:r>
            <a:r>
              <a:rPr sz="2000" b="1" spc="-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27B99A"/>
                </a:solidFill>
                <a:latin typeface="Arial"/>
                <a:cs typeface="Arial"/>
              </a:rPr>
              <a:t>Brand</a:t>
            </a:r>
            <a:r>
              <a:rPr sz="2000" b="1" spc="-3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27B99A"/>
                </a:solidFill>
                <a:latin typeface="Arial"/>
                <a:cs typeface="Arial"/>
              </a:rPr>
              <a:t>in </a:t>
            </a:r>
            <a:r>
              <a:rPr sz="2000" b="1" spc="-55" dirty="0">
                <a:solidFill>
                  <a:srgbClr val="27B99A"/>
                </a:solidFill>
                <a:latin typeface="Arial"/>
                <a:cs typeface="Arial"/>
              </a:rPr>
              <a:t>Data</a:t>
            </a:r>
            <a:r>
              <a:rPr sz="2000" b="1" spc="-7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7B99A"/>
                </a:solidFill>
                <a:latin typeface="Arial"/>
                <a:cs typeface="Arial"/>
              </a:rPr>
              <a:t>Science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Arial"/>
              <a:cs typeface="Arial"/>
            </a:endParaRPr>
          </a:p>
          <a:p>
            <a:pPr marL="1270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Once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 have learned the skills and developed a strong portfolio, the next </a:t>
            </a:r>
            <a:r>
              <a:rPr sz="1500" spc="-20" dirty="0">
                <a:latin typeface="Myriad Pro"/>
                <a:cs typeface="Myriad Pro"/>
              </a:rPr>
              <a:t>step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connect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people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who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help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leverage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those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strengths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into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spc="-50" dirty="0">
                <a:latin typeface="Myriad Pro"/>
                <a:cs typeface="Myriad Pro"/>
              </a:rPr>
              <a:t>a </a:t>
            </a:r>
            <a:r>
              <a:rPr sz="1500" dirty="0">
                <a:latin typeface="Myriad Pro"/>
                <a:cs typeface="Myriad Pro"/>
              </a:rPr>
              <a:t>data science </a:t>
            </a:r>
            <a:r>
              <a:rPr sz="1500" spc="-20" dirty="0">
                <a:latin typeface="Myriad Pro"/>
                <a:cs typeface="Myriad Pro"/>
              </a:rPr>
              <a:t>job.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Building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network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among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scientists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will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substantially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increase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your </a:t>
            </a:r>
            <a:r>
              <a:rPr sz="1500" dirty="0">
                <a:latin typeface="Myriad Pro"/>
                <a:cs typeface="Myriad Pro"/>
              </a:rPr>
              <a:t>odds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 breaking into the field. Many of the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best opportunities aren’t posted </a:t>
            </a:r>
            <a:r>
              <a:rPr sz="1500" spc="-25" dirty="0">
                <a:latin typeface="Myriad Pro"/>
                <a:cs typeface="Myriad Pro"/>
              </a:rPr>
              <a:t>on </a:t>
            </a:r>
            <a:r>
              <a:rPr sz="1500" dirty="0">
                <a:latin typeface="Myriad Pro"/>
                <a:cs typeface="Myriad Pro"/>
              </a:rPr>
              <a:t>job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boards.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saw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Sundeep’s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example,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solving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challenging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real-</a:t>
            </a:r>
            <a:r>
              <a:rPr sz="1500" spc="-10" dirty="0">
                <a:latin typeface="Myriad Pro"/>
                <a:cs typeface="Myriad Pro"/>
              </a:rPr>
              <a:t>world </a:t>
            </a:r>
            <a:r>
              <a:rPr sz="1500" dirty="0">
                <a:latin typeface="Myriad Pro"/>
                <a:cs typeface="Myriad Pro"/>
              </a:rPr>
              <a:t>problems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will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enable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build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portfolio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personal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brand,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ultimately </a:t>
            </a:r>
            <a:r>
              <a:rPr sz="1500" dirty="0">
                <a:latin typeface="Myriad Pro"/>
                <a:cs typeface="Myriad Pro"/>
              </a:rPr>
              <a:t>helping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land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 </a:t>
            </a:r>
            <a:r>
              <a:rPr sz="1500" spc="-20" dirty="0">
                <a:latin typeface="Myriad Pro"/>
                <a:cs typeface="Myriad Pro"/>
              </a:rPr>
              <a:t>job.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7.3</a:t>
            </a:r>
            <a:r>
              <a:rPr sz="2000" b="1" spc="-3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27B99A"/>
                </a:solidFill>
                <a:latin typeface="Arial"/>
                <a:cs typeface="Arial"/>
              </a:rPr>
              <a:t>Finding</a:t>
            </a:r>
            <a:r>
              <a:rPr sz="2000" b="1" spc="-2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a</a:t>
            </a:r>
            <a:r>
              <a:rPr sz="2000" b="1" spc="-3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7B99A"/>
                </a:solidFill>
                <a:latin typeface="Arial"/>
                <a:cs typeface="Arial"/>
              </a:rPr>
              <a:t>Mentor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584835" marR="577215" algn="ctr">
              <a:lnSpc>
                <a:spcPct val="100000"/>
              </a:lnSpc>
            </a:pP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One of the highest-value networking activities you </a:t>
            </a:r>
            <a:r>
              <a:rPr sz="1800" spc="-25" dirty="0">
                <a:solidFill>
                  <a:srgbClr val="EE2965"/>
                </a:solidFill>
                <a:latin typeface="Myriad Pro"/>
                <a:cs typeface="Myriad Pro"/>
              </a:rPr>
              <a:t>can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pursue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is finding a mentor who can guide you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along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your data science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career.</a:t>
            </a:r>
            <a:endParaRPr sz="180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2050">
              <a:latin typeface="Myriad Pro"/>
              <a:cs typeface="Myriad Pro"/>
            </a:endParaRPr>
          </a:p>
          <a:p>
            <a:pPr marL="1397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Somebody</a:t>
            </a:r>
            <a:r>
              <a:rPr sz="1500" spc="10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who</a:t>
            </a:r>
            <a:r>
              <a:rPr sz="1500" spc="10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has</a:t>
            </a:r>
            <a:r>
              <a:rPr sz="1500" spc="10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been</a:t>
            </a:r>
            <a:r>
              <a:rPr sz="1500" spc="10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10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0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hiring</a:t>
            </a:r>
            <a:r>
              <a:rPr sz="1500" spc="10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position</a:t>
            </a:r>
            <a:r>
              <a:rPr sz="1500" spc="10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10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tell</a:t>
            </a:r>
            <a:r>
              <a:rPr sz="1500" spc="10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0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exactly</a:t>
            </a:r>
            <a:r>
              <a:rPr sz="1500" spc="105" dirty="0">
                <a:latin typeface="Myriad Pro"/>
                <a:cs typeface="Myriad Pro"/>
              </a:rPr>
              <a:t>  </a:t>
            </a:r>
            <a:r>
              <a:rPr sz="1500" spc="-20" dirty="0">
                <a:latin typeface="Myriad Pro"/>
                <a:cs typeface="Myriad Pro"/>
              </a:rPr>
              <a:t>what </a:t>
            </a:r>
            <a:r>
              <a:rPr sz="1500" dirty="0">
                <a:latin typeface="Myriad Pro"/>
                <a:cs typeface="Myriad Pro"/>
              </a:rPr>
              <a:t>companies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are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looking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how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prepare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interviews.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She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also </a:t>
            </a:r>
            <a:r>
              <a:rPr sz="1500" dirty="0">
                <a:latin typeface="Myriad Pro"/>
                <a:cs typeface="Myriad Pro"/>
              </a:rPr>
              <a:t>introduce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other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people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community,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best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of </a:t>
            </a:r>
            <a:r>
              <a:rPr sz="1500" dirty="0">
                <a:latin typeface="Myriad Pro"/>
                <a:cs typeface="Myriad Pro"/>
              </a:rPr>
              <a:t>cases, even end up hiring </a:t>
            </a:r>
            <a:r>
              <a:rPr sz="1500" spc="-20" dirty="0">
                <a:latin typeface="Myriad Pro"/>
                <a:cs typeface="Myriad Pro"/>
              </a:rPr>
              <a:t>you!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3970" marR="508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should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remember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mentorship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two-way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street,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also </a:t>
            </a:r>
            <a:r>
              <a:rPr sz="1500" dirty="0">
                <a:latin typeface="Myriad Pro"/>
                <a:cs typeface="Myriad Pro"/>
              </a:rPr>
              <a:t>generate</a:t>
            </a:r>
            <a:r>
              <a:rPr sz="1500" spc="45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value</a:t>
            </a:r>
            <a:r>
              <a:rPr sz="1500" spc="45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45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45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mentor</a:t>
            </a:r>
            <a:r>
              <a:rPr sz="1500" spc="45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45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different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ways, whether </a:t>
            </a:r>
            <a:r>
              <a:rPr sz="1500" spc="-20" dirty="0">
                <a:latin typeface="Myriad Pro"/>
                <a:cs typeface="Myriad Pro"/>
              </a:rPr>
              <a:t>it’s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sharing </a:t>
            </a:r>
            <a:r>
              <a:rPr sz="1500" spc="-20" dirty="0">
                <a:latin typeface="Myriad Pro"/>
                <a:cs typeface="Myriad Pro"/>
              </a:rPr>
              <a:t>your </a:t>
            </a:r>
            <a:r>
              <a:rPr sz="1500" dirty="0">
                <a:latin typeface="Myriad Pro"/>
                <a:cs typeface="Myriad Pro"/>
              </a:rPr>
              <a:t>story, or giving them some perspective on problems they see.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Mentorship is </a:t>
            </a:r>
            <a:r>
              <a:rPr sz="1500" spc="-50" dirty="0">
                <a:latin typeface="Myriad Pro"/>
                <a:cs typeface="Myriad Pro"/>
              </a:rPr>
              <a:t>a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54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114107"/>
            <a:ext cx="6370320" cy="781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>
              <a:lnSpc>
                <a:spcPct val="1208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special</a:t>
            </a:r>
            <a:r>
              <a:rPr sz="1500" spc="2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relationship</a:t>
            </a:r>
            <a:r>
              <a:rPr sz="1500" spc="2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where</a:t>
            </a:r>
            <a:r>
              <a:rPr sz="1500" spc="2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2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2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build</a:t>
            </a:r>
            <a:r>
              <a:rPr sz="1500" spc="2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value</a:t>
            </a:r>
            <a:r>
              <a:rPr sz="1500" spc="2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2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yourself</a:t>
            </a:r>
            <a:r>
              <a:rPr sz="1500" spc="2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2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29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professional </a:t>
            </a:r>
            <a:r>
              <a:rPr sz="1500" dirty="0">
                <a:latin typeface="Myriad Pro"/>
                <a:cs typeface="Myriad Pro"/>
              </a:rPr>
              <a:t>context.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Never forget the golden rule of relationships: you get what you </a:t>
            </a:r>
            <a:r>
              <a:rPr sz="1500" spc="-10" dirty="0">
                <a:latin typeface="Myriad Pro"/>
                <a:cs typeface="Myriad Pro"/>
              </a:rPr>
              <a:t>give.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889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We’ve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seen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benefits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 mentorship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first-</a:t>
            </a:r>
            <a:r>
              <a:rPr sz="1500" dirty="0">
                <a:latin typeface="Myriad Pro"/>
                <a:cs typeface="Myriad Pro"/>
              </a:rPr>
              <a:t>hand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at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Springboard</a:t>
            </a:r>
            <a:r>
              <a:rPr sz="1500" dirty="0">
                <a:latin typeface="Myriad Pro"/>
                <a:cs typeface="Myriad Pro"/>
              </a:rPr>
              <a:t>.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 of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our </a:t>
            </a:r>
            <a:r>
              <a:rPr sz="1500" dirty="0">
                <a:latin typeface="Myriad Pro"/>
                <a:cs typeface="Myriad Pro"/>
              </a:rPr>
              <a:t>courses,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students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are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paired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mentor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from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industry,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which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leads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significantly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better outcomes through increased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accountability and </a:t>
            </a:r>
            <a:r>
              <a:rPr sz="1500" spc="-10" dirty="0">
                <a:latin typeface="Myriad Pro"/>
                <a:cs typeface="Myriad Pro"/>
              </a:rPr>
              <a:t>motivation.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Myriad Pro"/>
              <a:cs typeface="Myriad Pro"/>
            </a:endParaRPr>
          </a:p>
          <a:p>
            <a:pPr marL="441325" lvl="1" indent="-429259">
              <a:lnSpc>
                <a:spcPct val="100000"/>
              </a:lnSpc>
              <a:buAutoNum type="arabicPeriod" startAt="4"/>
              <a:tabLst>
                <a:tab pos="441959" algn="l"/>
              </a:tabLst>
            </a:pPr>
            <a:r>
              <a:rPr sz="2000" b="1" spc="-45" dirty="0">
                <a:solidFill>
                  <a:srgbClr val="27B99A"/>
                </a:solidFill>
                <a:latin typeface="Arial"/>
                <a:cs typeface="Arial"/>
              </a:rPr>
              <a:t>Meetups</a:t>
            </a:r>
            <a:r>
              <a:rPr sz="2000" b="1" spc="-6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27B99A"/>
                </a:solidFill>
                <a:latin typeface="Arial"/>
                <a:cs typeface="Arial"/>
              </a:rPr>
              <a:t>and</a:t>
            </a:r>
            <a:r>
              <a:rPr sz="2000" b="1" spc="-6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7B99A"/>
                </a:solidFill>
                <a:latin typeface="Arial"/>
                <a:cs typeface="Arial"/>
              </a:rPr>
              <a:t>Conferences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27B99A"/>
              </a:buClr>
              <a:buFont typeface="Arial"/>
              <a:buAutoNum type="arabicPeriod" startAt="4"/>
            </a:pPr>
            <a:endParaRPr sz="2150">
              <a:latin typeface="Arial"/>
              <a:cs typeface="Arial"/>
            </a:endParaRPr>
          </a:p>
          <a:p>
            <a:pPr marL="1270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4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4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section,</a:t>
            </a:r>
            <a:r>
              <a:rPr sz="1500" spc="4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we’re</a:t>
            </a:r>
            <a:r>
              <a:rPr sz="1500" spc="4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listing</a:t>
            </a:r>
            <a:r>
              <a:rPr sz="1500" spc="4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some</a:t>
            </a:r>
            <a:r>
              <a:rPr sz="1500" spc="4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4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4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popular</a:t>
            </a:r>
            <a:r>
              <a:rPr sz="1500" spc="4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events</a:t>
            </a:r>
            <a:r>
              <a:rPr sz="1500" spc="4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43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conferences.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3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bit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searching,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find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great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events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area. </a:t>
            </a:r>
            <a:r>
              <a:rPr sz="1500" dirty="0">
                <a:latin typeface="Myriad Pro"/>
                <a:cs typeface="Myriad Pro"/>
              </a:rPr>
              <a:t>These</a:t>
            </a:r>
            <a:r>
              <a:rPr sz="1500" spc="24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are</a:t>
            </a:r>
            <a:r>
              <a:rPr sz="1500" spc="2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great</a:t>
            </a:r>
            <a:r>
              <a:rPr sz="1500" spc="2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places</a:t>
            </a:r>
            <a:r>
              <a:rPr sz="1500" spc="25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meet</a:t>
            </a:r>
            <a:r>
              <a:rPr sz="1500" spc="2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fellow</a:t>
            </a:r>
            <a:r>
              <a:rPr sz="1500" spc="25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aspiring</a:t>
            </a:r>
            <a:r>
              <a:rPr sz="1500" spc="2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2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scientists,</a:t>
            </a:r>
            <a:r>
              <a:rPr sz="1500" spc="260" dirty="0">
                <a:latin typeface="Myriad Pro"/>
                <a:cs typeface="Myriad Pro"/>
              </a:rPr>
              <a:t>  </a:t>
            </a:r>
            <a:r>
              <a:rPr sz="1500" spc="-10" dirty="0">
                <a:latin typeface="Myriad Pro"/>
                <a:cs typeface="Myriad Pro"/>
              </a:rPr>
              <a:t>build </a:t>
            </a:r>
            <a:r>
              <a:rPr sz="1500" dirty="0">
                <a:latin typeface="Myriad Pro"/>
                <a:cs typeface="Myriad Pro"/>
              </a:rPr>
              <a:t>connections with established scientists, and pick up the </a:t>
            </a:r>
            <a:r>
              <a:rPr sz="1500" spc="-10" dirty="0">
                <a:latin typeface="Myriad Pro"/>
                <a:cs typeface="Myriad Pro"/>
              </a:rPr>
              <a:t>jargon.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Myriad Pro"/>
              <a:cs typeface="Myriad Pro"/>
            </a:endParaRPr>
          </a:p>
          <a:p>
            <a:pPr marL="659765" marR="652145" indent="146685">
              <a:lnSpc>
                <a:spcPct val="120800"/>
              </a:lnSpc>
            </a:pP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At events and meetups, you’ll network with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fellow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data scientists and unearth hidden job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opportunities.</a:t>
            </a:r>
            <a:endParaRPr sz="18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Myriad Pro"/>
              <a:cs typeface="Myriad Pro"/>
            </a:endParaRPr>
          </a:p>
          <a:p>
            <a:pPr marL="539750" lvl="2" indent="-527050">
              <a:lnSpc>
                <a:spcPct val="100000"/>
              </a:lnSpc>
              <a:buAutoNum type="arabicPeriod"/>
              <a:tabLst>
                <a:tab pos="540385" algn="l"/>
              </a:tabLst>
            </a:pPr>
            <a:r>
              <a:rPr sz="1600" b="1" spc="-10" dirty="0">
                <a:solidFill>
                  <a:srgbClr val="49495E"/>
                </a:solidFill>
                <a:latin typeface="Arial"/>
                <a:cs typeface="Arial"/>
              </a:rPr>
              <a:t>Conferences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Arial"/>
              <a:cs typeface="Arial"/>
            </a:endParaRPr>
          </a:p>
          <a:p>
            <a:pPr marL="13335" algn="just">
              <a:lnSpc>
                <a:spcPct val="100000"/>
              </a:lnSpc>
            </a:pPr>
            <a:r>
              <a:rPr sz="1500" b="1" spc="-25" dirty="0">
                <a:solidFill>
                  <a:srgbClr val="48475E"/>
                </a:solidFill>
                <a:latin typeface="Arial"/>
                <a:cs typeface="Arial"/>
              </a:rPr>
              <a:t>Strata</a:t>
            </a:r>
            <a:r>
              <a:rPr sz="1500" b="1" spc="-50" dirty="0">
                <a:solidFill>
                  <a:srgbClr val="48475E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48475E"/>
                </a:solidFill>
                <a:latin typeface="Arial"/>
                <a:cs typeface="Arial"/>
              </a:rPr>
              <a:t>Conference</a:t>
            </a:r>
            <a:endParaRPr sz="1500">
              <a:latin typeface="Arial"/>
              <a:cs typeface="Arial"/>
            </a:endParaRPr>
          </a:p>
          <a:p>
            <a:pPr marL="581660" marR="31750" algn="just">
              <a:lnSpc>
                <a:spcPct val="122200"/>
              </a:lnSpc>
              <a:spcBef>
                <a:spcPts val="1520"/>
              </a:spcBef>
            </a:pP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Strata</a:t>
            </a:r>
            <a:r>
              <a:rPr sz="1500" u="sng" spc="1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Conference</a:t>
            </a:r>
            <a:r>
              <a:rPr sz="1500" spc="11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big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conference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takes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place </a:t>
            </a:r>
            <a:r>
              <a:rPr sz="1500" dirty="0">
                <a:latin typeface="Myriad Pro"/>
                <a:cs typeface="Myriad Pro"/>
              </a:rPr>
              <a:t>worldwide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different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cities.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Speakers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come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from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academia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private </a:t>
            </a:r>
            <a:r>
              <a:rPr sz="1500" dirty="0">
                <a:latin typeface="Myriad Pro"/>
                <a:cs typeface="Myriad Pro"/>
              </a:rPr>
              <a:t>industry: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themes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tend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oriented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around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cutting-edge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science trends in action. Practical workshops are provided if you want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learn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technology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behind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science,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there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are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plenty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of </a:t>
            </a:r>
            <a:r>
              <a:rPr sz="1500" dirty="0">
                <a:latin typeface="Myriad Pro"/>
                <a:cs typeface="Myriad Pro"/>
              </a:rPr>
              <a:t>networking </a:t>
            </a:r>
            <a:r>
              <a:rPr sz="1500" spc="-10" dirty="0">
                <a:latin typeface="Myriad Pro"/>
                <a:cs typeface="Myriad Pro"/>
              </a:rPr>
              <a:t>events.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55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4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309370"/>
            <a:ext cx="6386195" cy="814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65" dirty="0">
                <a:solidFill>
                  <a:srgbClr val="48475E"/>
                </a:solidFill>
                <a:latin typeface="Arial"/>
                <a:cs typeface="Arial"/>
              </a:rPr>
              <a:t>Knowledge</a:t>
            </a:r>
            <a:r>
              <a:rPr sz="1500" b="1" spc="-25" dirty="0">
                <a:solidFill>
                  <a:srgbClr val="48475E"/>
                </a:solidFill>
                <a:latin typeface="Arial"/>
                <a:cs typeface="Arial"/>
              </a:rPr>
              <a:t> </a:t>
            </a:r>
            <a:r>
              <a:rPr sz="1500" b="1" spc="-70" dirty="0">
                <a:solidFill>
                  <a:srgbClr val="48475E"/>
                </a:solidFill>
                <a:latin typeface="Arial"/>
                <a:cs typeface="Arial"/>
              </a:rPr>
              <a:t>Discovery</a:t>
            </a:r>
            <a:r>
              <a:rPr sz="1500" b="1" spc="-25" dirty="0">
                <a:solidFill>
                  <a:srgbClr val="48475E"/>
                </a:solidFill>
                <a:latin typeface="Arial"/>
                <a:cs typeface="Arial"/>
              </a:rPr>
              <a:t> </a:t>
            </a:r>
            <a:r>
              <a:rPr sz="1500" b="1" spc="-45" dirty="0">
                <a:solidFill>
                  <a:srgbClr val="48475E"/>
                </a:solidFill>
                <a:latin typeface="Arial"/>
                <a:cs typeface="Arial"/>
              </a:rPr>
              <a:t>in</a:t>
            </a:r>
            <a:r>
              <a:rPr sz="1500" b="1" spc="-25" dirty="0">
                <a:solidFill>
                  <a:srgbClr val="48475E"/>
                </a:solidFill>
                <a:latin typeface="Arial"/>
                <a:cs typeface="Arial"/>
              </a:rPr>
              <a:t> </a:t>
            </a:r>
            <a:r>
              <a:rPr sz="1500" b="1" spc="-45" dirty="0">
                <a:solidFill>
                  <a:srgbClr val="48475E"/>
                </a:solidFill>
                <a:latin typeface="Arial"/>
                <a:cs typeface="Arial"/>
              </a:rPr>
              <a:t>Data</a:t>
            </a:r>
            <a:r>
              <a:rPr sz="1500" b="1" spc="-25" dirty="0">
                <a:solidFill>
                  <a:srgbClr val="48475E"/>
                </a:solidFill>
                <a:latin typeface="Arial"/>
                <a:cs typeface="Arial"/>
              </a:rPr>
              <a:t> </a:t>
            </a:r>
            <a:r>
              <a:rPr sz="1500" b="1" spc="-70" dirty="0">
                <a:solidFill>
                  <a:srgbClr val="48475E"/>
                </a:solidFill>
                <a:latin typeface="Arial"/>
                <a:cs typeface="Arial"/>
              </a:rPr>
              <a:t>Science</a:t>
            </a:r>
            <a:r>
              <a:rPr sz="1500" b="1" spc="-25" dirty="0">
                <a:solidFill>
                  <a:srgbClr val="48475E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48475E"/>
                </a:solidFill>
                <a:latin typeface="Arial"/>
                <a:cs typeface="Arial"/>
              </a:rPr>
              <a:t>(KDD)</a:t>
            </a:r>
            <a:endParaRPr sz="1500">
              <a:latin typeface="Arial"/>
              <a:cs typeface="Arial"/>
            </a:endParaRPr>
          </a:p>
          <a:p>
            <a:pPr marL="570865" marR="19685" algn="just">
              <a:lnSpc>
                <a:spcPct val="122200"/>
              </a:lnSpc>
              <a:spcBef>
                <a:spcPts val="1700"/>
              </a:spcBef>
            </a:pP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Knowledge</a:t>
            </a:r>
            <a:r>
              <a:rPr sz="1500" u="sng" spc="9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Discovery</a:t>
            </a:r>
            <a:r>
              <a:rPr sz="1500" spc="90" dirty="0">
                <a:solidFill>
                  <a:srgbClr val="27B99A"/>
                </a:solidFill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9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9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9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another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large</a:t>
            </a:r>
            <a:r>
              <a:rPr sz="1500" spc="9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science </a:t>
            </a:r>
            <a:r>
              <a:rPr sz="1500" dirty="0">
                <a:latin typeface="Myriad Pro"/>
                <a:cs typeface="Myriad Pro"/>
              </a:rPr>
              <a:t>conference.</a:t>
            </a:r>
            <a:r>
              <a:rPr sz="1500" spc="225" dirty="0">
                <a:latin typeface="Myriad Pro"/>
                <a:cs typeface="Myriad Pro"/>
              </a:rPr>
              <a:t>   </a:t>
            </a: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229" dirty="0">
                <a:latin typeface="Myriad Pro"/>
                <a:cs typeface="Myriad Pro"/>
              </a:rPr>
              <a:t>   </a:t>
            </a:r>
            <a:r>
              <a:rPr sz="1500" dirty="0">
                <a:latin typeface="Myriad Pro"/>
                <a:cs typeface="Myriad Pro"/>
              </a:rPr>
              <a:t>organization</a:t>
            </a:r>
            <a:r>
              <a:rPr sz="1500" spc="229" dirty="0">
                <a:latin typeface="Myriad Pro"/>
                <a:cs typeface="Myriad Pro"/>
              </a:rPr>
              <a:t>   </a:t>
            </a:r>
            <a:r>
              <a:rPr sz="1500" dirty="0">
                <a:latin typeface="Myriad Pro"/>
                <a:cs typeface="Myriad Pro"/>
              </a:rPr>
              <a:t>seeks</a:t>
            </a:r>
            <a:r>
              <a:rPr sz="1500" spc="229" dirty="0">
                <a:latin typeface="Myriad Pro"/>
                <a:cs typeface="Myriad Pro"/>
              </a:rPr>
              <a:t>  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29" dirty="0">
                <a:latin typeface="Myriad Pro"/>
                <a:cs typeface="Myriad Pro"/>
              </a:rPr>
              <a:t>   </a:t>
            </a:r>
            <a:r>
              <a:rPr sz="1500" dirty="0">
                <a:latin typeface="Myriad Pro"/>
                <a:cs typeface="Myriad Pro"/>
              </a:rPr>
              <a:t>lead</a:t>
            </a:r>
            <a:r>
              <a:rPr sz="1500" spc="229" dirty="0">
                <a:latin typeface="Myriad Pro"/>
                <a:cs typeface="Myriad Pro"/>
              </a:rPr>
              <a:t>   </a:t>
            </a:r>
            <a:r>
              <a:rPr sz="1500" dirty="0">
                <a:latin typeface="Myriad Pro"/>
                <a:cs typeface="Myriad Pro"/>
              </a:rPr>
              <a:t>discussion</a:t>
            </a:r>
            <a:r>
              <a:rPr sz="1500" spc="229" dirty="0">
                <a:latin typeface="Myriad Pro"/>
                <a:cs typeface="Myriad Pro"/>
              </a:rPr>
              <a:t>   </a:t>
            </a:r>
            <a:r>
              <a:rPr sz="1500" spc="-25" dirty="0">
                <a:latin typeface="Myriad Pro"/>
                <a:cs typeface="Myriad Pro"/>
              </a:rPr>
              <a:t>and </a:t>
            </a:r>
            <a:r>
              <a:rPr sz="1500" dirty="0">
                <a:latin typeface="Myriad Pro"/>
                <a:cs typeface="Myriad Pro"/>
              </a:rPr>
              <a:t>teaching</a:t>
            </a:r>
            <a:r>
              <a:rPr sz="1500" spc="27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7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8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27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behind</a:t>
            </a:r>
            <a:r>
              <a:rPr sz="1500" spc="28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27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science.</a:t>
            </a:r>
            <a:r>
              <a:rPr sz="1500" spc="27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Membership</a:t>
            </a:r>
            <a:r>
              <a:rPr sz="1500" spc="280" dirty="0">
                <a:latin typeface="Myriad Pro"/>
                <a:cs typeface="Myriad Pro"/>
              </a:rPr>
              <a:t>  </a:t>
            </a:r>
            <a:r>
              <a:rPr sz="1500" spc="-25" dirty="0">
                <a:latin typeface="Myriad Pro"/>
                <a:cs typeface="Myriad Pro"/>
              </a:rPr>
              <a:t>and </a:t>
            </a:r>
            <a:r>
              <a:rPr sz="1500" dirty="0">
                <a:latin typeface="Myriad Pro"/>
                <a:cs typeface="Myriad Pro"/>
              </a:rPr>
              <a:t>attendance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these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conferences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offers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excellent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way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contribute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growing trends in data </a:t>
            </a:r>
            <a:r>
              <a:rPr sz="1500" spc="-10" dirty="0">
                <a:latin typeface="Myriad Pro"/>
                <a:cs typeface="Myriad Pro"/>
              </a:rPr>
              <a:t>science.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b="1" spc="-45" dirty="0">
                <a:solidFill>
                  <a:srgbClr val="48475E"/>
                </a:solidFill>
                <a:latin typeface="Arial"/>
                <a:cs typeface="Arial"/>
              </a:rPr>
              <a:t>Neural</a:t>
            </a:r>
            <a:r>
              <a:rPr sz="1500" b="1" spc="-20" dirty="0">
                <a:solidFill>
                  <a:srgbClr val="48475E"/>
                </a:solidFill>
                <a:latin typeface="Arial"/>
                <a:cs typeface="Arial"/>
              </a:rPr>
              <a:t> </a:t>
            </a:r>
            <a:r>
              <a:rPr sz="1500" b="1" spc="-45" dirty="0">
                <a:solidFill>
                  <a:srgbClr val="48475E"/>
                </a:solidFill>
                <a:latin typeface="Arial"/>
                <a:cs typeface="Arial"/>
              </a:rPr>
              <a:t>Information</a:t>
            </a:r>
            <a:r>
              <a:rPr sz="1500" b="1" spc="-20" dirty="0">
                <a:solidFill>
                  <a:srgbClr val="48475E"/>
                </a:solidFill>
                <a:latin typeface="Arial"/>
                <a:cs typeface="Arial"/>
              </a:rPr>
              <a:t> </a:t>
            </a:r>
            <a:r>
              <a:rPr sz="1500" b="1" spc="-65" dirty="0">
                <a:solidFill>
                  <a:srgbClr val="48475E"/>
                </a:solidFill>
                <a:latin typeface="Arial"/>
                <a:cs typeface="Arial"/>
              </a:rPr>
              <a:t>Processing</a:t>
            </a:r>
            <a:r>
              <a:rPr sz="1500" b="1" spc="-15" dirty="0">
                <a:solidFill>
                  <a:srgbClr val="48475E"/>
                </a:solidFill>
                <a:latin typeface="Arial"/>
                <a:cs typeface="Arial"/>
              </a:rPr>
              <a:t> </a:t>
            </a:r>
            <a:r>
              <a:rPr sz="1500" b="1" spc="-55" dirty="0">
                <a:solidFill>
                  <a:srgbClr val="48475E"/>
                </a:solidFill>
                <a:latin typeface="Arial"/>
                <a:cs typeface="Arial"/>
              </a:rPr>
              <a:t>Systems</a:t>
            </a:r>
            <a:r>
              <a:rPr sz="1500" b="1" spc="-15" dirty="0">
                <a:solidFill>
                  <a:srgbClr val="48475E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48475E"/>
                </a:solidFill>
                <a:latin typeface="Arial"/>
                <a:cs typeface="Arial"/>
              </a:rPr>
              <a:t>(NIPS)</a:t>
            </a:r>
            <a:endParaRPr sz="1500">
              <a:latin typeface="Arial"/>
              <a:cs typeface="Arial"/>
            </a:endParaRPr>
          </a:p>
          <a:p>
            <a:pPr marL="570865" marR="25400" algn="just">
              <a:lnSpc>
                <a:spcPct val="122300"/>
              </a:lnSpc>
              <a:spcBef>
                <a:spcPts val="1700"/>
              </a:spcBef>
            </a:pP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Neural</a:t>
            </a:r>
            <a:r>
              <a:rPr sz="1500" u="sng" spc="16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 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Information</a:t>
            </a:r>
            <a:r>
              <a:rPr sz="1500" u="sng" spc="16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 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Processing</a:t>
            </a:r>
            <a:r>
              <a:rPr sz="1500" u="sng" spc="16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 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Systems</a:t>
            </a:r>
            <a:r>
              <a:rPr sz="1500" spc="160" dirty="0">
                <a:solidFill>
                  <a:srgbClr val="27B99A"/>
                </a:solidFill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16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largely</a:t>
            </a:r>
            <a:r>
              <a:rPr sz="1500" spc="1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academic</a:t>
            </a:r>
            <a:r>
              <a:rPr sz="1500" spc="36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35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conference</a:t>
            </a:r>
            <a:r>
              <a:rPr sz="1500" spc="35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focused</a:t>
            </a:r>
            <a:r>
              <a:rPr sz="1500" spc="35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35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evaluating</a:t>
            </a:r>
            <a:r>
              <a:rPr sz="1500" spc="36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cutting-edge</a:t>
            </a:r>
            <a:r>
              <a:rPr sz="1500" spc="225" dirty="0">
                <a:latin typeface="Myriad Pro"/>
                <a:cs typeface="Myriad Pro"/>
              </a:rPr>
              <a:t>  </a:t>
            </a:r>
            <a:r>
              <a:rPr sz="1500" spc="-10" dirty="0">
                <a:latin typeface="Myriad Pro"/>
                <a:cs typeface="Myriad Pro"/>
              </a:rPr>
              <a:t>science </a:t>
            </a:r>
            <a:r>
              <a:rPr sz="1500" dirty="0">
                <a:latin typeface="Myriad Pro"/>
                <a:cs typeface="Myriad Pro"/>
              </a:rPr>
              <a:t>papers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field.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Attending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will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give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3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sneak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preview</a:t>
            </a:r>
            <a:r>
              <a:rPr sz="1500" spc="3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what </a:t>
            </a:r>
            <a:r>
              <a:rPr sz="1500" dirty="0">
                <a:latin typeface="Myriad Pro"/>
                <a:cs typeface="Myriad Pro"/>
              </a:rPr>
              <a:t>will shake data science in the </a:t>
            </a:r>
            <a:r>
              <a:rPr sz="1500" spc="-10" dirty="0">
                <a:latin typeface="Myriad Pro"/>
                <a:cs typeface="Myriad Pro"/>
              </a:rPr>
              <a:t>future.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Myriad Pro"/>
              <a:cs typeface="Myriad Pro"/>
            </a:endParaRPr>
          </a:p>
          <a:p>
            <a:pPr marL="1397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7.4.2</a:t>
            </a:r>
            <a:r>
              <a:rPr sz="1600" b="1" spc="10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Meetups</a:t>
            </a:r>
            <a:r>
              <a:rPr sz="1500" spc="-10" dirty="0">
                <a:latin typeface="Myriad Pro"/>
                <a:cs typeface="Myriad Pro"/>
              </a:rPr>
              <a:t>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Myriad Pro"/>
              <a:cs typeface="Myriad Pro"/>
            </a:endParaRPr>
          </a:p>
          <a:p>
            <a:pPr marL="13970" marR="56007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We've listed the major conferences where the data science </a:t>
            </a:r>
            <a:r>
              <a:rPr sz="1500" spc="-10" dirty="0">
                <a:latin typeface="Myriad Pro"/>
                <a:cs typeface="Myriad Pro"/>
              </a:rPr>
              <a:t>community </a:t>
            </a:r>
            <a:r>
              <a:rPr sz="1500" dirty="0">
                <a:latin typeface="Myriad Pro"/>
                <a:cs typeface="Myriad Pro"/>
              </a:rPr>
              <a:t>assembles, but there are often smaller meetups connecting the local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science </a:t>
            </a:r>
            <a:r>
              <a:rPr sz="1500" spc="-10" dirty="0">
                <a:latin typeface="Myriad Pro"/>
                <a:cs typeface="Myriad Pro"/>
              </a:rPr>
              <a:t>community.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2050">
              <a:latin typeface="Myriad Pro"/>
              <a:cs typeface="Myriad Pro"/>
            </a:endParaRPr>
          </a:p>
          <a:p>
            <a:pPr marL="1397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San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Francisco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Bay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Area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tends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most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meetups,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though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there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usually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one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every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major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city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America.</a:t>
            </a:r>
            <a:r>
              <a:rPr sz="1500" spc="2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look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up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science </a:t>
            </a:r>
            <a:r>
              <a:rPr sz="1500" dirty="0">
                <a:latin typeface="Myriad Pro"/>
                <a:cs typeface="Myriad Pro"/>
              </a:rPr>
              <a:t>meetups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near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Meetup.com</a:t>
            </a:r>
            <a:r>
              <a:rPr sz="1500" dirty="0">
                <a:latin typeface="Myriad Pro"/>
                <a:cs typeface="Myriad Pro"/>
              </a:rPr>
              <a:t>.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Some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largest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meetups, </a:t>
            </a:r>
            <a:r>
              <a:rPr sz="1500" dirty="0">
                <a:latin typeface="Myriad Pro"/>
                <a:cs typeface="Myriad Pro"/>
                <a:hlinkClick r:id="rId5"/>
              </a:rPr>
              <a:t>with</a:t>
            </a:r>
            <a:r>
              <a:rPr sz="1500" spc="305" dirty="0">
                <a:latin typeface="Myriad Pro"/>
                <a:cs typeface="Myriad Pro"/>
                <a:hlinkClick r:id="rId5"/>
              </a:rPr>
              <a:t> </a:t>
            </a:r>
            <a:r>
              <a:rPr sz="1500" dirty="0">
                <a:latin typeface="Myriad Pro"/>
                <a:cs typeface="Myriad Pro"/>
                <a:hlinkClick r:id="rId5"/>
              </a:rPr>
              <a:t>more</a:t>
            </a:r>
            <a:r>
              <a:rPr sz="1500" spc="305" dirty="0">
                <a:latin typeface="Myriad Pro"/>
                <a:cs typeface="Myriad Pro"/>
                <a:hlinkClick r:id="rId5"/>
              </a:rPr>
              <a:t> </a:t>
            </a:r>
            <a:r>
              <a:rPr sz="1500" dirty="0">
                <a:latin typeface="Myriad Pro"/>
                <a:cs typeface="Myriad Pro"/>
                <a:hlinkClick r:id="rId5"/>
              </a:rPr>
              <a:t>than</a:t>
            </a:r>
            <a:r>
              <a:rPr sz="1500" spc="305" dirty="0">
                <a:latin typeface="Myriad Pro"/>
                <a:cs typeface="Myriad Pro"/>
                <a:hlinkClick r:id="rId5"/>
              </a:rPr>
              <a:t> </a:t>
            </a:r>
            <a:r>
              <a:rPr sz="1500" dirty="0">
                <a:latin typeface="Myriad Pro"/>
                <a:cs typeface="Myriad Pro"/>
                <a:hlinkClick r:id="rId5"/>
              </a:rPr>
              <a:t>4,000</a:t>
            </a:r>
            <a:r>
              <a:rPr sz="1500" spc="305" dirty="0">
                <a:latin typeface="Myriad Pro"/>
                <a:cs typeface="Myriad Pro"/>
                <a:hlinkClick r:id="rId5"/>
              </a:rPr>
              <a:t> </a:t>
            </a:r>
            <a:r>
              <a:rPr sz="1500" dirty="0">
                <a:latin typeface="Myriad Pro"/>
                <a:cs typeface="Myriad Pro"/>
                <a:hlinkClick r:id="rId5"/>
              </a:rPr>
              <a:t>members,</a:t>
            </a:r>
            <a:r>
              <a:rPr sz="1500" spc="305" dirty="0">
                <a:latin typeface="Myriad Pro"/>
                <a:cs typeface="Myriad Pro"/>
                <a:hlinkClick r:id="rId5"/>
              </a:rPr>
              <a:t> </a:t>
            </a:r>
            <a:r>
              <a:rPr sz="1500" dirty="0">
                <a:latin typeface="Myriad Pro"/>
                <a:cs typeface="Myriad Pro"/>
                <a:hlinkClick r:id="rId5"/>
              </a:rPr>
              <a:t>are</a:t>
            </a:r>
            <a:r>
              <a:rPr sz="1500" spc="305" dirty="0">
                <a:latin typeface="Myriad Pro"/>
                <a:cs typeface="Myriad Pro"/>
                <a:hlinkClick r:id="rId5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SF</a:t>
            </a:r>
            <a:r>
              <a:rPr sz="1500" u="sng" spc="30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Data</a:t>
            </a:r>
            <a:r>
              <a:rPr sz="1500" u="sng" spc="30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Mining</a:t>
            </a:r>
            <a:r>
              <a:rPr sz="1500" dirty="0">
                <a:latin typeface="Myriad Pro"/>
                <a:cs typeface="Myriad Pro"/>
                <a:hlinkClick r:id="rId5"/>
              </a:rPr>
              <a:t>,</a:t>
            </a:r>
            <a:r>
              <a:rPr sz="1500" spc="300" dirty="0">
                <a:latin typeface="Myriad Pro"/>
                <a:cs typeface="Myriad Pro"/>
                <a:hlinkClick r:id="rId5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Data</a:t>
            </a:r>
            <a:r>
              <a:rPr sz="1500" u="sng" spc="30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Science</a:t>
            </a:r>
            <a:r>
              <a:rPr sz="1500" u="sng" spc="30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DC</a:t>
            </a:r>
            <a:r>
              <a:rPr sz="1500" dirty="0">
                <a:latin typeface="Myriad Pro"/>
                <a:cs typeface="Myriad Pro"/>
                <a:hlinkClick r:id="rId5"/>
              </a:rPr>
              <a:t>,</a:t>
            </a:r>
            <a:r>
              <a:rPr sz="1500" spc="300" dirty="0">
                <a:latin typeface="Myriad Pro"/>
                <a:cs typeface="Myriad Pro"/>
                <a:hlinkClick r:id="rId5"/>
              </a:rPr>
              <a:t> </a:t>
            </a:r>
            <a:r>
              <a:rPr sz="1500" u="sng" spc="-2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Data</a:t>
            </a:r>
            <a:r>
              <a:rPr sz="1500" spc="-20" dirty="0">
                <a:solidFill>
                  <a:srgbClr val="27B99A"/>
                </a:solidFill>
                <a:latin typeface="Myriad Pro"/>
                <a:cs typeface="Myriad Pro"/>
                <a:hlinkClick r:id="rId5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Science London</a:t>
            </a:r>
            <a:r>
              <a:rPr sz="1500" dirty="0">
                <a:latin typeface="Myriad Pro"/>
                <a:cs typeface="Myriad Pro"/>
                <a:hlinkClick r:id="rId5"/>
              </a:rPr>
              <a:t>, and the</a:t>
            </a:r>
            <a:r>
              <a:rPr sz="150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6"/>
              </a:rPr>
              <a:t>Bay Area R User </a:t>
            </a:r>
            <a:r>
              <a:rPr sz="1500" u="sng" spc="-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6"/>
              </a:rPr>
              <a:t>Group</a:t>
            </a:r>
            <a:r>
              <a:rPr sz="1500" spc="-10" dirty="0">
                <a:latin typeface="Myriad Pro"/>
                <a:cs typeface="Myriad Pro"/>
                <a:hlinkClick r:id="rId5"/>
              </a:rPr>
              <a:t>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3970" marR="5080" algn="just">
              <a:lnSpc>
                <a:spcPct val="1191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Most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meetups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are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organized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by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groups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influence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local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community: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if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really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want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make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splash,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44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should </a:t>
            </a:r>
            <a:r>
              <a:rPr sz="1500" dirty="0">
                <a:latin typeface="Myriad Pro"/>
                <a:cs typeface="Myriad Pro"/>
              </a:rPr>
              <a:t>consider volunteering at a data science </a:t>
            </a:r>
            <a:r>
              <a:rPr sz="1500" spc="-10" dirty="0">
                <a:latin typeface="Myriad Pro"/>
                <a:cs typeface="Myriad Pro"/>
              </a:rPr>
              <a:t>event.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79600" y="8361538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411" y="0"/>
                </a:lnTo>
              </a:path>
              <a:path w="40004">
                <a:moveTo>
                  <a:pt x="0" y="0"/>
                </a:moveTo>
                <a:lnTo>
                  <a:pt x="39411" y="0"/>
                </a:lnTo>
              </a:path>
            </a:pathLst>
          </a:custGeom>
          <a:ln w="48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83081" y="8085313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42" y="0"/>
                </a:lnTo>
              </a:path>
              <a:path w="39370">
                <a:moveTo>
                  <a:pt x="0" y="0"/>
                </a:moveTo>
                <a:lnTo>
                  <a:pt x="39342" y="0"/>
                </a:lnTo>
              </a:path>
            </a:pathLst>
          </a:custGeom>
          <a:ln w="4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56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7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211071"/>
            <a:ext cx="6366510" cy="821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Most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events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follow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same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format: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invited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speaker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gives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talk,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followed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by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networking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period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where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everyone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encouraged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mingle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(usually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over </a:t>
            </a:r>
            <a:r>
              <a:rPr sz="1500" spc="-30" dirty="0">
                <a:latin typeface="Myriad Pro"/>
                <a:cs typeface="Myriad Pro"/>
              </a:rPr>
              <a:t>beers.).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general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meetups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will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often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industry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talk</a:t>
            </a:r>
            <a:r>
              <a:rPr sz="1500" spc="5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where someone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will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delve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into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real-world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problem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explain </a:t>
            </a:r>
            <a:r>
              <a:rPr sz="1500" dirty="0">
                <a:latin typeface="Myriad Pro"/>
                <a:cs typeface="Myriad Pro"/>
              </a:rPr>
              <a:t>how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 was</a:t>
            </a:r>
            <a:r>
              <a:rPr sz="1500" spc="3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solved.</a:t>
            </a:r>
            <a:r>
              <a:rPr sz="1500" spc="3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Specialized</a:t>
            </a:r>
            <a:r>
              <a:rPr sz="1500" spc="3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3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meetups,</a:t>
            </a:r>
            <a:r>
              <a:rPr sz="1500" spc="3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such</a:t>
            </a:r>
            <a:r>
              <a:rPr sz="1500" spc="3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36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Python </a:t>
            </a:r>
            <a:r>
              <a:rPr sz="1500" dirty="0">
                <a:latin typeface="Myriad Pro"/>
                <a:cs typeface="Myriad Pro"/>
              </a:rPr>
              <a:t>groups</a:t>
            </a:r>
            <a:r>
              <a:rPr sz="1500" spc="3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</a:t>
            </a:r>
            <a:r>
              <a:rPr sz="1500" spc="3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 groups, will often focus on technical tutorials, teaching a </a:t>
            </a:r>
            <a:r>
              <a:rPr sz="1500" spc="-10" dirty="0">
                <a:latin typeface="Myriad Pro"/>
                <a:cs typeface="Myriad Pro"/>
              </a:rPr>
              <a:t>specific </a:t>
            </a:r>
            <a:r>
              <a:rPr sz="1500" dirty="0">
                <a:latin typeface="Myriad Pro"/>
                <a:cs typeface="Myriad Pro"/>
              </a:rPr>
              <a:t>tool or </a:t>
            </a:r>
            <a:r>
              <a:rPr sz="1500" spc="-10" dirty="0">
                <a:latin typeface="Myriad Pro"/>
                <a:cs typeface="Myriad Pro"/>
              </a:rPr>
              <a:t>skill.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 algn="just">
              <a:lnSpc>
                <a:spcPct val="120800"/>
              </a:lnSpc>
            </a:pPr>
            <a:r>
              <a:rPr sz="1500" spc="-10" dirty="0">
                <a:latin typeface="Myriad Pro"/>
                <a:cs typeface="Myriad Pro"/>
              </a:rPr>
              <a:t>You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should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introduce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yourself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local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community.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Many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the </a:t>
            </a:r>
            <a:r>
              <a:rPr sz="1500" dirty="0">
                <a:latin typeface="Myriad Pro"/>
                <a:cs typeface="Myriad Pro"/>
              </a:rPr>
              <a:t>best</a:t>
            </a:r>
            <a:r>
              <a:rPr sz="1500" spc="27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career</a:t>
            </a:r>
            <a:r>
              <a:rPr sz="1500" spc="27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opportunities</a:t>
            </a:r>
            <a:r>
              <a:rPr sz="1500" spc="28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are</a:t>
            </a:r>
            <a:r>
              <a:rPr sz="1500" spc="27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found</a:t>
            </a:r>
            <a:r>
              <a:rPr sz="1500" spc="27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by</a:t>
            </a:r>
            <a:r>
              <a:rPr sz="1500" spc="27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talking</a:t>
            </a:r>
            <a:r>
              <a:rPr sz="1500" spc="27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8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people</a:t>
            </a:r>
            <a:r>
              <a:rPr sz="1500" spc="275" dirty="0">
                <a:latin typeface="Myriad Pro"/>
                <a:cs typeface="Myriad Pro"/>
              </a:rPr>
              <a:t>  </a:t>
            </a:r>
            <a:r>
              <a:rPr sz="1500" spc="-10" dirty="0">
                <a:latin typeface="Myriad Pro"/>
                <a:cs typeface="Myriad Pro"/>
              </a:rPr>
              <a:t>passionate </a:t>
            </a:r>
            <a:r>
              <a:rPr sz="1500" dirty="0">
                <a:latin typeface="Myriad Pro"/>
                <a:cs typeface="Myriad Pro"/>
              </a:rPr>
              <a:t>about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 certain field, many of whom will be with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 at a data science </a:t>
            </a:r>
            <a:r>
              <a:rPr sz="1500" spc="-10" dirty="0">
                <a:latin typeface="Myriad Pro"/>
                <a:cs typeface="Myriad Pro"/>
              </a:rPr>
              <a:t>meetup.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7.4.3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65" dirty="0">
                <a:latin typeface="Arial"/>
                <a:cs typeface="Arial"/>
              </a:rPr>
              <a:t>Other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85" dirty="0">
                <a:latin typeface="Arial"/>
                <a:cs typeface="Arial"/>
              </a:rPr>
              <a:t>Ways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Arial"/>
              <a:cs typeface="Arial"/>
            </a:endParaRPr>
          </a:p>
          <a:p>
            <a:pPr marL="12700" marR="7620" algn="just">
              <a:lnSpc>
                <a:spcPct val="1191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We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live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digital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world,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shouldn’t</a:t>
            </a:r>
            <a:r>
              <a:rPr sz="1500" spc="1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feel</a:t>
            </a:r>
            <a:r>
              <a:rPr sz="1500" spc="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confined to offline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networking. </a:t>
            </a:r>
            <a:r>
              <a:rPr sz="1500" dirty="0">
                <a:latin typeface="Myriad Pro"/>
                <a:cs typeface="Myriad Pro"/>
              </a:rPr>
              <a:t>Some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 the best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 scientists are on</a:t>
            </a:r>
            <a:r>
              <a:rPr sz="1500" spc="-6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Twitter</a:t>
            </a:r>
            <a:r>
              <a:rPr sz="1500" dirty="0">
                <a:latin typeface="Myriad Pro"/>
                <a:cs typeface="Myriad Pro"/>
              </a:rPr>
              <a:t>,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 you’ll often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find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data</a:t>
            </a:r>
            <a:r>
              <a:rPr sz="1500" u="sng" spc="-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 </a:t>
            </a:r>
            <a:r>
              <a:rPr sz="1500" u="sng" spc="-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science</a:t>
            </a:r>
            <a:r>
              <a:rPr sz="1500" spc="-1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podcasts</a:t>
            </a:r>
            <a:r>
              <a:rPr sz="150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 </a:t>
            </a:r>
            <a:r>
              <a:rPr sz="1500" spc="-10" dirty="0">
                <a:latin typeface="Myriad Pro"/>
                <a:cs typeface="Myriad Pro"/>
              </a:rPr>
              <a:t>follow.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Myriad Pro"/>
              <a:cs typeface="Myriad Pro"/>
            </a:endParaRPr>
          </a:p>
          <a:p>
            <a:pPr marL="12700" marR="5080">
              <a:lnSpc>
                <a:spcPct val="120800"/>
              </a:lnSpc>
              <a:tabLst>
                <a:tab pos="5792470" algn="l"/>
              </a:tabLst>
            </a:pPr>
            <a:r>
              <a:rPr sz="1500" dirty="0">
                <a:latin typeface="Myriad Pro"/>
                <a:cs typeface="Myriad Pro"/>
              </a:rPr>
              <a:t>Podcasts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such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Talking</a:t>
            </a:r>
            <a:r>
              <a:rPr sz="1500" u="sng" spc="204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Machine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s</a:t>
            </a:r>
            <a:r>
              <a:rPr sz="1500" spc="204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features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interviews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prominent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scientists.</a:t>
            </a:r>
            <a:r>
              <a:rPr sz="1500" spc="95" dirty="0">
                <a:latin typeface="Myriad Pro"/>
                <a:cs typeface="Myriad Pro"/>
              </a:rPr>
              <a:t> 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Partiall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y</a:t>
            </a:r>
            <a:r>
              <a:rPr sz="1500" u="sng" spc="9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 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Derivative</a:t>
            </a:r>
            <a:r>
              <a:rPr sz="1500" spc="100" dirty="0">
                <a:solidFill>
                  <a:srgbClr val="27B99A"/>
                </a:solidFill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offers drunk data-driven </a:t>
            </a:r>
            <a:r>
              <a:rPr sz="1500" spc="-10" dirty="0">
                <a:latin typeface="Myriad Pro"/>
                <a:cs typeface="Myriad Pro"/>
              </a:rPr>
              <a:t>conversations.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The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O’Reilly</a:t>
            </a:r>
            <a:r>
              <a:rPr sz="1500" u="sng" spc="4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Data</a:t>
            </a:r>
            <a:r>
              <a:rPr sz="1500" u="sng" spc="4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Show</a:t>
            </a:r>
            <a:r>
              <a:rPr sz="1500" spc="45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equivalent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graduate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seminar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delivered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podcast </a:t>
            </a:r>
            <a:r>
              <a:rPr sz="1500" spc="-20" dirty="0">
                <a:latin typeface="Myriad Pro"/>
                <a:cs typeface="Myriad Pro"/>
              </a:rPr>
              <a:t>form.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2000">
              <a:latin typeface="Myriad Pro"/>
              <a:cs typeface="Myriad Pro"/>
            </a:endParaRPr>
          </a:p>
          <a:p>
            <a:pPr marL="12700" marR="95885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You’ll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also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find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online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blogs,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newsletters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communities,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such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6"/>
              </a:rPr>
              <a:t>O’Reilly</a:t>
            </a:r>
            <a:r>
              <a:rPr sz="1500" spc="-1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and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7"/>
              </a:rPr>
              <a:t>KDNuggets</a:t>
            </a:r>
            <a:r>
              <a:rPr sz="1500" dirty="0">
                <a:latin typeface="Myriad Pro"/>
                <a:cs typeface="Myriad Pro"/>
              </a:rPr>
              <a:t>, to help you connect with data scientists </a:t>
            </a:r>
            <a:r>
              <a:rPr sz="1500" spc="-10" dirty="0">
                <a:latin typeface="Myriad Pro"/>
                <a:cs typeface="Myriad Pro"/>
              </a:rPr>
              <a:t>online.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Myriad Pro"/>
              <a:cs typeface="Myriad Pro"/>
            </a:endParaRPr>
          </a:p>
          <a:p>
            <a:pPr marL="12700" marR="5080">
              <a:lnSpc>
                <a:spcPct val="119100"/>
              </a:lnSpc>
              <a:tabLst>
                <a:tab pos="535305" algn="l"/>
                <a:tab pos="1291590" algn="l"/>
              </a:tabLst>
            </a:pPr>
            <a:r>
              <a:rPr sz="1500" dirty="0">
                <a:latin typeface="Myriad Pro"/>
                <a:cs typeface="Myriad Pro"/>
              </a:rPr>
              <a:t>Make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sure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check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out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8"/>
              </a:rPr>
              <a:t>Reddit</a:t>
            </a:r>
            <a:r>
              <a:rPr sz="1500" spc="175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9"/>
              </a:rPr>
              <a:t>Quora</a:t>
            </a:r>
            <a:r>
              <a:rPr sz="1500" spc="175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where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engage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trending </a:t>
            </a:r>
            <a:r>
              <a:rPr sz="1500" spc="-20" dirty="0">
                <a:latin typeface="Myriad Pro"/>
                <a:cs typeface="Myriad Pro"/>
              </a:rPr>
              <a:t>data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science</a:t>
            </a:r>
            <a:r>
              <a:rPr sz="1500" dirty="0">
                <a:latin typeface="Myriad Pro"/>
                <a:cs typeface="Myriad Pro"/>
              </a:rPr>
              <a:t>	discussions,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 you’ll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always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find great </a:t>
            </a:r>
            <a:r>
              <a:rPr sz="1500" spc="-10" dirty="0">
                <a:latin typeface="Myriad Pro"/>
                <a:cs typeface="Myriad Pro"/>
              </a:rPr>
              <a:t>programming</a:t>
            </a:r>
            <a:r>
              <a:rPr sz="1500" spc="5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resources and pieces on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10"/>
              </a:rPr>
              <a:t>Hacker </a:t>
            </a:r>
            <a:r>
              <a:rPr sz="1500" u="sng" spc="-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10"/>
              </a:rPr>
              <a:t>News.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44633" y="8861232"/>
            <a:ext cx="635" cy="0"/>
          </a:xfrm>
          <a:custGeom>
            <a:avLst/>
            <a:gdLst/>
            <a:ahLst/>
            <a:cxnLst/>
            <a:rect l="l" t="t" r="r" b="b"/>
            <a:pathLst>
              <a:path w="635">
                <a:moveTo>
                  <a:pt x="0" y="0"/>
                </a:moveTo>
                <a:lnTo>
                  <a:pt x="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17493" y="8861232"/>
            <a:ext cx="635" cy="0"/>
          </a:xfrm>
          <a:custGeom>
            <a:avLst/>
            <a:gdLst/>
            <a:ahLst/>
            <a:cxnLst/>
            <a:rect l="l" t="t" r="r" b="b"/>
            <a:pathLst>
              <a:path w="635">
                <a:moveTo>
                  <a:pt x="0" y="0"/>
                </a:moveTo>
                <a:lnTo>
                  <a:pt x="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2015" y="7146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61683" y="5733032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65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61786" y="5456807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65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44708" y="8585007"/>
            <a:ext cx="635" cy="0"/>
          </a:xfrm>
          <a:custGeom>
            <a:avLst/>
            <a:gdLst/>
            <a:ahLst/>
            <a:cxnLst/>
            <a:rect l="l" t="t" r="r" b="b"/>
            <a:pathLst>
              <a:path w="635">
                <a:moveTo>
                  <a:pt x="0" y="0"/>
                </a:moveTo>
                <a:lnTo>
                  <a:pt x="7" y="0"/>
                </a:lnTo>
              </a:path>
              <a:path w="635">
                <a:moveTo>
                  <a:pt x="0" y="0"/>
                </a:moveTo>
                <a:lnTo>
                  <a:pt x="7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17544" y="8585007"/>
            <a:ext cx="635" cy="0"/>
          </a:xfrm>
          <a:custGeom>
            <a:avLst/>
            <a:gdLst/>
            <a:ahLst/>
            <a:cxnLst/>
            <a:rect l="l" t="t" r="r" b="b"/>
            <a:pathLst>
              <a:path w="635">
                <a:moveTo>
                  <a:pt x="0" y="0"/>
                </a:moveTo>
                <a:lnTo>
                  <a:pt x="7" y="0"/>
                </a:lnTo>
              </a:path>
              <a:path w="635">
                <a:moveTo>
                  <a:pt x="0" y="0"/>
                </a:moveTo>
                <a:lnTo>
                  <a:pt x="7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2038" y="68705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57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11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5983" y="2659698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4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8854" y="2043748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4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1143003"/>
            <a:ext cx="6365240" cy="492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7.5</a:t>
            </a:r>
            <a:r>
              <a:rPr sz="2000" b="1" spc="-50" dirty="0">
                <a:solidFill>
                  <a:srgbClr val="27B99A"/>
                </a:solidFill>
                <a:latin typeface="Arial"/>
                <a:cs typeface="Arial"/>
              </a:rPr>
              <a:t> Job</a:t>
            </a:r>
            <a:r>
              <a:rPr sz="2000" b="1" spc="-4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27B99A"/>
                </a:solidFill>
                <a:latin typeface="Arial"/>
                <a:cs typeface="Arial"/>
              </a:rPr>
              <a:t>Boards</a:t>
            </a:r>
            <a:r>
              <a:rPr sz="2000" b="1" spc="-4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27B99A"/>
                </a:solidFill>
                <a:latin typeface="Arial"/>
                <a:cs typeface="Arial"/>
              </a:rPr>
              <a:t>for</a:t>
            </a:r>
            <a:r>
              <a:rPr sz="2000" b="1" spc="-4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27B99A"/>
                </a:solidFill>
                <a:latin typeface="Arial"/>
                <a:cs typeface="Arial"/>
              </a:rPr>
              <a:t>Data</a:t>
            </a:r>
            <a:r>
              <a:rPr sz="2000" b="1" spc="-5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7B99A"/>
                </a:solidFill>
                <a:latin typeface="Arial"/>
                <a:cs typeface="Arial"/>
              </a:rPr>
              <a:t>Science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 marL="571500" indent="-229235">
              <a:lnSpc>
                <a:spcPct val="100000"/>
              </a:lnSpc>
              <a:buSzPct val="80000"/>
              <a:buFont typeface="Minion Pro"/>
              <a:buAutoNum type="arabicPeriod"/>
              <a:tabLst>
                <a:tab pos="571500" algn="l"/>
              </a:tabLst>
            </a:pPr>
            <a:r>
              <a:rPr sz="1500" dirty="0">
                <a:latin typeface="Myriad Pro"/>
                <a:cs typeface="Myriad Pro"/>
              </a:rPr>
              <a:t>Kaggle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offers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a job board</a:t>
            </a:r>
            <a:r>
              <a:rPr sz="1500" u="sng" spc="-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for data </a:t>
            </a:r>
            <a:r>
              <a:rPr sz="1500" u="sng" spc="-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scientists</a:t>
            </a:r>
            <a:r>
              <a:rPr sz="1500" spc="-10" dirty="0">
                <a:latin typeface="Myriad Pro"/>
                <a:cs typeface="Myriad Pro"/>
              </a:rPr>
              <a:t>.</a:t>
            </a:r>
            <a:endParaRPr sz="1500">
              <a:latin typeface="Myriad Pro"/>
              <a:cs typeface="Myriad Pro"/>
            </a:endParaRPr>
          </a:p>
          <a:p>
            <a:pPr marL="571500" marR="5080" indent="-229235">
              <a:lnSpc>
                <a:spcPct val="124300"/>
              </a:lnSpc>
              <a:spcBef>
                <a:spcPts val="375"/>
              </a:spcBef>
              <a:buSzPct val="80000"/>
              <a:buFont typeface="Minion Pro"/>
              <a:buAutoNum type="arabicPeriod"/>
              <a:tabLst>
                <a:tab pos="571500" algn="l"/>
              </a:tabLst>
            </a:pPr>
            <a:r>
              <a:rPr sz="1500" spc="-20" dirty="0">
                <a:latin typeface="Myriad Pro"/>
                <a:cs typeface="Myriad Pro"/>
              </a:rPr>
              <a:t>You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find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list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open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scientist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jobs at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Indeed,</a:t>
            </a:r>
            <a:r>
              <a:rPr sz="1500" u="sng" spc="-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the</a:t>
            </a:r>
            <a:r>
              <a:rPr sz="1500" u="sng" spc="-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search</a:t>
            </a:r>
            <a:r>
              <a:rPr sz="1500" u="sng" spc="-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 </a:t>
            </a:r>
            <a:r>
              <a:rPr sz="1500" u="sng" spc="-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engine</a:t>
            </a:r>
            <a:r>
              <a:rPr sz="1500" spc="-1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for </a:t>
            </a:r>
            <a:r>
              <a:rPr sz="1500" u="sng" spc="-2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jobs</a:t>
            </a:r>
            <a:r>
              <a:rPr sz="1500" spc="-20" dirty="0">
                <a:latin typeface="Myriad Pro"/>
                <a:cs typeface="Myriad Pro"/>
              </a:rPr>
              <a:t>.</a:t>
            </a:r>
            <a:endParaRPr sz="1500">
              <a:latin typeface="Myriad Pro"/>
              <a:cs typeface="Myriad Pro"/>
            </a:endParaRPr>
          </a:p>
          <a:p>
            <a:pPr marL="571500" indent="-229235">
              <a:lnSpc>
                <a:spcPct val="100000"/>
              </a:lnSpc>
              <a:spcBef>
                <a:spcPts val="875"/>
              </a:spcBef>
              <a:buClr>
                <a:srgbClr val="000000"/>
              </a:buClr>
              <a:buSzPct val="80000"/>
              <a:buFont typeface="Minion Pro"/>
              <a:buAutoNum type="arabicPeriod"/>
              <a:tabLst>
                <a:tab pos="571500" algn="l"/>
              </a:tabLst>
            </a:pP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Datajobs</a:t>
            </a:r>
            <a:r>
              <a:rPr sz="1500" spc="-5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offers a listings site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 data </a:t>
            </a:r>
            <a:r>
              <a:rPr sz="1500" spc="-10" dirty="0">
                <a:latin typeface="Myriad Pro"/>
                <a:cs typeface="Myriad Pro"/>
              </a:rPr>
              <a:t>science.</a:t>
            </a:r>
            <a:endParaRPr sz="1500">
              <a:latin typeface="Myriad Pro"/>
              <a:cs typeface="Myriad Pro"/>
            </a:endParaRPr>
          </a:p>
          <a:p>
            <a:pPr marL="571500" marR="25400" indent="-229235">
              <a:lnSpc>
                <a:spcPct val="124300"/>
              </a:lnSpc>
              <a:spcBef>
                <a:spcPts val="375"/>
              </a:spcBef>
              <a:buClr>
                <a:srgbClr val="000000"/>
              </a:buClr>
              <a:buSzPct val="80000"/>
              <a:buFont typeface="Minion Pro"/>
              <a:buAutoNum type="arabicPeriod"/>
              <a:tabLst>
                <a:tab pos="571500" algn="l"/>
              </a:tabLst>
            </a:pP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Datasciencejobs</a:t>
            </a:r>
            <a:r>
              <a:rPr sz="150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scrapes data science jobs from around the web into </a:t>
            </a:r>
            <a:r>
              <a:rPr sz="1500" spc="-25" dirty="0">
                <a:latin typeface="Myriad Pro"/>
                <a:cs typeface="Myriad Pro"/>
              </a:rPr>
              <a:t>one </a:t>
            </a:r>
            <a:r>
              <a:rPr sz="1500" dirty="0">
                <a:latin typeface="Myriad Pro"/>
                <a:cs typeface="Myriad Pro"/>
              </a:rPr>
              <a:t>centralized </a:t>
            </a:r>
            <a:r>
              <a:rPr sz="1500" spc="-10" dirty="0">
                <a:latin typeface="Myriad Pro"/>
                <a:cs typeface="Myriad Pro"/>
              </a:rPr>
              <a:t>location.</a:t>
            </a:r>
            <a:endParaRPr sz="1500">
              <a:latin typeface="Myriad Pro"/>
              <a:cs typeface="Myriad Pro"/>
            </a:endParaRPr>
          </a:p>
          <a:p>
            <a:pPr marL="13970" marR="14604" algn="just">
              <a:lnSpc>
                <a:spcPct val="119100"/>
              </a:lnSpc>
              <a:spcBef>
                <a:spcPts val="1530"/>
              </a:spcBef>
            </a:pP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also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find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opportunities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through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networking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through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-10" dirty="0">
                <a:latin typeface="Myriad Pro"/>
                <a:cs typeface="Myriad Pro"/>
              </a:rPr>
              <a:t> mentor. </a:t>
            </a:r>
            <a:r>
              <a:rPr sz="1500" dirty="0">
                <a:latin typeface="Myriad Pro"/>
                <a:cs typeface="Myriad Pro"/>
              </a:rPr>
              <a:t>We continue to emphasize that the best job positions are often found by </a:t>
            </a:r>
            <a:r>
              <a:rPr sz="1500" spc="-10" dirty="0">
                <a:latin typeface="Myriad Pro"/>
                <a:cs typeface="Myriad Pro"/>
              </a:rPr>
              <a:t>talking </a:t>
            </a:r>
            <a:r>
              <a:rPr sz="1500" dirty="0">
                <a:latin typeface="Myriad Pro"/>
                <a:cs typeface="Myriad Pro"/>
              </a:rPr>
              <a:t>to people within the data science </a:t>
            </a:r>
            <a:r>
              <a:rPr sz="1500" spc="-10" dirty="0">
                <a:latin typeface="Myriad Pro"/>
                <a:cs typeface="Myriad Pro"/>
              </a:rPr>
              <a:t>community.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Myriad Pro"/>
              <a:cs typeface="Myriad Pro"/>
            </a:endParaRPr>
          </a:p>
          <a:p>
            <a:pPr marL="13970" marR="90170">
              <a:lnSpc>
                <a:spcPct val="122000"/>
              </a:lnSpc>
              <a:tabLst>
                <a:tab pos="5441950" algn="l"/>
              </a:tabLst>
            </a:pPr>
            <a:r>
              <a:rPr sz="1500" dirty="0">
                <a:latin typeface="Myriad Pro"/>
                <a:cs typeface="Myriad Pro"/>
              </a:rPr>
              <a:t>You'll also be able to find opportunities for employment in startup </a:t>
            </a:r>
            <a:r>
              <a:rPr sz="1500" spc="-10" dirty="0">
                <a:latin typeface="Myriad Pro"/>
                <a:cs typeface="Myriad Pro"/>
              </a:rPr>
              <a:t>forums. </a:t>
            </a:r>
            <a:r>
              <a:rPr sz="1500" dirty="0">
                <a:latin typeface="Myriad Pro"/>
                <a:cs typeface="Myriad Pro"/>
              </a:rPr>
              <a:t>Hacker News has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6"/>
              </a:rPr>
              <a:t>a</a:t>
            </a:r>
            <a:r>
              <a:rPr sz="1500" u="sng" spc="16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6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6"/>
              </a:rPr>
              <a:t>job</a:t>
            </a:r>
            <a:r>
              <a:rPr sz="1500" u="sng" spc="16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6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6"/>
              </a:rPr>
              <a:t>board</a:t>
            </a:r>
            <a:r>
              <a:rPr sz="1500" spc="16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exclusive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6"/>
              </a:rPr>
              <a:t>Y</a:t>
            </a:r>
            <a:r>
              <a:rPr sz="1500" u="sng" spc="16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6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6"/>
              </a:rPr>
              <a:t>Combinator</a:t>
            </a:r>
            <a:r>
              <a:rPr sz="1500" spc="16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startups.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50" dirty="0">
                <a:latin typeface="Myriad Pro"/>
                <a:cs typeface="Myriad Pro"/>
              </a:rPr>
              <a:t>Y </a:t>
            </a:r>
            <a:r>
              <a:rPr sz="1500" dirty="0">
                <a:latin typeface="Myriad Pro"/>
                <a:cs typeface="Myriad Pro"/>
              </a:rPr>
              <a:t>Combinator is the most prestigious startup accelerator in the world.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7"/>
              </a:rPr>
              <a:t>Angellist</a:t>
            </a:r>
            <a:r>
              <a:rPr sz="150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is </a:t>
            </a:r>
            <a:r>
              <a:rPr sz="1500" dirty="0">
                <a:latin typeface="Myriad Pro"/>
                <a:cs typeface="Myriad Pro"/>
              </a:rPr>
              <a:t>a database for startups looking for funding, and it also has a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8"/>
              </a:rPr>
              <a:t>jobs </a:t>
            </a:r>
            <a:r>
              <a:rPr sz="1500" u="sng" spc="-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8"/>
              </a:rPr>
              <a:t>section</a:t>
            </a:r>
            <a:r>
              <a:rPr sz="1500" spc="-10" dirty="0">
                <a:latin typeface="Myriad Pro"/>
                <a:cs typeface="Myriad Pro"/>
              </a:rPr>
              <a:t>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15798" y="6044258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427" y="0"/>
                </a:lnTo>
              </a:path>
              <a:path w="40004">
                <a:moveTo>
                  <a:pt x="0" y="0"/>
                </a:moveTo>
                <a:lnTo>
                  <a:pt x="39427" y="0"/>
                </a:lnTo>
              </a:path>
            </a:pathLst>
          </a:custGeom>
          <a:ln w="4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3838" y="57680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961" y="54919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2158" y="54919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8520" y="56289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9498" y="53521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4492" y="53521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4660" y="53547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0287" y="53547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58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9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3344" y="660400"/>
            <a:ext cx="6367145" cy="787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7.6</a:t>
            </a:r>
            <a:r>
              <a:rPr sz="2000" b="1" spc="-4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20" dirty="0">
                <a:solidFill>
                  <a:srgbClr val="27B99A"/>
                </a:solidFill>
                <a:latin typeface="Arial"/>
                <a:cs typeface="Arial"/>
              </a:rPr>
              <a:t>Ace</a:t>
            </a:r>
            <a:r>
              <a:rPr sz="2000" b="1" spc="-4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27B99A"/>
                </a:solidFill>
                <a:latin typeface="Arial"/>
                <a:cs typeface="Arial"/>
              </a:rPr>
              <a:t>the</a:t>
            </a:r>
            <a:r>
              <a:rPr sz="2000" b="1" spc="-4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27B99A"/>
                </a:solidFill>
                <a:latin typeface="Arial"/>
                <a:cs typeface="Arial"/>
              </a:rPr>
              <a:t>Data</a:t>
            </a:r>
            <a:r>
              <a:rPr sz="2000" b="1" spc="-3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27B99A"/>
                </a:solidFill>
                <a:latin typeface="Arial"/>
                <a:cs typeface="Arial"/>
              </a:rPr>
              <a:t>Science</a:t>
            </a:r>
            <a:r>
              <a:rPr sz="2000" b="1" spc="-4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7B99A"/>
                </a:solidFill>
                <a:latin typeface="Arial"/>
                <a:cs typeface="Arial"/>
              </a:rPr>
              <a:t>Interview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Arial"/>
              <a:cs typeface="Arial"/>
            </a:endParaRPr>
          </a:p>
          <a:p>
            <a:pPr marL="31115" marR="191135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An</a:t>
            </a:r>
            <a:r>
              <a:rPr sz="1500" spc="3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entire</a:t>
            </a:r>
            <a:r>
              <a:rPr sz="1500" spc="3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book</a:t>
            </a:r>
            <a:r>
              <a:rPr sz="1500" spc="3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3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</a:t>
            </a:r>
            <a:r>
              <a:rPr sz="1500" spc="3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written</a:t>
            </a:r>
            <a:r>
              <a:rPr sz="1500" spc="3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3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3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3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interview--in</a:t>
            </a:r>
            <a:r>
              <a:rPr sz="1500" spc="3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fact,</a:t>
            </a:r>
            <a:r>
              <a:rPr sz="1500" spc="340" dirty="0">
                <a:latin typeface="Myriad Pro"/>
                <a:cs typeface="Myriad Pro"/>
              </a:rPr>
              <a:t> </a:t>
            </a:r>
            <a:r>
              <a:rPr sz="1500" spc="-30" dirty="0">
                <a:latin typeface="Myriad Pro"/>
                <a:cs typeface="Myriad Pro"/>
              </a:rPr>
              <a:t>it’s </a:t>
            </a:r>
            <a:r>
              <a:rPr sz="1500" dirty="0">
                <a:latin typeface="Myriad Pro"/>
                <a:cs typeface="Myriad Pro"/>
              </a:rPr>
              <a:t>likely we’ll be releasing a book exclusively on the topic </a:t>
            </a:r>
            <a:r>
              <a:rPr sz="1500" spc="-10" dirty="0">
                <a:latin typeface="Myriad Pro"/>
                <a:cs typeface="Myriad Pro"/>
              </a:rPr>
              <a:t>soon!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31115" marR="191135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If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get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interview,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what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do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do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next?</a:t>
            </a:r>
            <a:r>
              <a:rPr sz="1500" spc="14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First,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acknowledge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interview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involves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some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degree</a:t>
            </a:r>
            <a:r>
              <a:rPr sz="1500" spc="2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preparation.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should</a:t>
            </a:r>
            <a:r>
              <a:rPr sz="1500" spc="245" dirty="0">
                <a:latin typeface="Myriad Pro"/>
                <a:cs typeface="Myriad Pro"/>
              </a:rPr>
              <a:t> </a:t>
            </a:r>
            <a:r>
              <a:rPr sz="1500" spc="-30" dirty="0">
                <a:latin typeface="Myriad Pro"/>
                <a:cs typeface="Myriad Pro"/>
              </a:rPr>
              <a:t>always </a:t>
            </a:r>
            <a:r>
              <a:rPr sz="1500" dirty="0">
                <a:latin typeface="Myriad Pro"/>
                <a:cs typeface="Myriad Pro"/>
              </a:rPr>
              <a:t>anticipate</a:t>
            </a:r>
            <a:r>
              <a:rPr sz="1500" spc="2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mixture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technical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non-</a:t>
            </a:r>
            <a:r>
              <a:rPr sz="1500" dirty="0">
                <a:latin typeface="Myriad Pro"/>
                <a:cs typeface="Myriad Pro"/>
              </a:rPr>
              <a:t>technical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questions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3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any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3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interview.</a:t>
            </a:r>
            <a:r>
              <a:rPr sz="1500" spc="4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Prepare</a:t>
            </a:r>
            <a:r>
              <a:rPr sz="1500" spc="4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4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questions</a:t>
            </a:r>
            <a:r>
              <a:rPr sz="1500" spc="4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about</a:t>
            </a:r>
            <a:r>
              <a:rPr sz="1500" spc="4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4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background,</a:t>
            </a:r>
            <a:r>
              <a:rPr sz="1500" spc="405" dirty="0">
                <a:latin typeface="Myriad Pro"/>
                <a:cs typeface="Myriad Pro"/>
              </a:rPr>
              <a:t> </a:t>
            </a:r>
            <a:r>
              <a:rPr sz="1500" spc="-30" dirty="0">
                <a:latin typeface="Myriad Pro"/>
                <a:cs typeface="Myriad Pro"/>
              </a:rPr>
              <a:t>coding, </a:t>
            </a:r>
            <a:r>
              <a:rPr sz="1500" spc="-25" dirty="0">
                <a:latin typeface="Myriad Pro"/>
                <a:cs typeface="Myriad Pro"/>
              </a:rPr>
              <a:t>applied</a:t>
            </a:r>
            <a:r>
              <a:rPr sz="1500" spc="-4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machine</a:t>
            </a:r>
            <a:r>
              <a:rPr sz="1500" spc="-4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learning,</a:t>
            </a:r>
            <a:r>
              <a:rPr sz="1500" spc="-4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and</a:t>
            </a:r>
            <a:r>
              <a:rPr sz="1500" spc="-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</a:t>
            </a:r>
            <a:r>
              <a:rPr sz="1500" spc="-4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ready</a:t>
            </a:r>
            <a:r>
              <a:rPr sz="1500" spc="-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-4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analyze</a:t>
            </a:r>
            <a:r>
              <a:rPr sz="1500" spc="-4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data</a:t>
            </a:r>
            <a:r>
              <a:rPr sz="1500" spc="-4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sets.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yriad Pro"/>
              <a:cs typeface="Myriad Pro"/>
            </a:endParaRPr>
          </a:p>
          <a:p>
            <a:pPr marL="39370" algn="just">
              <a:lnSpc>
                <a:spcPct val="100000"/>
              </a:lnSpc>
            </a:pPr>
            <a:r>
              <a:rPr sz="1500" spc="-20" dirty="0">
                <a:latin typeface="Myriad Pro"/>
                <a:cs typeface="Myriad Pro"/>
              </a:rPr>
              <a:t>There</a:t>
            </a:r>
            <a:r>
              <a:rPr sz="1500" spc="-5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are</a:t>
            </a:r>
            <a:r>
              <a:rPr sz="1500" spc="-5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several</a:t>
            </a:r>
            <a:r>
              <a:rPr sz="1500" spc="-5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kinds</a:t>
            </a:r>
            <a:r>
              <a:rPr sz="1500" spc="-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-5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questions</a:t>
            </a:r>
            <a:r>
              <a:rPr sz="1500" spc="-50" dirty="0">
                <a:latin typeface="Myriad Pro"/>
                <a:cs typeface="Myriad Pro"/>
              </a:rPr>
              <a:t> </a:t>
            </a:r>
            <a:r>
              <a:rPr sz="1500" dirty="0">
                <a:solidFill>
                  <a:srgbClr val="27B99A"/>
                </a:solidFill>
                <a:latin typeface="Myriad Pro"/>
                <a:cs typeface="Myriad Pro"/>
                <a:hlinkClick r:id="rId2"/>
              </a:rPr>
              <a:t>that are always </a:t>
            </a:r>
            <a:r>
              <a:rPr sz="1500" spc="-10" dirty="0">
                <a:solidFill>
                  <a:srgbClr val="27B99A"/>
                </a:solidFill>
                <a:latin typeface="Myriad Pro"/>
                <a:cs typeface="Myriad Pro"/>
                <a:hlinkClick r:id="rId2"/>
              </a:rPr>
              <a:t>asked</a:t>
            </a:r>
            <a:r>
              <a:rPr sz="1500" spc="-10" dirty="0">
                <a:latin typeface="Myriad Pro"/>
                <a:cs typeface="Myriad Pro"/>
              </a:rPr>
              <a:t>: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Myriad Pro"/>
              <a:cs typeface="Myriad Pro"/>
            </a:endParaRPr>
          </a:p>
          <a:p>
            <a:pPr marL="745490" indent="-254635">
              <a:lnSpc>
                <a:spcPct val="100000"/>
              </a:lnSpc>
              <a:buAutoNum type="arabicPeriod"/>
              <a:tabLst>
                <a:tab pos="746125" algn="l"/>
              </a:tabLst>
            </a:pPr>
            <a:r>
              <a:rPr sz="1500" dirty="0">
                <a:latin typeface="Myriad Pro"/>
                <a:cs typeface="Myriad Pro"/>
              </a:rPr>
              <a:t>Questions centered around your programming </a:t>
            </a:r>
            <a:r>
              <a:rPr sz="1500" spc="-10" dirty="0">
                <a:latin typeface="Myriad Pro"/>
                <a:cs typeface="Myriad Pro"/>
              </a:rPr>
              <a:t>knowledge.</a:t>
            </a:r>
            <a:endParaRPr sz="1500">
              <a:latin typeface="Myriad Pro"/>
              <a:cs typeface="Myriad Pro"/>
            </a:endParaRPr>
          </a:p>
          <a:p>
            <a:pPr marL="745490" marR="377190" indent="-254000">
              <a:lnSpc>
                <a:spcPct val="124300"/>
              </a:lnSpc>
              <a:spcBef>
                <a:spcPts val="375"/>
              </a:spcBef>
              <a:buAutoNum type="arabicPeriod"/>
              <a:tabLst>
                <a:tab pos="746125" algn="l"/>
              </a:tabLst>
            </a:pPr>
            <a:r>
              <a:rPr sz="1500" dirty="0">
                <a:latin typeface="Myriad Pro"/>
                <a:cs typeface="Myriad Pro"/>
              </a:rPr>
              <a:t>Questions that test what you know about data science </a:t>
            </a:r>
            <a:r>
              <a:rPr sz="1500" spc="-10" dirty="0">
                <a:latin typeface="Myriad Pro"/>
                <a:cs typeface="Myriad Pro"/>
              </a:rPr>
              <a:t>algorithms,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make you share your real-life </a:t>
            </a:r>
            <a:r>
              <a:rPr sz="1500" spc="-10" dirty="0">
                <a:latin typeface="Myriad Pro"/>
                <a:cs typeface="Myriad Pro"/>
              </a:rPr>
              <a:t>experience.</a:t>
            </a:r>
            <a:endParaRPr sz="1500">
              <a:latin typeface="Myriad Pro"/>
              <a:cs typeface="Myriad Pro"/>
            </a:endParaRPr>
          </a:p>
          <a:p>
            <a:pPr marL="745490" indent="-254635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746125" algn="l"/>
              </a:tabLst>
            </a:pPr>
            <a:r>
              <a:rPr sz="1500" dirty="0">
                <a:latin typeface="Myriad Pro"/>
                <a:cs typeface="Myriad Pro"/>
              </a:rPr>
              <a:t>Questions focused on your prior work with data </a:t>
            </a:r>
            <a:r>
              <a:rPr sz="1500" spc="-10" dirty="0">
                <a:latin typeface="Myriad Pro"/>
                <a:cs typeface="Myriad Pro"/>
              </a:rPr>
              <a:t>science.</a:t>
            </a:r>
            <a:endParaRPr sz="1500">
              <a:latin typeface="Myriad Pro"/>
              <a:cs typeface="Myriad Pro"/>
            </a:endParaRPr>
          </a:p>
          <a:p>
            <a:pPr marL="745490" indent="-254635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746125" algn="l"/>
              </a:tabLst>
            </a:pPr>
            <a:r>
              <a:rPr sz="1500" dirty="0">
                <a:latin typeface="Myriad Pro"/>
                <a:cs typeface="Myriad Pro"/>
              </a:rPr>
              <a:t>Questions testing your knowledge of the interviewer's </a:t>
            </a:r>
            <a:r>
              <a:rPr sz="1500" spc="-10" dirty="0">
                <a:latin typeface="Myriad Pro"/>
                <a:cs typeface="Myriad Pro"/>
              </a:rPr>
              <a:t>business.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Myriad Pro"/>
              <a:cs typeface="Myriad Pro"/>
            </a:endParaRPr>
          </a:p>
          <a:p>
            <a:pPr marL="12700" marR="5080">
              <a:lnSpc>
                <a:spcPct val="120800"/>
              </a:lnSpc>
              <a:tabLst>
                <a:tab pos="969010" algn="l"/>
                <a:tab pos="1538605" algn="l"/>
                <a:tab pos="2064385" algn="l"/>
                <a:tab pos="2372995" algn="l"/>
                <a:tab pos="2889250" algn="l"/>
                <a:tab pos="3848735" algn="l"/>
                <a:tab pos="4199890" algn="l"/>
                <a:tab pos="5374640" algn="l"/>
                <a:tab pos="5964555" algn="l"/>
              </a:tabLst>
            </a:pPr>
            <a:r>
              <a:rPr sz="1500" dirty="0">
                <a:latin typeface="Myriad Pro"/>
                <a:cs typeface="Myriad Pro"/>
              </a:rPr>
              <a:t>Make</a:t>
            </a:r>
            <a:r>
              <a:rPr sz="1500" spc="4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sure</a:t>
            </a:r>
            <a:r>
              <a:rPr sz="1500" spc="4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4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brush</a:t>
            </a:r>
            <a:r>
              <a:rPr sz="1500" spc="4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up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programming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science--and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try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interweave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2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own</a:t>
            </a:r>
            <a:r>
              <a:rPr sz="1500" spc="2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personal</a:t>
            </a:r>
            <a:r>
              <a:rPr sz="1500" spc="2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story.</a:t>
            </a:r>
            <a:r>
              <a:rPr sz="1500" spc="2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prepare</a:t>
            </a:r>
            <a:r>
              <a:rPr sz="1500" spc="11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11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spc="-10" dirty="0">
                <a:latin typeface="Myriad Pro"/>
                <a:cs typeface="Myriad Pro"/>
              </a:rPr>
              <a:t>coding questions,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you’ll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0" dirty="0">
                <a:latin typeface="Myriad Pro"/>
                <a:cs typeface="Myriad Pro"/>
              </a:rPr>
              <a:t>have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to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treat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interviews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25" dirty="0">
                <a:latin typeface="Myriad Pro"/>
                <a:cs typeface="Myriad Pro"/>
              </a:rPr>
              <a:t>on</a:t>
            </a:r>
            <a:r>
              <a:rPr sz="1500" dirty="0">
                <a:latin typeface="Myriad Pro"/>
                <a:cs typeface="Myriad Pro"/>
              </a:rPr>
              <a:t>	data</a:t>
            </a:r>
            <a:r>
              <a:rPr sz="1500" spc="48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science</a:t>
            </a:r>
            <a:r>
              <a:rPr sz="1500" dirty="0">
                <a:latin typeface="Myriad Pro"/>
                <a:cs typeface="Myriad Pro"/>
              </a:rPr>
              <a:t>	</a:t>
            </a:r>
            <a:r>
              <a:rPr sz="1500" spc="-10" dirty="0">
                <a:latin typeface="Myriad Pro"/>
                <a:cs typeface="Myriad Pro"/>
              </a:rPr>
              <a:t>partly</a:t>
            </a:r>
            <a:r>
              <a:rPr sz="1500" dirty="0">
                <a:latin typeface="Myriad Pro"/>
                <a:cs typeface="Myriad Pro"/>
              </a:rPr>
              <a:t>	as </a:t>
            </a:r>
            <a:r>
              <a:rPr sz="1500" spc="-50" dirty="0">
                <a:latin typeface="Myriad Pro"/>
                <a:cs typeface="Myriad Pro"/>
              </a:rPr>
              <a:t>a </a:t>
            </a:r>
            <a:r>
              <a:rPr sz="1500" dirty="0">
                <a:latin typeface="Myriad Pro"/>
                <a:cs typeface="Myriad Pro"/>
              </a:rPr>
              <a:t>software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engineering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exercise.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should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brush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up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coding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interview </a:t>
            </a:r>
            <a:r>
              <a:rPr sz="1500" dirty="0">
                <a:latin typeface="Myriad Pro"/>
                <a:cs typeface="Myriad Pro"/>
              </a:rPr>
              <a:t>resources, many of which are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found </a:t>
            </a:r>
            <a:r>
              <a:rPr sz="1500" u="sng" spc="-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online</a:t>
            </a:r>
            <a:r>
              <a:rPr sz="1500" spc="-10" dirty="0">
                <a:latin typeface="Myriad Pro"/>
                <a:cs typeface="Myriad Pro"/>
              </a:rPr>
              <a:t>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0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Here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list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specific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questions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5B899"/>
                </a:solidFill>
                <a:uFill>
                  <a:solidFill>
                    <a:srgbClr val="25B899"/>
                  </a:solidFill>
                </a:uFill>
                <a:latin typeface="Myriad Pro"/>
                <a:cs typeface="Myriad Pro"/>
                <a:hlinkClick r:id="rId3"/>
              </a:rPr>
              <a:t>you</a:t>
            </a:r>
            <a:r>
              <a:rPr sz="1500" u="sng" spc="335" dirty="0">
                <a:solidFill>
                  <a:srgbClr val="25B899"/>
                </a:solidFill>
                <a:uFill>
                  <a:solidFill>
                    <a:srgbClr val="25B899"/>
                  </a:solidFill>
                </a:uFill>
                <a:latin typeface="Myriad Pro"/>
                <a:cs typeface="Myriad Pro"/>
                <a:hlinkClick r:id="rId3"/>
              </a:rPr>
              <a:t> </a:t>
            </a:r>
            <a:r>
              <a:rPr sz="1500" u="sng" dirty="0">
                <a:solidFill>
                  <a:srgbClr val="25B899"/>
                </a:solidFill>
                <a:uFill>
                  <a:solidFill>
                    <a:srgbClr val="25B899"/>
                  </a:solidFill>
                </a:uFill>
                <a:latin typeface="Myriad Pro"/>
                <a:cs typeface="Myriad Pro"/>
                <a:hlinkClick r:id="rId3"/>
              </a:rPr>
              <a:t>might</a:t>
            </a:r>
            <a:r>
              <a:rPr sz="1500" u="sng" spc="335" dirty="0">
                <a:solidFill>
                  <a:srgbClr val="25B899"/>
                </a:solidFill>
                <a:uFill>
                  <a:solidFill>
                    <a:srgbClr val="25B899"/>
                  </a:solidFill>
                </a:uFill>
                <a:latin typeface="Myriad Pro"/>
                <a:cs typeface="Myriad Pro"/>
                <a:hlinkClick r:id="rId3"/>
              </a:rPr>
              <a:t> </a:t>
            </a:r>
            <a:r>
              <a:rPr sz="1500" u="sng" spc="-10" dirty="0">
                <a:solidFill>
                  <a:srgbClr val="25B899"/>
                </a:solidFill>
                <a:uFill>
                  <a:solidFill>
                    <a:srgbClr val="25B899"/>
                  </a:solidFill>
                </a:uFill>
                <a:latin typeface="Myriad Pro"/>
                <a:cs typeface="Myriad Pro"/>
                <a:hlinkClick r:id="rId3"/>
              </a:rPr>
              <a:t>encounter</a:t>
            </a:r>
            <a:r>
              <a:rPr sz="1500" spc="-10" dirty="0">
                <a:latin typeface="Myriad Pro"/>
                <a:cs typeface="Myriad Pro"/>
              </a:rPr>
              <a:t>, </a:t>
            </a:r>
            <a:r>
              <a:rPr sz="1500" dirty="0">
                <a:latin typeface="Myriad Pro"/>
                <a:cs typeface="Myriad Pro"/>
              </a:rPr>
              <a:t>including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 </a:t>
            </a:r>
            <a:r>
              <a:rPr sz="1500" spc="-10" dirty="0">
                <a:latin typeface="Myriad Pro"/>
                <a:cs typeface="Myriad Pro"/>
              </a:rPr>
              <a:t>following: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05069" y="8234805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6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5767" y="7653780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57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59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4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4073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1</a:t>
            </a:r>
            <a:r>
              <a:rPr spc="-85" dirty="0"/>
              <a:t> 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6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533" y="2258390"/>
            <a:ext cx="6196965" cy="7098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5B899"/>
                </a:solidFill>
                <a:latin typeface="Arial"/>
                <a:cs typeface="Arial"/>
              </a:rPr>
              <a:t>1.1</a:t>
            </a:r>
            <a:r>
              <a:rPr sz="2000" b="1" spc="-25" dirty="0">
                <a:solidFill>
                  <a:srgbClr val="25B899"/>
                </a:solidFill>
                <a:latin typeface="Arial"/>
                <a:cs typeface="Arial"/>
              </a:rPr>
              <a:t> </a:t>
            </a:r>
            <a:r>
              <a:rPr sz="2000" b="1" spc="-145" dirty="0">
                <a:solidFill>
                  <a:srgbClr val="25B899"/>
                </a:solidFill>
                <a:latin typeface="Arial"/>
                <a:cs typeface="Arial"/>
              </a:rPr>
              <a:t>An</a:t>
            </a:r>
            <a:r>
              <a:rPr sz="2000" b="1" spc="-25" dirty="0">
                <a:solidFill>
                  <a:srgbClr val="25B899"/>
                </a:solidFill>
                <a:latin typeface="Arial"/>
                <a:cs typeface="Arial"/>
              </a:rPr>
              <a:t> </a:t>
            </a:r>
            <a:r>
              <a:rPr sz="2000" b="1" spc="-65" dirty="0">
                <a:solidFill>
                  <a:srgbClr val="25B899"/>
                </a:solidFill>
                <a:latin typeface="Arial"/>
                <a:cs typeface="Arial"/>
              </a:rPr>
              <a:t>Unconventional</a:t>
            </a:r>
            <a:r>
              <a:rPr sz="2000" b="1" spc="-20" dirty="0">
                <a:solidFill>
                  <a:srgbClr val="25B89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5B899"/>
                </a:solidFill>
                <a:latin typeface="Arial"/>
                <a:cs typeface="Arial"/>
              </a:rPr>
              <a:t>Innovator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 dirty="0">
              <a:latin typeface="Arial"/>
              <a:cs typeface="Arial"/>
            </a:endParaRPr>
          </a:p>
          <a:p>
            <a:pPr marL="12700" marR="119380">
              <a:lnSpc>
                <a:spcPct val="121700"/>
              </a:lnSpc>
            </a:pPr>
            <a:r>
              <a:rPr sz="1500" dirty="0">
                <a:latin typeface="Myriad Pro"/>
                <a:cs typeface="Myriad Pro"/>
              </a:rPr>
              <a:t>GiveDirectly</a:t>
            </a:r>
            <a:r>
              <a:rPr sz="1500" spc="2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2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2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not-for-profit</a:t>
            </a:r>
            <a:r>
              <a:rPr sz="1500" spc="2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organization</a:t>
            </a:r>
            <a:r>
              <a:rPr sz="1500" spc="2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2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shouldn't</a:t>
            </a:r>
            <a:r>
              <a:rPr sz="1500" spc="2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work.</a:t>
            </a:r>
            <a:r>
              <a:rPr sz="1500" spc="20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The </a:t>
            </a:r>
            <a:r>
              <a:rPr sz="1500" dirty="0">
                <a:latin typeface="Myriad Pro"/>
                <a:cs typeface="Myriad Pro"/>
              </a:rPr>
              <a:t>organization has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built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its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success</a:t>
            </a:r>
            <a:r>
              <a:rPr sz="1500" spc="3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giving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unconditional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cash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transfers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poorest people in the world. Charities aren't supposed to give </a:t>
            </a:r>
            <a:r>
              <a:rPr sz="1500" spc="-10" dirty="0">
                <a:latin typeface="Myriad Pro"/>
                <a:cs typeface="Myriad Pro"/>
              </a:rPr>
              <a:t>their </a:t>
            </a:r>
            <a:r>
              <a:rPr sz="1500" dirty="0">
                <a:latin typeface="Myriad Pro"/>
                <a:cs typeface="Myriad Pro"/>
              </a:rPr>
              <a:t>recipients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unlimited leeway; they're supposed to provide certain goods </a:t>
            </a:r>
            <a:r>
              <a:rPr sz="1500" spc="-25" dirty="0">
                <a:latin typeface="Myriad Pro"/>
                <a:cs typeface="Myriad Pro"/>
              </a:rPr>
              <a:t>for </a:t>
            </a:r>
            <a:r>
              <a:rPr sz="1500" dirty="0">
                <a:latin typeface="Myriad Pro"/>
                <a:cs typeface="Myriad Pro"/>
              </a:rPr>
              <a:t>certain</a:t>
            </a:r>
            <a:r>
              <a:rPr sz="1500" spc="-10" dirty="0">
                <a:latin typeface="Myriad Pro"/>
                <a:cs typeface="Myriad Pro"/>
              </a:rPr>
              <a:t> needs.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 dirty="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</a:rPr>
              <a:t>GiveDirectly</a:t>
            </a:r>
            <a:r>
              <a:rPr sz="1500" spc="-1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designed to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break all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 rules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-- and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it’s</a:t>
            </a:r>
            <a:r>
              <a:rPr sz="150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working.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 dirty="0">
              <a:latin typeface="Myriad Pro"/>
              <a:cs typeface="Myriad Pro"/>
            </a:endParaRPr>
          </a:p>
          <a:p>
            <a:pPr marL="12700" marR="508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organization’s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mandate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transform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international</a:t>
            </a:r>
            <a:r>
              <a:rPr sz="1500" spc="25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giving</a:t>
            </a:r>
            <a:r>
              <a:rPr sz="1500" spc="26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by </a:t>
            </a:r>
            <a:r>
              <a:rPr sz="1500" dirty="0">
                <a:latin typeface="Myriad Pro"/>
                <a:cs typeface="Myriad Pro"/>
              </a:rPr>
              <a:t>attacking extreme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poverty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its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roots.</a:t>
            </a:r>
            <a:r>
              <a:rPr sz="1500" spc="2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People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who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are</a:t>
            </a:r>
            <a:r>
              <a:rPr sz="1500" spc="2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helped</a:t>
            </a:r>
            <a:r>
              <a:rPr sz="1500" spc="29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by </a:t>
            </a:r>
            <a:r>
              <a:rPr sz="1500" dirty="0">
                <a:latin typeface="Myriad Pro"/>
                <a:cs typeface="Myriad Pro"/>
              </a:rPr>
              <a:t>GiveDirectly</a:t>
            </a:r>
            <a:r>
              <a:rPr sz="1500" spc="2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decide how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help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themselves.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has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led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one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the </a:t>
            </a:r>
            <a:r>
              <a:rPr sz="1500" dirty="0">
                <a:latin typeface="Myriad Pro"/>
                <a:cs typeface="Myriad Pro"/>
              </a:rPr>
              <a:t>lowest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percentages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 money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spent</a:t>
            </a:r>
            <a:r>
              <a:rPr sz="1500" spc="3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3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administration,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recipients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are </a:t>
            </a:r>
            <a:r>
              <a:rPr sz="1500" dirty="0">
                <a:latin typeface="Myriad Pro"/>
                <a:cs typeface="Myriad Pro"/>
              </a:rPr>
              <a:t>close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doubling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their assets</a:t>
            </a:r>
            <a:r>
              <a:rPr sz="1500" spc="2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2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halving</a:t>
            </a:r>
            <a:r>
              <a:rPr sz="1500" spc="2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rate</a:t>
            </a:r>
            <a:r>
              <a:rPr sz="1500" spc="2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3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hunger.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Myriad Pro"/>
              <a:cs typeface="Myriad Pro"/>
            </a:endParaRPr>
          </a:p>
          <a:p>
            <a:pPr marL="12700" marR="274955" indent="-635">
              <a:lnSpc>
                <a:spcPct val="119100"/>
              </a:lnSpc>
            </a:pPr>
            <a:r>
              <a:rPr sz="1500" dirty="0">
                <a:latin typeface="Myriad Pro"/>
                <a:cs typeface="Myriad Pro"/>
              </a:rPr>
              <a:t>It’s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hard</a:t>
            </a:r>
            <a:r>
              <a:rPr sz="1500" spc="2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overstate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how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difficult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GiveDirectly's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mission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is.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regions </a:t>
            </a:r>
            <a:r>
              <a:rPr sz="1500" dirty="0">
                <a:latin typeface="Myriad Pro"/>
                <a:cs typeface="Myriad Pro"/>
              </a:rPr>
              <a:t>they work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are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often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neglected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forgotten.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They</a:t>
            </a:r>
            <a:r>
              <a:rPr sz="1500" spc="2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not</a:t>
            </a:r>
            <a:r>
              <a:rPr sz="1500" spc="2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only</a:t>
            </a:r>
            <a:r>
              <a:rPr sz="1500" spc="2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25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provide</a:t>
            </a:r>
            <a:r>
              <a:rPr sz="1500" spc="2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 the poorest communities, they also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have to find </a:t>
            </a:r>
            <a:r>
              <a:rPr sz="1500" spc="-10" dirty="0">
                <a:latin typeface="Myriad Pro"/>
                <a:cs typeface="Myriad Pro"/>
              </a:rPr>
              <a:t>them.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 dirty="0">
              <a:latin typeface="Myriad Pro"/>
              <a:cs typeface="Myriad Pro"/>
            </a:endParaRPr>
          </a:p>
          <a:p>
            <a:pPr marL="12700" marR="109220">
              <a:lnSpc>
                <a:spcPct val="1208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Since</a:t>
            </a:r>
            <a:r>
              <a:rPr sz="1500" spc="1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census</a:t>
            </a:r>
            <a:r>
              <a:rPr sz="1500" spc="12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2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12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sparse</a:t>
            </a:r>
            <a:r>
              <a:rPr sz="1500" spc="12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or</a:t>
            </a:r>
            <a:r>
              <a:rPr sz="1500" spc="1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unreliable</a:t>
            </a:r>
            <a:r>
              <a:rPr sz="1500" spc="12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12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2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village</a:t>
            </a:r>
            <a:r>
              <a:rPr sz="1500" spc="125" dirty="0">
                <a:latin typeface="Myriad Pro"/>
                <a:cs typeface="Myriad Pro"/>
              </a:rPr>
              <a:t>  </a:t>
            </a:r>
            <a:r>
              <a:rPr sz="1500" spc="-10" dirty="0">
                <a:latin typeface="Myriad Pro"/>
                <a:cs typeface="Myriad Pro"/>
              </a:rPr>
              <a:t>level, </a:t>
            </a:r>
            <a:r>
              <a:rPr sz="1500" dirty="0">
                <a:latin typeface="Myriad Pro"/>
                <a:cs typeface="Myriad Pro"/>
              </a:rPr>
              <a:t>GiveDirectly would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often have to send somebody to manually scour </a:t>
            </a:r>
            <a:r>
              <a:rPr sz="1500" spc="-20" dirty="0">
                <a:latin typeface="Myriad Pro"/>
                <a:cs typeface="Myriad Pro"/>
              </a:rPr>
              <a:t>each </a:t>
            </a:r>
            <a:r>
              <a:rPr sz="1500" dirty="0">
                <a:latin typeface="Myriad Pro"/>
                <a:cs typeface="Myriad Pro"/>
              </a:rPr>
              <a:t>village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 signs of obvious poverty.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GiveDirectly representatives look for </a:t>
            </a:r>
            <a:r>
              <a:rPr sz="1500" spc="-25" dirty="0">
                <a:latin typeface="Myriad Pro"/>
                <a:cs typeface="Myriad Pro"/>
              </a:rPr>
              <a:t>the </a:t>
            </a:r>
            <a:r>
              <a:rPr sz="1500" dirty="0">
                <a:latin typeface="Myriad Pro"/>
                <a:cs typeface="Myriad Pro"/>
              </a:rPr>
              <a:t>presence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 metal on home roofing, rather than the more plentiful </a:t>
            </a:r>
            <a:r>
              <a:rPr sz="1500" spc="-10" dirty="0">
                <a:latin typeface="Myriad Pro"/>
                <a:cs typeface="Myriad Pro"/>
              </a:rPr>
              <a:t>thatch.</a:t>
            </a:r>
            <a:endParaRPr sz="1500" dirty="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500" dirty="0">
                <a:latin typeface="Myriad Pro"/>
                <a:cs typeface="Myriad Pro"/>
              </a:rPr>
              <a:t>People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who can afford metal roofs typically buy </a:t>
            </a:r>
            <a:r>
              <a:rPr sz="1500" spc="-10" dirty="0">
                <a:latin typeface="Myriad Pro"/>
                <a:cs typeface="Myriad Pro"/>
              </a:rPr>
              <a:t>them.</a:t>
            </a:r>
            <a:endParaRPr sz="1500" dirty="0">
              <a:latin typeface="Myriad Pro"/>
              <a:cs typeface="Myriad Pr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478" y="955688"/>
            <a:ext cx="6330315" cy="29184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74980" indent="-229235">
              <a:lnSpc>
                <a:spcPct val="100000"/>
              </a:lnSpc>
              <a:spcBef>
                <a:spcPts val="600"/>
              </a:spcBef>
              <a:buSzPct val="80000"/>
              <a:buChar char="•"/>
              <a:tabLst>
                <a:tab pos="474980" algn="l"/>
                <a:tab pos="475615" algn="l"/>
              </a:tabLst>
            </a:pPr>
            <a:r>
              <a:rPr sz="1500" dirty="0">
                <a:latin typeface="Myriad Pro"/>
                <a:cs typeface="Myriad Pro"/>
              </a:rPr>
              <a:t>Python vs R: which language do you prefer for [x] </a:t>
            </a:r>
            <a:r>
              <a:rPr sz="1500" spc="-10" dirty="0">
                <a:latin typeface="Myriad Pro"/>
                <a:cs typeface="Myriad Pro"/>
              </a:rPr>
              <a:t>situation?</a:t>
            </a:r>
            <a:endParaRPr sz="1500">
              <a:latin typeface="Myriad Pro"/>
              <a:cs typeface="Myriad Pro"/>
            </a:endParaRPr>
          </a:p>
          <a:p>
            <a:pPr marL="474980" indent="-229235">
              <a:lnSpc>
                <a:spcPct val="100000"/>
              </a:lnSpc>
              <a:spcBef>
                <a:spcPts val="500"/>
              </a:spcBef>
              <a:buSzPct val="80000"/>
              <a:buChar char="•"/>
              <a:tabLst>
                <a:tab pos="474980" algn="l"/>
                <a:tab pos="475615" algn="l"/>
              </a:tabLst>
            </a:pPr>
            <a:r>
              <a:rPr sz="1500" dirty="0">
                <a:latin typeface="Myriad Pro"/>
                <a:cs typeface="Myriad Pro"/>
              </a:rPr>
              <a:t>What</a:t>
            </a:r>
            <a:r>
              <a:rPr sz="1500" spc="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K?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Describe</a:t>
            </a:r>
            <a:r>
              <a:rPr sz="1500" spc="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when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would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use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it.</a:t>
            </a:r>
            <a:endParaRPr sz="1500">
              <a:latin typeface="Myriad Pro"/>
              <a:cs typeface="Myriad Pro"/>
            </a:endParaRPr>
          </a:p>
          <a:p>
            <a:pPr marL="474980" indent="-229235">
              <a:lnSpc>
                <a:spcPct val="100000"/>
              </a:lnSpc>
              <a:spcBef>
                <a:spcPts val="500"/>
              </a:spcBef>
              <a:buSzPct val="80000"/>
              <a:buChar char="•"/>
              <a:tabLst>
                <a:tab pos="474980" algn="l"/>
                <a:tab pos="475615" algn="l"/>
              </a:tabLst>
            </a:pPr>
            <a:r>
              <a:rPr sz="1500" spc="-20" dirty="0">
                <a:latin typeface="Myriad Pro"/>
                <a:cs typeface="Myriad Pro"/>
              </a:rPr>
              <a:t>Tell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me 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bit about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 last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 science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project you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worked </a:t>
            </a:r>
            <a:r>
              <a:rPr sz="1500" spc="-25" dirty="0">
                <a:latin typeface="Myriad Pro"/>
                <a:cs typeface="Myriad Pro"/>
              </a:rPr>
              <a:t>on.</a:t>
            </a:r>
            <a:endParaRPr sz="1500">
              <a:latin typeface="Myriad Pro"/>
              <a:cs typeface="Myriad Pro"/>
            </a:endParaRPr>
          </a:p>
          <a:p>
            <a:pPr marL="474980" indent="-229235">
              <a:lnSpc>
                <a:spcPct val="100000"/>
              </a:lnSpc>
              <a:spcBef>
                <a:spcPts val="500"/>
              </a:spcBef>
              <a:buSzPct val="80000"/>
              <a:buChar char="•"/>
              <a:tabLst>
                <a:tab pos="474980" algn="l"/>
                <a:tab pos="475615" algn="l"/>
              </a:tabLst>
            </a:pPr>
            <a:r>
              <a:rPr sz="1500" dirty="0">
                <a:latin typeface="Myriad Pro"/>
                <a:cs typeface="Myriad Pro"/>
              </a:rPr>
              <a:t>What do you know about the key growth drivers for our </a:t>
            </a:r>
            <a:r>
              <a:rPr sz="1500" spc="-10" dirty="0">
                <a:latin typeface="Myriad Pro"/>
                <a:cs typeface="Myriad Pro"/>
              </a:rPr>
              <a:t>business?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Myriad Pro"/>
              <a:cs typeface="Myriad Pro"/>
            </a:endParaRPr>
          </a:p>
          <a:p>
            <a:pPr marL="12700" marR="5080">
              <a:lnSpc>
                <a:spcPct val="121400"/>
              </a:lnSpc>
            </a:pPr>
            <a:r>
              <a:rPr sz="1500" dirty="0">
                <a:latin typeface="Myriad Pro"/>
                <a:cs typeface="Myriad Pro"/>
              </a:rPr>
              <a:t>If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demonstrate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how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work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help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move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needle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potential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employers,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you’ll</a:t>
            </a:r>
            <a:r>
              <a:rPr sz="1500" spc="14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impress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them.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They’ll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know</a:t>
            </a:r>
            <a:r>
              <a:rPr sz="1500" spc="14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are </a:t>
            </a:r>
            <a:r>
              <a:rPr sz="1500" dirty="0">
                <a:latin typeface="Myriad Pro"/>
                <a:cs typeface="Myriad Pro"/>
              </a:rPr>
              <a:t>someone</a:t>
            </a:r>
            <a:r>
              <a:rPr sz="1500" spc="40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who</a:t>
            </a:r>
            <a:r>
              <a:rPr sz="1500" spc="40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cares</a:t>
            </a:r>
            <a:r>
              <a:rPr sz="1500" spc="40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enough</a:t>
            </a:r>
            <a:r>
              <a:rPr sz="1500" spc="40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40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learn</a:t>
            </a:r>
            <a:r>
              <a:rPr sz="1500" spc="40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about</a:t>
            </a:r>
            <a:r>
              <a:rPr sz="1500" spc="40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what</a:t>
            </a:r>
            <a:r>
              <a:rPr sz="1500" spc="40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they’re</a:t>
            </a:r>
            <a:r>
              <a:rPr sz="1500" spc="40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doing,</a:t>
            </a:r>
            <a:r>
              <a:rPr sz="1500" spc="40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 </a:t>
            </a:r>
            <a:r>
              <a:rPr sz="1500" spc="-25" dirty="0">
                <a:latin typeface="Myriad Pro"/>
                <a:cs typeface="Myriad Pro"/>
              </a:rPr>
              <a:t>who </a:t>
            </a:r>
            <a:r>
              <a:rPr sz="1500" dirty="0">
                <a:latin typeface="Myriad Pro"/>
                <a:cs typeface="Myriad Pro"/>
              </a:rPr>
              <a:t>already knows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 lot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about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industry, even prior to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them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having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 </a:t>
            </a:r>
            <a:r>
              <a:rPr sz="1500" spc="-10" dirty="0">
                <a:latin typeface="Myriad Pro"/>
                <a:cs typeface="Myriad Pro"/>
              </a:rPr>
              <a:t>provide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detailed </a:t>
            </a:r>
            <a:r>
              <a:rPr sz="1500" spc="-10" dirty="0">
                <a:latin typeface="Myriad Pro"/>
                <a:cs typeface="Myriad Pro"/>
              </a:rPr>
              <a:t>education.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60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1085850"/>
            <a:ext cx="44323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8</a:t>
            </a:r>
            <a:r>
              <a:rPr spc="-114" dirty="0"/>
              <a:t> </a:t>
            </a:r>
            <a:r>
              <a:rPr spc="-65" dirty="0"/>
              <a:t>Paths</a:t>
            </a:r>
            <a:r>
              <a:rPr spc="-114" dirty="0"/>
              <a:t> </a:t>
            </a:r>
            <a:r>
              <a:rPr spc="-60" dirty="0"/>
              <a:t>into</a:t>
            </a:r>
            <a:r>
              <a:rPr spc="-114" dirty="0"/>
              <a:t> </a:t>
            </a:r>
            <a:r>
              <a:rPr spc="-75" dirty="0"/>
              <a:t>Data</a:t>
            </a:r>
            <a:r>
              <a:rPr spc="-120" dirty="0"/>
              <a:t> </a:t>
            </a:r>
            <a:r>
              <a:rPr spc="-75" dirty="0"/>
              <a:t>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85239"/>
            <a:ext cx="6369685" cy="301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5890">
              <a:lnSpc>
                <a:spcPct val="120800"/>
              </a:lnSpc>
              <a:spcBef>
                <a:spcPts val="100"/>
              </a:spcBef>
            </a:pPr>
            <a:r>
              <a:rPr sz="1500" spc="-20" dirty="0">
                <a:latin typeface="Myriad Pro"/>
                <a:cs typeface="Myriad Pro"/>
              </a:rPr>
              <a:t>You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might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wonder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where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you'll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find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people who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work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science.</a:t>
            </a:r>
            <a:r>
              <a:rPr sz="1500" spc="31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What </a:t>
            </a:r>
            <a:r>
              <a:rPr sz="1500" dirty="0">
                <a:latin typeface="Myriad Pro"/>
                <a:cs typeface="Myriad Pro"/>
              </a:rPr>
              <a:t>background do they come from?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What skills do they have to pick up?</a:t>
            </a:r>
            <a:r>
              <a:rPr sz="1500" spc="2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Who </a:t>
            </a:r>
            <a:r>
              <a:rPr sz="1500" spc="-25" dirty="0">
                <a:latin typeface="Myriad Pro"/>
                <a:cs typeface="Myriad Pro"/>
              </a:rPr>
              <a:t>are </a:t>
            </a:r>
            <a:r>
              <a:rPr sz="1500" dirty="0">
                <a:latin typeface="Myriad Pro"/>
                <a:cs typeface="Myriad Pro"/>
              </a:rPr>
              <a:t>these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people and how can I become one of them </a:t>
            </a:r>
            <a:r>
              <a:rPr sz="1500" spc="-20" dirty="0">
                <a:latin typeface="Myriad Pro"/>
                <a:cs typeface="Myriad Pro"/>
              </a:rPr>
              <a:t>them?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 algn="just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Fortunately,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Springboard</a:t>
            </a:r>
            <a:r>
              <a:rPr sz="1500" dirty="0">
                <a:latin typeface="Myriad Pro"/>
                <a:cs typeface="Myriad Pro"/>
              </a:rPr>
              <a:t>,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long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list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mentors</a:t>
            </a:r>
            <a:r>
              <a:rPr sz="1500" spc="215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who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tell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you </a:t>
            </a:r>
            <a:r>
              <a:rPr sz="1500" dirty="0">
                <a:latin typeface="Myriad Pro"/>
                <a:cs typeface="Myriad Pro"/>
              </a:rPr>
              <a:t>about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their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journey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into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help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yours.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Here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are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some</a:t>
            </a:r>
            <a:r>
              <a:rPr sz="1500" spc="3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of </a:t>
            </a:r>
            <a:r>
              <a:rPr sz="1500" dirty="0">
                <a:latin typeface="Myriad Pro"/>
                <a:cs typeface="Myriad Pro"/>
              </a:rPr>
              <a:t>the stories we’ve gleaned from </a:t>
            </a:r>
            <a:r>
              <a:rPr sz="1500" spc="-20" dirty="0">
                <a:latin typeface="Myriad Pro"/>
                <a:cs typeface="Myriad Pro"/>
              </a:rPr>
              <a:t>them.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Myriad Pro"/>
              <a:cs typeface="Myriad Pro"/>
            </a:endParaRPr>
          </a:p>
          <a:p>
            <a:pPr marL="12700" marR="506095">
              <a:lnSpc>
                <a:spcPct val="120800"/>
              </a:lnSpc>
            </a:pP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8.1</a:t>
            </a:r>
            <a:r>
              <a:rPr sz="2000" b="1" spc="9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70" dirty="0">
                <a:solidFill>
                  <a:srgbClr val="27B99A"/>
                </a:solidFill>
                <a:latin typeface="Arial"/>
                <a:cs typeface="Arial"/>
              </a:rPr>
              <a:t>Engineering</a:t>
            </a:r>
            <a:r>
              <a:rPr sz="2000" b="1" spc="15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&amp;</a:t>
            </a:r>
            <a:r>
              <a:rPr sz="2000" b="1" spc="9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65" dirty="0">
                <a:solidFill>
                  <a:srgbClr val="27B99A"/>
                </a:solidFill>
                <a:latin typeface="Arial"/>
                <a:cs typeface="Arial"/>
              </a:rPr>
              <a:t>Business</a:t>
            </a:r>
            <a:r>
              <a:rPr sz="2000" b="1" spc="7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=</a:t>
            </a:r>
            <a:r>
              <a:rPr sz="2000" b="1" spc="9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Data</a:t>
            </a:r>
            <a:r>
              <a:rPr sz="2000" b="1" spc="7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27B99A"/>
                </a:solidFill>
                <a:latin typeface="Arial"/>
                <a:cs typeface="Arial"/>
              </a:rPr>
              <a:t>Stories</a:t>
            </a:r>
            <a:r>
              <a:rPr sz="2000" b="1" spc="9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110" dirty="0">
                <a:solidFill>
                  <a:srgbClr val="27B99A"/>
                </a:solidFill>
                <a:latin typeface="Arial"/>
                <a:cs typeface="Arial"/>
              </a:rPr>
              <a:t>-</a:t>
            </a:r>
            <a:r>
              <a:rPr sz="2000" b="1" spc="9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27B99A"/>
                </a:solidFill>
                <a:latin typeface="Arial"/>
                <a:cs typeface="Arial"/>
              </a:rPr>
              <a:t>Amit </a:t>
            </a:r>
            <a:r>
              <a:rPr sz="2000" b="1" spc="-10" dirty="0">
                <a:solidFill>
                  <a:srgbClr val="27B99A"/>
                </a:solidFill>
                <a:latin typeface="Arial"/>
                <a:cs typeface="Arial"/>
              </a:rPr>
              <a:t>Kapoor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6100" y="5663793"/>
            <a:ext cx="3877310" cy="5778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5"/>
              </a:spcBef>
            </a:pP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You</a:t>
            </a:r>
            <a:r>
              <a:rPr sz="1800" spc="9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can</a:t>
            </a:r>
            <a:r>
              <a:rPr sz="1800" spc="9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become</a:t>
            </a:r>
            <a:r>
              <a:rPr sz="1800" spc="9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a</a:t>
            </a:r>
            <a:r>
              <a:rPr sz="1800" spc="9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great</a:t>
            </a:r>
            <a:r>
              <a:rPr sz="1800" spc="9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data</a:t>
            </a:r>
            <a:r>
              <a:rPr sz="1800" spc="9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storyteller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without a computer science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degree.</a:t>
            </a:r>
            <a:endParaRPr sz="1800">
              <a:latin typeface="Myriad Pro"/>
              <a:cs typeface="Myriad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7787906"/>
            <a:ext cx="6254750" cy="114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22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Amit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Kapoor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founding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partner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NarrativeViz</a:t>
            </a:r>
            <a:r>
              <a:rPr sz="1500" u="sng" spc="28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Consulting</a:t>
            </a:r>
            <a:r>
              <a:rPr sz="1500" dirty="0">
                <a:latin typeface="Myriad Pro"/>
                <a:cs typeface="Myriad Pro"/>
              </a:rPr>
              <a:t>,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</a:t>
            </a:r>
            <a:r>
              <a:rPr sz="1500" spc="28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agency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helps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clients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visualization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problems.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describes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himself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150" dirty="0">
                <a:latin typeface="Myriad Pro"/>
                <a:cs typeface="Myriad Pro"/>
              </a:rPr>
              <a:t> </a:t>
            </a:r>
            <a:r>
              <a:rPr sz="1500" spc="-50" dirty="0">
                <a:latin typeface="Myriad Pro"/>
                <a:cs typeface="Myriad Pro"/>
              </a:rPr>
              <a:t>a </a:t>
            </a:r>
            <a:r>
              <a:rPr sz="1500" dirty="0">
                <a:latin typeface="Myriad Pro"/>
                <a:cs typeface="Myriad Pro"/>
              </a:rPr>
              <a:t>visual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storyteller,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somebody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who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convey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information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using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cold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hard </a:t>
            </a:r>
            <a:r>
              <a:rPr sz="1500" dirty="0">
                <a:latin typeface="Myriad Pro"/>
                <a:cs typeface="Myriad Pro"/>
              </a:rPr>
              <a:t>numbers turned into appealing visual </a:t>
            </a:r>
            <a:r>
              <a:rPr sz="1500" spc="-10" dirty="0">
                <a:latin typeface="Myriad Pro"/>
                <a:cs typeface="Myriad Pro"/>
              </a:rPr>
              <a:t>stories.</a:t>
            </a:r>
            <a:endParaRPr sz="1500">
              <a:latin typeface="Myriad Pro"/>
              <a:cs typeface="Myriad Pro"/>
            </a:endParaRPr>
          </a:p>
        </p:txBody>
      </p:sp>
      <p:pic>
        <p:nvPicPr>
          <p:cNvPr id="6" name="object 6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2300" y="5068913"/>
            <a:ext cx="2286000" cy="23196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61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7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058405"/>
            <a:ext cx="6486525" cy="358584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121500"/>
              </a:lnSpc>
              <a:spcBef>
                <a:spcPts val="150"/>
              </a:spcBef>
            </a:pPr>
            <a:r>
              <a:rPr sz="1500" dirty="0">
                <a:latin typeface="Myriad Pro"/>
                <a:cs typeface="Myriad Pro"/>
              </a:rPr>
              <a:t>Amit</a:t>
            </a:r>
            <a:r>
              <a:rPr sz="1500" spc="4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rst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got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degree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mechanical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engineering,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went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get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MBA. </a:t>
            </a:r>
            <a:r>
              <a:rPr sz="1500" dirty="0">
                <a:latin typeface="Myriad Pro"/>
                <a:cs typeface="Myriad Pro"/>
              </a:rPr>
              <a:t>He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then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worked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consultant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A.T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Kearney,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then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Booz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&amp;</a:t>
            </a:r>
            <a:r>
              <a:rPr sz="1500" spc="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Company.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It </a:t>
            </a:r>
            <a:r>
              <a:rPr sz="1500" dirty="0">
                <a:latin typeface="Myriad Pro"/>
                <a:cs typeface="Myriad Pro"/>
              </a:rPr>
              <a:t>was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during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his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time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consultant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realized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importance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being</a:t>
            </a:r>
            <a:r>
              <a:rPr sz="1500" spc="5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able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communicate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properly.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leveraged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his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background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both </a:t>
            </a:r>
            <a:r>
              <a:rPr sz="1500" dirty="0">
                <a:latin typeface="Myriad Pro"/>
                <a:cs typeface="Myriad Pro"/>
              </a:rPr>
              <a:t>engineering</a:t>
            </a:r>
            <a:r>
              <a:rPr sz="1500" spc="3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business</a:t>
            </a:r>
            <a:r>
              <a:rPr sz="1500" spc="3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transition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into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managing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his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own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visualization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consultancy.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6350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Amit’s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background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proves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don’t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learn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computer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do </a:t>
            </a:r>
            <a:r>
              <a:rPr sz="1500" dirty="0">
                <a:latin typeface="Myriad Pro"/>
                <a:cs typeface="Myriad Pro"/>
              </a:rPr>
              <a:t>wonderful things with </a:t>
            </a:r>
            <a:r>
              <a:rPr sz="1500" spc="-10" dirty="0">
                <a:latin typeface="Myriad Pro"/>
                <a:cs typeface="Myriad Pro"/>
              </a:rPr>
              <a:t>data.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tabLst>
                <a:tab pos="631190" algn="l"/>
              </a:tabLst>
            </a:pPr>
            <a:r>
              <a:rPr sz="2000" b="1" spc="-25" dirty="0">
                <a:solidFill>
                  <a:srgbClr val="27B99A"/>
                </a:solidFill>
                <a:latin typeface="Arial"/>
                <a:cs typeface="Arial"/>
              </a:rPr>
              <a:t>8.2</a:t>
            </a: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	</a:t>
            </a:r>
            <a:r>
              <a:rPr sz="2000" b="1" spc="-90" dirty="0">
                <a:solidFill>
                  <a:srgbClr val="27B99A"/>
                </a:solidFill>
                <a:latin typeface="Arial"/>
                <a:cs typeface="Arial"/>
              </a:rPr>
              <a:t>Drive</a:t>
            </a:r>
            <a:r>
              <a:rPr sz="2000" b="1" spc="-60" dirty="0">
                <a:solidFill>
                  <a:srgbClr val="27B99A"/>
                </a:solidFill>
                <a:latin typeface="Arial"/>
                <a:cs typeface="Arial"/>
              </a:rPr>
              <a:t> Real-World</a:t>
            </a:r>
            <a:r>
              <a:rPr sz="2000" b="1" spc="-8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27B99A"/>
                </a:solidFill>
                <a:latin typeface="Arial"/>
                <a:cs typeface="Arial"/>
              </a:rPr>
              <a:t>Impact</a:t>
            </a:r>
            <a:r>
              <a:rPr sz="2000" b="1" spc="-7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7B99A"/>
                </a:solidFill>
                <a:latin typeface="Arial"/>
                <a:cs typeface="Arial"/>
              </a:rPr>
              <a:t>to</a:t>
            </a:r>
            <a:r>
              <a:rPr sz="2000" b="1" spc="-7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27B99A"/>
                </a:solidFill>
                <a:latin typeface="Arial"/>
                <a:cs typeface="Arial"/>
              </a:rPr>
              <a:t>Get</a:t>
            </a:r>
            <a:r>
              <a:rPr sz="2000" b="1" spc="-5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27B99A"/>
                </a:solidFill>
                <a:latin typeface="Arial"/>
                <a:cs typeface="Arial"/>
              </a:rPr>
              <a:t>Into</a:t>
            </a:r>
            <a:r>
              <a:rPr sz="2000" b="1" spc="-7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27B99A"/>
                </a:solidFill>
                <a:latin typeface="Arial"/>
                <a:cs typeface="Arial"/>
              </a:rPr>
              <a:t>Data</a:t>
            </a:r>
            <a:r>
              <a:rPr sz="2000" b="1" spc="-7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7B99A"/>
                </a:solidFill>
                <a:latin typeface="Arial"/>
                <a:cs typeface="Arial"/>
              </a:rPr>
              <a:t>Science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110" dirty="0">
                <a:solidFill>
                  <a:srgbClr val="27B99A"/>
                </a:solidFill>
                <a:latin typeface="Arial"/>
                <a:cs typeface="Arial"/>
              </a:rPr>
              <a:t>-</a:t>
            </a:r>
            <a:r>
              <a:rPr sz="2000" b="1" spc="-4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95" dirty="0">
                <a:solidFill>
                  <a:srgbClr val="27B99A"/>
                </a:solidFill>
                <a:latin typeface="Arial"/>
                <a:cs typeface="Arial"/>
              </a:rPr>
              <a:t>Sundeep</a:t>
            </a:r>
            <a:r>
              <a:rPr sz="2000" b="1" spc="-3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7B99A"/>
                </a:solidFill>
                <a:latin typeface="Arial"/>
                <a:cs typeface="Arial"/>
              </a:rPr>
              <a:t>Pattem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5409527"/>
            <a:ext cx="3688079" cy="685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00"/>
              </a:spcBef>
              <a:tabLst>
                <a:tab pos="683895" algn="l"/>
                <a:tab pos="1278890" algn="l"/>
                <a:tab pos="2408555" algn="l"/>
                <a:tab pos="3473450" algn="l"/>
              </a:tabLst>
            </a:pPr>
            <a:r>
              <a:rPr sz="1800" spc="-20" dirty="0">
                <a:solidFill>
                  <a:srgbClr val="EE2965"/>
                </a:solidFill>
                <a:latin typeface="Myriad Pro"/>
                <a:cs typeface="Myriad Pro"/>
              </a:rPr>
              <a:t>Solve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	</a:t>
            </a:r>
            <a:r>
              <a:rPr sz="1800" spc="-20" dirty="0">
                <a:solidFill>
                  <a:srgbClr val="EE2965"/>
                </a:solidFill>
                <a:latin typeface="Myriad Pro"/>
                <a:cs typeface="Myriad Pro"/>
              </a:rPr>
              <a:t>hard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	real-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world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	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problems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	</a:t>
            </a:r>
            <a:r>
              <a:rPr sz="1800" spc="-25" dirty="0">
                <a:solidFill>
                  <a:srgbClr val="EE2965"/>
                </a:solidFill>
                <a:latin typeface="Myriad Pro"/>
                <a:cs typeface="Myriad Pro"/>
              </a:rPr>
              <a:t>to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break into a data science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career.</a:t>
            </a:r>
            <a:endParaRPr sz="1800">
              <a:latin typeface="Myriad Pro"/>
              <a:cs typeface="Myriad Pr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7312838"/>
            <a:ext cx="6367145" cy="2252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925">
              <a:lnSpc>
                <a:spcPct val="1222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Sundeep Pattem is a data innovation leader at the California Department of </a:t>
            </a:r>
            <a:r>
              <a:rPr sz="1500" spc="-20" dirty="0">
                <a:latin typeface="Myriad Pro"/>
                <a:cs typeface="Myriad Pro"/>
              </a:rPr>
              <a:t>Jus- </a:t>
            </a:r>
            <a:r>
              <a:rPr sz="1500" dirty="0">
                <a:latin typeface="Myriad Pro"/>
                <a:cs typeface="Myriad Pro"/>
              </a:rPr>
              <a:t>tice.</a:t>
            </a:r>
            <a:r>
              <a:rPr sz="1500" spc="-65" dirty="0">
                <a:latin typeface="Myriad Pro"/>
                <a:cs typeface="Myriad Pro"/>
              </a:rPr>
              <a:t> </a:t>
            </a:r>
            <a:r>
              <a:rPr sz="1500" spc="-30" dirty="0">
                <a:latin typeface="Myriad Pro"/>
                <a:cs typeface="Myriad Pro"/>
              </a:rPr>
              <a:t>He’s</a:t>
            </a:r>
            <a:r>
              <a:rPr sz="1500" spc="-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mentored</a:t>
            </a:r>
            <a:r>
              <a:rPr sz="1500" spc="-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-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several</a:t>
            </a:r>
            <a:r>
              <a:rPr sz="1500" spc="-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-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-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courses,</a:t>
            </a:r>
            <a:r>
              <a:rPr sz="1500" spc="-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-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-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-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-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scientist</a:t>
            </a:r>
            <a:r>
              <a:rPr sz="1500" spc="-5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he </a:t>
            </a:r>
            <a:r>
              <a:rPr sz="1500" dirty="0">
                <a:latin typeface="Myriad Pro"/>
                <a:cs typeface="Myriad Pro"/>
              </a:rPr>
              <a:t>works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 creating end-to-end solutions to extract value from data. He has </a:t>
            </a:r>
            <a:r>
              <a:rPr sz="1500" spc="-25" dirty="0">
                <a:latin typeface="Myriad Pro"/>
                <a:cs typeface="Myriad Pro"/>
              </a:rPr>
              <a:t>his </a:t>
            </a:r>
            <a:r>
              <a:rPr sz="1500" dirty="0">
                <a:latin typeface="Myriad Pro"/>
                <a:cs typeface="Myriad Pro"/>
              </a:rPr>
              <a:t>own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personal websites with different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data science </a:t>
            </a:r>
            <a:r>
              <a:rPr sz="1500" u="sng" spc="-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projects</a:t>
            </a:r>
            <a:r>
              <a:rPr sz="1500" spc="-10" dirty="0">
                <a:latin typeface="Myriad Pro"/>
                <a:cs typeface="Myriad Pro"/>
              </a:rPr>
              <a:t>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Myriad Pro"/>
              <a:cs typeface="Myriad Pro"/>
            </a:endParaRPr>
          </a:p>
          <a:p>
            <a:pPr marL="12700" marR="5080" algn="just">
              <a:lnSpc>
                <a:spcPct val="120500"/>
              </a:lnSpc>
            </a:pPr>
            <a:r>
              <a:rPr sz="1500" dirty="0">
                <a:latin typeface="Myriad Pro"/>
                <a:cs typeface="Myriad Pro"/>
              </a:rPr>
              <a:t>He</a:t>
            </a:r>
            <a:r>
              <a:rPr sz="1500" spc="1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comes</a:t>
            </a:r>
            <a:r>
              <a:rPr sz="1500" spc="1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from</a:t>
            </a:r>
            <a:r>
              <a:rPr sz="1500" spc="1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traditional</a:t>
            </a:r>
            <a:r>
              <a:rPr sz="1500" spc="1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1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background</a:t>
            </a:r>
            <a:r>
              <a:rPr sz="1500" spc="1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1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PhD</a:t>
            </a:r>
            <a:r>
              <a:rPr sz="1500" spc="1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17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electrical </a:t>
            </a:r>
            <a:r>
              <a:rPr sz="1500" dirty="0">
                <a:latin typeface="Myriad Pro"/>
                <a:cs typeface="Myriad Pro"/>
              </a:rPr>
              <a:t>engineering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job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Cisco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software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engineer--mostly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because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he </a:t>
            </a:r>
            <a:r>
              <a:rPr sz="1500" dirty="0">
                <a:latin typeface="Myriad Pro"/>
                <a:cs typeface="Myriad Pro"/>
              </a:rPr>
              <a:t>didn’t feel like there were many opportunities in electrical </a:t>
            </a:r>
            <a:r>
              <a:rPr sz="1500" spc="-10" dirty="0">
                <a:latin typeface="Myriad Pro"/>
                <a:cs typeface="Myriad Pro"/>
              </a:rPr>
              <a:t>engineering.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50407" y="843291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42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78502" y="4727308"/>
            <a:ext cx="2285997" cy="228599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62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5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786" y="1125893"/>
            <a:ext cx="6334760" cy="399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It</a:t>
            </a:r>
            <a:r>
              <a:rPr sz="1500" spc="2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was</a:t>
            </a:r>
            <a:r>
              <a:rPr sz="1500" spc="2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3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Machine</a:t>
            </a:r>
            <a:r>
              <a:rPr sz="1500" u="sng" spc="23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Learning</a:t>
            </a:r>
            <a:r>
              <a:rPr sz="1500" spc="235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course</a:t>
            </a:r>
            <a:r>
              <a:rPr sz="1500" spc="2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2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Coursera,</a:t>
            </a:r>
            <a:r>
              <a:rPr sz="1500" spc="2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however,</a:t>
            </a:r>
            <a:r>
              <a:rPr sz="1500" spc="2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23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truly</a:t>
            </a:r>
            <a:r>
              <a:rPr sz="1500" spc="5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inspired him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do</a:t>
            </a:r>
            <a:r>
              <a:rPr sz="1500" spc="2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what</a:t>
            </a:r>
            <a:r>
              <a:rPr sz="1500" spc="2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</a:t>
            </a:r>
            <a:r>
              <a:rPr sz="1500" spc="2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loves</a:t>
            </a:r>
            <a:r>
              <a:rPr sz="1500" spc="2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now:</a:t>
            </a:r>
            <a:r>
              <a:rPr sz="1500" spc="2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2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science.</a:t>
            </a:r>
            <a:r>
              <a:rPr sz="1500" spc="2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After</a:t>
            </a:r>
            <a:r>
              <a:rPr sz="1500" spc="2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getting</a:t>
            </a:r>
            <a:r>
              <a:rPr sz="1500" spc="2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</a:t>
            </a:r>
            <a:r>
              <a:rPr sz="1500" spc="24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initial </a:t>
            </a:r>
            <a:r>
              <a:rPr sz="1500" dirty="0">
                <a:latin typeface="Myriad Pro"/>
                <a:cs typeface="Myriad Pro"/>
              </a:rPr>
              <a:t>spark</a:t>
            </a:r>
            <a:r>
              <a:rPr sz="1500" spc="2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 inspiration from online learning. Sundeep started attending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science meetups and interviewing for different positions without much </a:t>
            </a:r>
            <a:r>
              <a:rPr sz="1500" spc="-10" dirty="0">
                <a:latin typeface="Myriad Pro"/>
                <a:cs typeface="Myriad Pro"/>
              </a:rPr>
              <a:t>success.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446405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His breakthrough came when he found an unsolved problem in </a:t>
            </a:r>
            <a:r>
              <a:rPr sz="1500" spc="-10" dirty="0">
                <a:latin typeface="Myriad Pro"/>
                <a:cs typeface="Myriad Pro"/>
              </a:rPr>
              <a:t>energy </a:t>
            </a:r>
            <a:r>
              <a:rPr sz="1500" dirty="0">
                <a:latin typeface="Myriad Pro"/>
                <a:cs typeface="Myriad Pro"/>
              </a:rPr>
              <a:t>sustainability, and worked to solve it.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 was soon a published author at </a:t>
            </a:r>
            <a:r>
              <a:rPr sz="1500" spc="-50" dirty="0">
                <a:latin typeface="Myriad Pro"/>
                <a:cs typeface="Myriad Pro"/>
              </a:rPr>
              <a:t>a </a:t>
            </a:r>
            <a:r>
              <a:rPr sz="1500" dirty="0">
                <a:latin typeface="Myriad Pro"/>
                <a:cs typeface="Myriad Pro"/>
              </a:rPr>
              <a:t>prestigious academic conference, and shortly thereafter, he was hired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become a practicing data </a:t>
            </a:r>
            <a:r>
              <a:rPr sz="1500" spc="-10" dirty="0">
                <a:latin typeface="Myriad Pro"/>
                <a:cs typeface="Myriad Pro"/>
              </a:rPr>
              <a:t>scientist.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183515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Sundeep’s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path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shows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if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work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hard,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real-world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problems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outside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work, you’ll drive social impact and find data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 jobs waiting for </a:t>
            </a:r>
            <a:r>
              <a:rPr sz="1500" spc="-20" dirty="0">
                <a:latin typeface="Myriad Pro"/>
                <a:cs typeface="Myriad Pro"/>
              </a:rPr>
              <a:t>you.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8.3</a:t>
            </a:r>
            <a:r>
              <a:rPr sz="2000" b="1" spc="-3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95" dirty="0">
                <a:solidFill>
                  <a:srgbClr val="27B99A"/>
                </a:solidFill>
                <a:latin typeface="Arial"/>
                <a:cs typeface="Arial"/>
              </a:rPr>
              <a:t>Gaining</a:t>
            </a:r>
            <a:r>
              <a:rPr sz="2000" b="1" spc="-3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27B99A"/>
                </a:solidFill>
                <a:latin typeface="Arial"/>
                <a:cs typeface="Arial"/>
              </a:rPr>
              <a:t>Data</a:t>
            </a:r>
            <a:r>
              <a:rPr sz="2000" b="1" spc="-3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27B99A"/>
                </a:solidFill>
                <a:latin typeface="Arial"/>
                <a:cs typeface="Arial"/>
              </a:rPr>
              <a:t>Science</a:t>
            </a:r>
            <a:r>
              <a:rPr sz="2000" b="1" spc="-3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27B99A"/>
                </a:solidFill>
                <a:latin typeface="Arial"/>
                <a:cs typeface="Arial"/>
              </a:rPr>
              <a:t>Experience</a:t>
            </a:r>
            <a:r>
              <a:rPr sz="2000" b="1" spc="-3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110" dirty="0">
                <a:solidFill>
                  <a:srgbClr val="27B99A"/>
                </a:solidFill>
                <a:latin typeface="Arial"/>
                <a:cs typeface="Arial"/>
              </a:rPr>
              <a:t>-</a:t>
            </a:r>
            <a:r>
              <a:rPr sz="2000" b="1" spc="-3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27B99A"/>
                </a:solidFill>
                <a:latin typeface="Arial"/>
                <a:cs typeface="Arial"/>
              </a:rPr>
              <a:t>Sneha</a:t>
            </a:r>
            <a:r>
              <a:rPr sz="2000" b="1" spc="-3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7B99A"/>
                </a:solidFill>
                <a:latin typeface="Arial"/>
                <a:cs typeface="Arial"/>
              </a:rPr>
              <a:t>Runwal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8742" y="1399576"/>
            <a:ext cx="23495" cy="52069"/>
            <a:chOff x="708742" y="1399576"/>
            <a:chExt cx="23495" cy="52069"/>
          </a:xfrm>
        </p:grpSpPr>
        <p:sp>
          <p:nvSpPr>
            <p:cNvPr id="4" name="object 4"/>
            <p:cNvSpPr/>
            <p:nvPr/>
          </p:nvSpPr>
          <p:spPr>
            <a:xfrm>
              <a:off x="727284" y="14043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7318" y="143065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505" y="144684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4733" y="6140907"/>
            <a:ext cx="3819525" cy="11036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You</a:t>
            </a:r>
            <a:r>
              <a:rPr sz="1800" spc="5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can</a:t>
            </a:r>
            <a:r>
              <a:rPr sz="1800" spc="5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come</a:t>
            </a:r>
            <a:r>
              <a:rPr sz="1800" spc="5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from</a:t>
            </a:r>
            <a:r>
              <a:rPr sz="1800" spc="5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a</a:t>
            </a:r>
            <a:r>
              <a:rPr sz="1800" spc="5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computer</a:t>
            </a:r>
            <a:r>
              <a:rPr sz="1800" spc="5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science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background and gain valuable </a:t>
            </a:r>
            <a:r>
              <a:rPr sz="1800" spc="-20" dirty="0">
                <a:solidFill>
                  <a:srgbClr val="EE2965"/>
                </a:solidFill>
                <a:latin typeface="Myriad Pro"/>
                <a:cs typeface="Myriad Pro"/>
              </a:rPr>
              <a:t>data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science experience by finding the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right jobs.</a:t>
            </a:r>
            <a:endParaRPr sz="1800">
              <a:latin typeface="Myriad Pro"/>
              <a:cs typeface="Myriad Pro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5560478"/>
            <a:ext cx="2286000" cy="228599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92505" y="8356917"/>
            <a:ext cx="636651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23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Sneha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graduated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bachelor’s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degree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computer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science,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she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did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spc="-50" dirty="0">
                <a:latin typeface="Myriad Pro"/>
                <a:cs typeface="Myriad Pro"/>
              </a:rPr>
              <a:t>a </a:t>
            </a:r>
            <a:r>
              <a:rPr sz="1500" dirty="0">
                <a:latin typeface="Myriad Pro"/>
                <a:cs typeface="Myriad Pro"/>
              </a:rPr>
              <a:t>short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stint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Cisco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software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engineer.</a:t>
            </a:r>
            <a:r>
              <a:rPr sz="1500" spc="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After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pursuing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her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MBA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7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focus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analytics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strategy,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she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took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up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several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27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internships.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63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4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090104"/>
            <a:ext cx="6310630" cy="384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9550">
              <a:lnSpc>
                <a:spcPct val="1223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After working extensively with Infosys on their HR analytics data, she </a:t>
            </a:r>
            <a:r>
              <a:rPr sz="1500" spc="-10" dirty="0">
                <a:latin typeface="Myriad Pro"/>
                <a:cs typeface="Myriad Pro"/>
              </a:rPr>
              <a:t>realized </a:t>
            </a:r>
            <a:r>
              <a:rPr sz="1500" dirty="0">
                <a:latin typeface="Myriad Pro"/>
                <a:cs typeface="Myriad Pro"/>
              </a:rPr>
              <a:t>this was something she wanted to </a:t>
            </a:r>
            <a:r>
              <a:rPr sz="1500" spc="-10" dirty="0">
                <a:latin typeface="Myriad Pro"/>
                <a:cs typeface="Myriad Pro"/>
              </a:rPr>
              <a:t>pursue.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Myriad Pro"/>
              <a:cs typeface="Myriad Pro"/>
            </a:endParaRPr>
          </a:p>
          <a:p>
            <a:pPr marL="12700" marR="9525">
              <a:lnSpc>
                <a:spcPct val="123100"/>
              </a:lnSpc>
            </a:pPr>
            <a:r>
              <a:rPr sz="1500" dirty="0">
                <a:latin typeface="Myriad Pro"/>
                <a:cs typeface="Myriad Pro"/>
              </a:rPr>
              <a:t>Sneha moved to the Bay Area and took a data science internship with a </a:t>
            </a:r>
            <a:r>
              <a:rPr sz="1500" spc="-10" dirty="0">
                <a:latin typeface="Myriad Pro"/>
                <a:cs typeface="Myriad Pro"/>
              </a:rPr>
              <a:t>startup </a:t>
            </a:r>
            <a:r>
              <a:rPr sz="1500" dirty="0">
                <a:latin typeface="Myriad Pro"/>
                <a:cs typeface="Myriad Pro"/>
              </a:rPr>
              <a:t>in the area. After working on their psychometrics data to determine </a:t>
            </a:r>
            <a:r>
              <a:rPr sz="1500" spc="-20" dirty="0">
                <a:latin typeface="Myriad Pro"/>
                <a:cs typeface="Myriad Pro"/>
              </a:rPr>
              <a:t>what </a:t>
            </a:r>
            <a:r>
              <a:rPr sz="1500" dirty="0">
                <a:latin typeface="Myriad Pro"/>
                <a:cs typeface="Myriad Pro"/>
              </a:rPr>
              <a:t>candiddates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would be a good fit for certain jobs, she transitioned to her </a:t>
            </a:r>
            <a:r>
              <a:rPr sz="1500" spc="-10" dirty="0">
                <a:latin typeface="Myriad Pro"/>
                <a:cs typeface="Myriad Pro"/>
              </a:rPr>
              <a:t>current </a:t>
            </a:r>
            <a:r>
              <a:rPr sz="1500" dirty="0">
                <a:latin typeface="Myriad Pro"/>
                <a:cs typeface="Myriad Pro"/>
              </a:rPr>
              <a:t>role as a Statistician at </a:t>
            </a:r>
            <a:r>
              <a:rPr sz="1500" spc="-10" dirty="0">
                <a:latin typeface="Myriad Pro"/>
                <a:cs typeface="Myriad Pro"/>
              </a:rPr>
              <a:t>Apple.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Myriad Pro"/>
              <a:cs typeface="Myriad Pro"/>
            </a:endParaRPr>
          </a:p>
          <a:p>
            <a:pPr marL="12700" marR="320675">
              <a:lnSpc>
                <a:spcPct val="122300"/>
              </a:lnSpc>
            </a:pPr>
            <a:r>
              <a:rPr sz="1500" dirty="0">
                <a:latin typeface="Myriad Pro"/>
                <a:cs typeface="Myriad Pro"/>
              </a:rPr>
              <a:t>Sneha’s</a:t>
            </a:r>
            <a:r>
              <a:rPr sz="1500" spc="3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path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shows</a:t>
            </a:r>
            <a:r>
              <a:rPr sz="1500" spc="3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3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3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enter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3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3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3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39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computer </a:t>
            </a:r>
            <a:r>
              <a:rPr sz="1500" dirty="0">
                <a:latin typeface="Myriad Pro"/>
                <a:cs typeface="Myriad Pro"/>
              </a:rPr>
              <a:t>science degree, and a few great data science </a:t>
            </a:r>
            <a:r>
              <a:rPr sz="1500" spc="-10" dirty="0">
                <a:latin typeface="Myriad Pro"/>
                <a:cs typeface="Myriad Pro"/>
              </a:rPr>
              <a:t>experiences.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1800">
              <a:latin typeface="Myriad Pro"/>
              <a:cs typeface="Myriad Pro"/>
            </a:endParaRPr>
          </a:p>
          <a:p>
            <a:pPr marL="12700" marR="5080">
              <a:lnSpc>
                <a:spcPct val="100000"/>
              </a:lnSpc>
              <a:spcBef>
                <a:spcPts val="1245"/>
              </a:spcBef>
              <a:tabLst>
                <a:tab pos="553720" algn="l"/>
                <a:tab pos="1988820" algn="l"/>
                <a:tab pos="2393315" algn="l"/>
                <a:tab pos="2970530" algn="l"/>
                <a:tab pos="3590925" algn="l"/>
                <a:tab pos="4287520" algn="l"/>
                <a:tab pos="5371465" algn="l"/>
                <a:tab pos="5645785" algn="l"/>
              </a:tabLst>
            </a:pPr>
            <a:r>
              <a:rPr sz="2000" b="1" spc="-25" dirty="0">
                <a:solidFill>
                  <a:srgbClr val="27B99A"/>
                </a:solidFill>
                <a:latin typeface="Arial"/>
                <a:cs typeface="Arial"/>
              </a:rPr>
              <a:t>8.4</a:t>
            </a: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	</a:t>
            </a:r>
            <a:r>
              <a:rPr sz="2000" b="1" spc="-10" dirty="0">
                <a:solidFill>
                  <a:srgbClr val="27B99A"/>
                </a:solidFill>
                <a:latin typeface="Arial"/>
                <a:cs typeface="Arial"/>
              </a:rPr>
              <a:t>Competing</a:t>
            </a: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27B99A"/>
                </a:solidFill>
                <a:latin typeface="Arial"/>
                <a:cs typeface="Arial"/>
              </a:rPr>
              <a:t>to</a:t>
            </a: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27B99A"/>
                </a:solidFill>
                <a:latin typeface="Arial"/>
                <a:cs typeface="Arial"/>
              </a:rPr>
              <a:t>Get</a:t>
            </a: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	</a:t>
            </a:r>
            <a:r>
              <a:rPr sz="2000" b="1" spc="-20" dirty="0">
                <a:solidFill>
                  <a:srgbClr val="27B99A"/>
                </a:solidFill>
                <a:latin typeface="Arial"/>
                <a:cs typeface="Arial"/>
              </a:rPr>
              <a:t>Into</a:t>
            </a: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	</a:t>
            </a:r>
            <a:r>
              <a:rPr sz="2000" b="1" spc="-20" dirty="0">
                <a:solidFill>
                  <a:srgbClr val="27B99A"/>
                </a:solidFill>
                <a:latin typeface="Arial"/>
                <a:cs typeface="Arial"/>
              </a:rPr>
              <a:t>Data</a:t>
            </a: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	</a:t>
            </a:r>
            <a:r>
              <a:rPr sz="2000" b="1" spc="-10" dirty="0">
                <a:solidFill>
                  <a:srgbClr val="27B99A"/>
                </a:solidFill>
                <a:latin typeface="Arial"/>
                <a:cs typeface="Arial"/>
              </a:rPr>
              <a:t>Science</a:t>
            </a: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	</a:t>
            </a:r>
            <a:r>
              <a:rPr sz="2000" b="1" spc="60" dirty="0">
                <a:solidFill>
                  <a:srgbClr val="27B99A"/>
                </a:solidFill>
                <a:latin typeface="Arial"/>
                <a:cs typeface="Arial"/>
              </a:rPr>
              <a:t>-</a:t>
            </a: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	</a:t>
            </a:r>
            <a:r>
              <a:rPr sz="2000" b="1" spc="-80" dirty="0">
                <a:solidFill>
                  <a:srgbClr val="27B99A"/>
                </a:solidFill>
                <a:latin typeface="Arial"/>
                <a:cs typeface="Arial"/>
              </a:rPr>
              <a:t>Sinan </a:t>
            </a:r>
            <a:r>
              <a:rPr sz="2000" b="1" spc="-10" dirty="0">
                <a:solidFill>
                  <a:srgbClr val="27B99A"/>
                </a:solidFill>
                <a:latin typeface="Arial"/>
                <a:cs typeface="Arial"/>
              </a:rPr>
              <a:t>Ozdemir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0" y="5914453"/>
            <a:ext cx="35077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EE2965"/>
                </a:solidFill>
                <a:latin typeface="Myriad Pro"/>
                <a:cs typeface="Myriad Pro"/>
              </a:rPr>
              <a:t>You</a:t>
            </a:r>
            <a:r>
              <a:rPr sz="1800" spc="-1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can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participate</a:t>
            </a:r>
            <a:r>
              <a:rPr sz="1800" spc="-1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in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 online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competitions to practice </a:t>
            </a:r>
            <a:r>
              <a:rPr sz="1800" spc="-25" dirty="0">
                <a:solidFill>
                  <a:srgbClr val="EE2965"/>
                </a:solidFill>
                <a:latin typeface="Myriad Pro"/>
                <a:cs typeface="Myriad Pro"/>
              </a:rPr>
              <a:t>and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demonstrate your data science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skills.</a:t>
            </a:r>
            <a:endParaRPr sz="1800">
              <a:latin typeface="Myriad Pro"/>
              <a:cs typeface="Myriad Pr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55" y="7887538"/>
            <a:ext cx="6000115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  <a:hlinkClick r:id="rId2"/>
              </a:rPr>
              <a:t>Sinan</a:t>
            </a:r>
            <a:r>
              <a:rPr sz="1500" spc="420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Ozdemir</a:t>
            </a:r>
            <a:r>
              <a:rPr sz="1500" spc="420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followed</a:t>
            </a:r>
            <a:r>
              <a:rPr sz="1500" spc="420" dirty="0">
                <a:latin typeface="Myriad Pro"/>
                <a:cs typeface="Myriad Pro"/>
                <a:hlinkClick r:id="rId2"/>
              </a:rPr>
              <a:t> </a:t>
            </a:r>
            <a:r>
              <a:rPr sz="1500" dirty="0">
                <a:latin typeface="Myriad Pro"/>
                <a:cs typeface="Myriad Pro"/>
                <a:hlinkClick r:id="rId2"/>
              </a:rPr>
              <a:t>a</a:t>
            </a:r>
            <a:r>
              <a:rPr sz="1500" spc="4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slightly</a:t>
            </a:r>
            <a:r>
              <a:rPr sz="1500" spc="4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unconventional</a:t>
            </a:r>
            <a:r>
              <a:rPr sz="1500" spc="4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path</a:t>
            </a:r>
            <a:r>
              <a:rPr sz="1500" spc="4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4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42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-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career.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got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Master’s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3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Theoretical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Mathematics,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37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then </a:t>
            </a:r>
            <a:r>
              <a:rPr sz="1500" dirty="0">
                <a:latin typeface="Myriad Pro"/>
                <a:cs typeface="Myriad Pro"/>
              </a:rPr>
              <a:t>became</a:t>
            </a:r>
            <a:r>
              <a:rPr sz="1500" spc="3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 lecturer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Johns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Hopkins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University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Business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Intelligence.</a:t>
            </a:r>
            <a:r>
              <a:rPr sz="1500" spc="135" dirty="0">
                <a:latin typeface="Myriad Pro"/>
                <a:cs typeface="Myriad Pro"/>
              </a:rPr>
              <a:t>  </a:t>
            </a:r>
            <a:r>
              <a:rPr sz="1500" spc="-25" dirty="0">
                <a:latin typeface="Myriad Pro"/>
                <a:cs typeface="Myriad Pro"/>
              </a:rPr>
              <a:t>It </a:t>
            </a:r>
            <a:r>
              <a:rPr sz="1500" dirty="0">
                <a:latin typeface="Myriad Pro"/>
                <a:cs typeface="Myriad Pro"/>
              </a:rPr>
              <a:t>was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there,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 became fascinated by data science </a:t>
            </a:r>
            <a:r>
              <a:rPr sz="1500" spc="-10" dirty="0">
                <a:latin typeface="Myriad Pro"/>
                <a:cs typeface="Myriad Pro"/>
              </a:rPr>
              <a:t>competitions.</a:t>
            </a:r>
            <a:endParaRPr sz="1500">
              <a:latin typeface="Myriad Pro"/>
              <a:cs typeface="Myriad Pr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5301615"/>
            <a:ext cx="2286000" cy="228598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64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4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156971"/>
            <a:ext cx="6325870" cy="304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20"/>
              </a:spcBef>
            </a:pPr>
            <a:r>
              <a:rPr sz="1500" dirty="0">
                <a:latin typeface="Myriad Pro"/>
                <a:cs typeface="Myriad Pro"/>
              </a:rPr>
              <a:t>Becoming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 regular at Kaggle, an online platform for data science </a:t>
            </a:r>
            <a:r>
              <a:rPr sz="1500" spc="-10" dirty="0">
                <a:latin typeface="Myriad Pro"/>
                <a:cs typeface="Myriad Pro"/>
              </a:rPr>
              <a:t>competitions, </a:t>
            </a:r>
            <a:r>
              <a:rPr sz="1500" dirty="0">
                <a:latin typeface="Myriad Pro"/>
                <a:cs typeface="Myriad Pro"/>
              </a:rPr>
              <a:t>he soon demonstrated an extraordinary capacity at creating accurate </a:t>
            </a:r>
            <a:r>
              <a:rPr sz="1500" spc="-10" dirty="0">
                <a:latin typeface="Myriad Pro"/>
                <a:cs typeface="Myriad Pro"/>
              </a:rPr>
              <a:t>predictive </a:t>
            </a:r>
            <a:r>
              <a:rPr sz="1500" dirty="0">
                <a:latin typeface="Myriad Pro"/>
                <a:cs typeface="Myriad Pro"/>
              </a:rPr>
              <a:t>models.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Soon, he was working for data science startups and teaching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science to </a:t>
            </a:r>
            <a:r>
              <a:rPr sz="1500" spc="-10" dirty="0">
                <a:latin typeface="Myriad Pro"/>
                <a:cs typeface="Myriad Pro"/>
              </a:rPr>
              <a:t>others.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Myriad Pro"/>
              <a:cs typeface="Myriad Pro"/>
            </a:endParaRPr>
          </a:p>
          <a:p>
            <a:pPr marL="12700" marR="486409">
              <a:lnSpc>
                <a:spcPct val="133300"/>
              </a:lnSpc>
            </a:pPr>
            <a:r>
              <a:rPr sz="1500" spc="-10" dirty="0">
                <a:latin typeface="Myriad Pro"/>
                <a:cs typeface="Myriad Pro"/>
              </a:rPr>
              <a:t>Sinan’s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path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shows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 you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from an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academic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background </a:t>
            </a:r>
            <a:r>
              <a:rPr sz="1500" spc="-25" dirty="0">
                <a:latin typeface="Myriad Pro"/>
                <a:cs typeface="Myriad Pro"/>
              </a:rPr>
              <a:t>and </a:t>
            </a:r>
            <a:r>
              <a:rPr sz="1500" dirty="0">
                <a:latin typeface="Myriad Pro"/>
                <a:cs typeface="Myriad Pro"/>
              </a:rPr>
              <a:t>compete your way to a </a:t>
            </a:r>
            <a:r>
              <a:rPr sz="1500" spc="-20" dirty="0">
                <a:latin typeface="Myriad Pro"/>
                <a:cs typeface="Myriad Pro"/>
              </a:rPr>
              <a:t>job.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1800">
              <a:latin typeface="Myriad Pro"/>
              <a:cs typeface="Myriad Pro"/>
            </a:endParaRPr>
          </a:p>
          <a:p>
            <a:pPr marL="12700" marR="673100">
              <a:lnSpc>
                <a:spcPct val="100000"/>
              </a:lnSpc>
              <a:spcBef>
                <a:spcPts val="1310"/>
              </a:spcBef>
            </a:pP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8</a:t>
            </a:r>
            <a:r>
              <a:rPr sz="2000" b="1" dirty="0">
                <a:solidFill>
                  <a:srgbClr val="27B99A"/>
                </a:solidFill>
                <a:latin typeface="Microsoft JhengHei"/>
                <a:cs typeface="Microsoft JhengHei"/>
              </a:rPr>
              <a:t>.</a:t>
            </a: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5</a:t>
            </a:r>
            <a:r>
              <a:rPr sz="2000" b="1" spc="-24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80" dirty="0">
                <a:solidFill>
                  <a:srgbClr val="27B99A"/>
                </a:solidFill>
                <a:latin typeface="Arial"/>
                <a:cs typeface="Arial"/>
              </a:rPr>
              <a:t>A</a:t>
            </a:r>
            <a:r>
              <a:rPr sz="2000" b="1" spc="-17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27B99A"/>
                </a:solidFill>
                <a:latin typeface="Arial"/>
                <a:cs typeface="Arial"/>
              </a:rPr>
              <a:t>Psychology</a:t>
            </a:r>
            <a:r>
              <a:rPr sz="2000" b="1" spc="-27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05" dirty="0">
                <a:solidFill>
                  <a:srgbClr val="27B99A"/>
                </a:solidFill>
                <a:latin typeface="Arial"/>
                <a:cs typeface="Arial"/>
              </a:rPr>
              <a:t>PhD</a:t>
            </a:r>
            <a:r>
              <a:rPr sz="2000" b="1" spc="-24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10" dirty="0">
                <a:solidFill>
                  <a:srgbClr val="27B99A"/>
                </a:solidFill>
                <a:latin typeface="Arial"/>
                <a:cs typeface="Arial"/>
              </a:rPr>
              <a:t>on</a:t>
            </a:r>
            <a:r>
              <a:rPr sz="2000" b="1" spc="-24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27B99A"/>
                </a:solidFill>
                <a:latin typeface="Arial"/>
                <a:cs typeface="Arial"/>
              </a:rPr>
              <a:t>the</a:t>
            </a:r>
            <a:r>
              <a:rPr sz="2000" b="1" spc="-24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27B99A"/>
                </a:solidFill>
                <a:latin typeface="Arial"/>
                <a:cs typeface="Arial"/>
              </a:rPr>
              <a:t>Path</a:t>
            </a:r>
            <a:r>
              <a:rPr sz="2000" b="1" spc="-28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27B99A"/>
                </a:solidFill>
                <a:latin typeface="Arial"/>
                <a:cs typeface="Arial"/>
              </a:rPr>
              <a:t>to</a:t>
            </a:r>
            <a:r>
              <a:rPr sz="2000" b="1" spc="-254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65" dirty="0">
                <a:solidFill>
                  <a:srgbClr val="27B99A"/>
                </a:solidFill>
                <a:latin typeface="Arial"/>
                <a:cs typeface="Arial"/>
              </a:rPr>
              <a:t>Data</a:t>
            </a:r>
            <a:r>
              <a:rPr sz="2000" b="1" spc="-27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27B99A"/>
                </a:solidFill>
                <a:latin typeface="Arial"/>
                <a:cs typeface="Arial"/>
              </a:rPr>
              <a:t>Science</a:t>
            </a:r>
            <a:r>
              <a:rPr sz="2000" b="1" spc="-280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27B99A"/>
                </a:solidFill>
                <a:latin typeface="Microsoft JhengHei"/>
                <a:cs typeface="Microsoft JhengHei"/>
              </a:rPr>
              <a:t>- </a:t>
            </a:r>
            <a:r>
              <a:rPr sz="2000" b="1" spc="-110" dirty="0">
                <a:solidFill>
                  <a:srgbClr val="27B99A"/>
                </a:solidFill>
                <a:latin typeface="Arial"/>
                <a:cs typeface="Arial"/>
              </a:rPr>
              <a:t>Erin</a:t>
            </a:r>
            <a:r>
              <a:rPr sz="2000" b="1" spc="-23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27B99A"/>
                </a:solidFill>
                <a:latin typeface="Arial"/>
                <a:cs typeface="Arial"/>
              </a:rPr>
              <a:t>Baker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0" y="5103647"/>
            <a:ext cx="3458210" cy="5791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1800" spc="-30" dirty="0">
                <a:solidFill>
                  <a:srgbClr val="EE2965"/>
                </a:solidFill>
                <a:latin typeface="Myriad Pro"/>
                <a:cs typeface="Myriad Pro"/>
              </a:rPr>
              <a:t>You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can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unearth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insights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from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spc="-20" dirty="0">
                <a:solidFill>
                  <a:srgbClr val="EE2965"/>
                </a:solidFill>
                <a:latin typeface="Myriad Pro"/>
                <a:cs typeface="Myriad Pro"/>
              </a:rPr>
              <a:t>many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different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fields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in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data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science.</a:t>
            </a:r>
            <a:endParaRPr sz="1800">
              <a:latin typeface="Myriad Pro"/>
              <a:cs typeface="Myriad Pr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6895528"/>
            <a:ext cx="6367145" cy="19494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2476500" algn="just">
              <a:lnSpc>
                <a:spcPct val="118800"/>
              </a:lnSpc>
              <a:spcBef>
                <a:spcPts val="35"/>
              </a:spcBef>
            </a:pPr>
            <a:r>
              <a:rPr sz="1500" dirty="0">
                <a:latin typeface="Myriad Pro"/>
                <a:cs typeface="Myriad Pro"/>
              </a:rPr>
              <a:t>Erin</a:t>
            </a:r>
            <a:r>
              <a:rPr sz="1500" spc="7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social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psychologist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by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training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who</a:t>
            </a:r>
            <a:r>
              <a:rPr sz="1500" spc="8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was </a:t>
            </a:r>
            <a:r>
              <a:rPr sz="1500" dirty="0">
                <a:latin typeface="Myriad Pro"/>
                <a:cs typeface="Myriad Pro"/>
              </a:rPr>
              <a:t>focused</a:t>
            </a:r>
            <a:r>
              <a:rPr sz="1500" spc="10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13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her</a:t>
            </a:r>
            <a:r>
              <a:rPr sz="1500" spc="13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PhD</a:t>
            </a:r>
            <a:r>
              <a:rPr sz="1500" spc="13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13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how</a:t>
            </a:r>
            <a:r>
              <a:rPr sz="1500" spc="10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0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get</a:t>
            </a:r>
            <a:r>
              <a:rPr sz="1500" spc="13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people</a:t>
            </a:r>
            <a:r>
              <a:rPr sz="1500" spc="13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0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be</a:t>
            </a:r>
            <a:r>
              <a:rPr sz="1500" spc="13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more</a:t>
            </a:r>
            <a:r>
              <a:rPr sz="1500" spc="10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pro-social.</a:t>
            </a:r>
            <a:r>
              <a:rPr sz="1500" spc="105" dirty="0">
                <a:latin typeface="Myriad Pro"/>
                <a:cs typeface="Myriad Pro"/>
              </a:rPr>
              <a:t>  </a:t>
            </a:r>
            <a:r>
              <a:rPr sz="1500" spc="-25" dirty="0">
                <a:latin typeface="Myriad Pro"/>
                <a:cs typeface="Myriad Pro"/>
              </a:rPr>
              <a:t>She </a:t>
            </a:r>
            <a:r>
              <a:rPr sz="1500" dirty="0">
                <a:latin typeface="Myriad Pro"/>
                <a:cs typeface="Myriad Pro"/>
              </a:rPr>
              <a:t>wanted</a:t>
            </a:r>
            <a:r>
              <a:rPr sz="1500" spc="1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 get more people engaged in volunteering with their </a:t>
            </a:r>
            <a:r>
              <a:rPr sz="1500" spc="-10" dirty="0">
                <a:latin typeface="Myriad Pro"/>
                <a:cs typeface="Myriad Pro"/>
              </a:rPr>
              <a:t>community.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Myriad Pro"/>
              <a:cs typeface="Myriad Pro"/>
            </a:endParaRPr>
          </a:p>
          <a:p>
            <a:pPr marL="12700" marR="5080">
              <a:lnSpc>
                <a:spcPct val="122300"/>
              </a:lnSpc>
            </a:pPr>
            <a:r>
              <a:rPr sz="1500" dirty="0">
                <a:latin typeface="Myriad Pro"/>
                <a:cs typeface="Myriad Pro"/>
              </a:rPr>
              <a:t>It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was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during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internship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Hewlett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Packard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where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she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learned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about</a:t>
            </a:r>
            <a:r>
              <a:rPr sz="1500" spc="18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science analytics, which propelled her into a hybrid role of using </a:t>
            </a:r>
            <a:r>
              <a:rPr sz="1500" spc="-10" dirty="0">
                <a:latin typeface="Myriad Pro"/>
                <a:cs typeface="Myriad Pro"/>
              </a:rPr>
              <a:t>quantitative </a:t>
            </a:r>
            <a:r>
              <a:rPr sz="1500" dirty="0">
                <a:latin typeface="Myriad Pro"/>
                <a:cs typeface="Myriad Pro"/>
              </a:rPr>
              <a:t>methods in data to examine the why behind human </a:t>
            </a:r>
            <a:r>
              <a:rPr sz="1500" spc="-10" dirty="0">
                <a:latin typeface="Myriad Pro"/>
                <a:cs typeface="Myriad Pro"/>
              </a:rPr>
              <a:t>behavior.</a:t>
            </a:r>
            <a:endParaRPr sz="1500">
              <a:latin typeface="Myriad Pro"/>
              <a:cs typeface="Myriad Pr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4452103"/>
            <a:ext cx="2285999" cy="228599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65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3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097343"/>
            <a:ext cx="5845810" cy="115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4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Her</a:t>
            </a:r>
            <a:r>
              <a:rPr sz="1500" spc="1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ultimate</a:t>
            </a:r>
            <a:r>
              <a:rPr sz="1500" spc="1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motivation</a:t>
            </a:r>
            <a:r>
              <a:rPr sz="1500" spc="1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behind</a:t>
            </a:r>
            <a:r>
              <a:rPr sz="1500" spc="1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moving</a:t>
            </a:r>
            <a:r>
              <a:rPr sz="1500" spc="1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into</a:t>
            </a:r>
            <a:r>
              <a:rPr sz="1500" spc="1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1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after</a:t>
            </a:r>
            <a:r>
              <a:rPr sz="1500" spc="12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grad </a:t>
            </a:r>
            <a:r>
              <a:rPr sz="1500" dirty="0">
                <a:latin typeface="Myriad Pro"/>
                <a:cs typeface="Myriad Pro"/>
              </a:rPr>
              <a:t>school came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from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idea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lot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academia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was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focused</a:t>
            </a:r>
            <a:r>
              <a:rPr sz="1500" spc="19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on </a:t>
            </a:r>
            <a:r>
              <a:rPr sz="1500" dirty="0">
                <a:latin typeface="Myriad Pro"/>
                <a:cs typeface="Myriad Pro"/>
              </a:rPr>
              <a:t>understanding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theory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human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behavior.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Erin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wanted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take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that </a:t>
            </a:r>
            <a:r>
              <a:rPr sz="1500" dirty="0">
                <a:latin typeface="Myriad Pro"/>
                <a:cs typeface="Myriad Pro"/>
              </a:rPr>
              <a:t>theory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apply it to real-world </a:t>
            </a:r>
            <a:r>
              <a:rPr sz="1500" spc="-10" dirty="0">
                <a:latin typeface="Myriad Pro"/>
                <a:cs typeface="Myriad Pro"/>
              </a:rPr>
              <a:t>situations.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66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1111250"/>
            <a:ext cx="2430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9</a:t>
            </a:r>
            <a:r>
              <a:rPr spc="-95" dirty="0"/>
              <a:t> </a:t>
            </a:r>
            <a:r>
              <a:rPr spc="-85" dirty="0"/>
              <a:t>Final</a:t>
            </a:r>
            <a:r>
              <a:rPr spc="-95" dirty="0"/>
              <a:t> </a:t>
            </a:r>
            <a:r>
              <a:rPr spc="-110" dirty="0"/>
              <a:t>Advice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67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1910639"/>
            <a:ext cx="6357620" cy="311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On</a:t>
            </a:r>
            <a:r>
              <a:rPr sz="1500" spc="100" dirty="0">
                <a:solidFill>
                  <a:srgbClr val="49495E"/>
                </a:solidFill>
                <a:latin typeface="Myriad Pro"/>
                <a:cs typeface="Myriad Pro"/>
              </a:rPr>
              <a:t> 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the</a:t>
            </a:r>
            <a:r>
              <a:rPr sz="1500" spc="105" dirty="0">
                <a:solidFill>
                  <a:srgbClr val="49495E"/>
                </a:solidFill>
                <a:latin typeface="Myriad Pro"/>
                <a:cs typeface="Myriad Pro"/>
              </a:rPr>
              <a:t> 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work</a:t>
            </a:r>
            <a:r>
              <a:rPr sz="1500" spc="105" dirty="0">
                <a:solidFill>
                  <a:srgbClr val="49495E"/>
                </a:solidFill>
                <a:latin typeface="Myriad Pro"/>
                <a:cs typeface="Myriad Pro"/>
              </a:rPr>
              <a:t> 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of</a:t>
            </a:r>
            <a:r>
              <a:rPr sz="1500" spc="105" dirty="0">
                <a:solidFill>
                  <a:srgbClr val="49495E"/>
                </a:solidFill>
                <a:latin typeface="Myriad Pro"/>
                <a:cs typeface="Myriad Pro"/>
              </a:rPr>
              <a:t> 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data</a:t>
            </a:r>
            <a:r>
              <a:rPr sz="1500" spc="105" dirty="0">
                <a:solidFill>
                  <a:srgbClr val="49495E"/>
                </a:solidFill>
                <a:latin typeface="Myriad Pro"/>
                <a:cs typeface="Myriad Pro"/>
              </a:rPr>
              <a:t> 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science</a:t>
            </a:r>
            <a:r>
              <a:rPr sz="1500" dirty="0">
                <a:latin typeface="Myriad Pro"/>
                <a:cs typeface="Myriad Pro"/>
              </a:rPr>
              <a:t>:</a:t>
            </a:r>
            <a:r>
              <a:rPr sz="1500" spc="105" dirty="0">
                <a:latin typeface="Myriad Pro"/>
                <a:cs typeface="Myriad Pro"/>
              </a:rPr>
              <a:t>  </a:t>
            </a:r>
            <a:r>
              <a:rPr sz="1500" spc="-75" dirty="0">
                <a:latin typeface="Myriad Pro"/>
                <a:cs typeface="Myriad Pro"/>
              </a:rPr>
              <a:t>“As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 scientist</a:t>
            </a:r>
            <a:r>
              <a:rPr sz="1500" spc="10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[...],</a:t>
            </a:r>
            <a:r>
              <a:rPr sz="1500" spc="10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it’s</a:t>
            </a:r>
            <a:r>
              <a:rPr sz="1500" spc="105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important</a:t>
            </a:r>
            <a:r>
              <a:rPr sz="1500" spc="105" dirty="0">
                <a:latin typeface="Myriad Pro"/>
                <a:cs typeface="Myriad Pro"/>
              </a:rPr>
              <a:t> 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recognize that</a:t>
            </a:r>
            <a:r>
              <a:rPr sz="1500" spc="2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solution</a:t>
            </a:r>
            <a:r>
              <a:rPr sz="1500" spc="2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may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not</a:t>
            </a:r>
            <a:r>
              <a:rPr sz="1500" spc="2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something</a:t>
            </a:r>
            <a:r>
              <a:rPr sz="1500" spc="2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already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know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or </a:t>
            </a:r>
            <a:r>
              <a:rPr sz="1500" dirty="0">
                <a:latin typeface="Myriad Pro"/>
                <a:cs typeface="Myriad Pro"/>
              </a:rPr>
              <a:t>something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just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fits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nicely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3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problem.”</a:t>
            </a:r>
            <a:r>
              <a:rPr sz="1500" spc="18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-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Raj</a:t>
            </a:r>
            <a:r>
              <a:rPr sz="1500" spc="3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B.,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Director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Data </a:t>
            </a:r>
            <a:r>
              <a:rPr sz="1500" dirty="0">
                <a:latin typeface="Myriad Pro"/>
                <a:cs typeface="Myriad Pro"/>
              </a:rPr>
              <a:t>Education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at </a:t>
            </a:r>
            <a:r>
              <a:rPr sz="1500" spc="-10" dirty="0">
                <a:latin typeface="Myriad Pro"/>
                <a:cs typeface="Myriad Pro"/>
              </a:rPr>
              <a:t>Springboard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Myriad Pro"/>
              <a:cs typeface="Myriad Pro"/>
            </a:endParaRPr>
          </a:p>
          <a:p>
            <a:pPr marL="12700" marR="129539">
              <a:lnSpc>
                <a:spcPct val="124300"/>
              </a:lnSpc>
              <a:tabLst>
                <a:tab pos="2463165" algn="l"/>
              </a:tabLst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On</a:t>
            </a:r>
            <a:r>
              <a:rPr sz="1500" spc="130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the</a:t>
            </a:r>
            <a:r>
              <a:rPr sz="1500" spc="140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data</a:t>
            </a:r>
            <a:r>
              <a:rPr sz="1500" spc="140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science</a:t>
            </a:r>
            <a:r>
              <a:rPr sz="1500" spc="140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process</a:t>
            </a:r>
            <a:r>
              <a:rPr sz="1500" spc="-10" dirty="0">
                <a:latin typeface="Myriad Pro"/>
                <a:cs typeface="Myriad Pro"/>
              </a:rPr>
              <a:t>:</a:t>
            </a:r>
            <a:r>
              <a:rPr sz="1500" dirty="0">
                <a:latin typeface="Myriad Pro"/>
                <a:cs typeface="Myriad Pro"/>
              </a:rPr>
              <a:t>	“Acquiring</a:t>
            </a:r>
            <a:r>
              <a:rPr sz="1500" spc="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cleaning</a:t>
            </a:r>
            <a:r>
              <a:rPr sz="1500" spc="1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takes</a:t>
            </a:r>
            <a:r>
              <a:rPr sz="1500" spc="1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about</a:t>
            </a:r>
            <a:r>
              <a:rPr sz="1500" spc="12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75%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time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project.”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-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Amit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K.,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NarrativeViz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Consulting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Myriad Pro"/>
              <a:cs typeface="Myriad Pro"/>
            </a:endParaRPr>
          </a:p>
          <a:p>
            <a:pPr marL="12700" marR="387985">
              <a:lnSpc>
                <a:spcPct val="120800"/>
              </a:lnSpc>
              <a:tabLst>
                <a:tab pos="4853940" algn="l"/>
              </a:tabLst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On</a:t>
            </a:r>
            <a:r>
              <a:rPr sz="1500" spc="49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what</a:t>
            </a:r>
            <a:r>
              <a:rPr sz="1500" spc="49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interviewers</a:t>
            </a:r>
            <a:r>
              <a:rPr sz="1500" spc="49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are</a:t>
            </a:r>
            <a:r>
              <a:rPr sz="1500" spc="49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looking</a:t>
            </a:r>
            <a:r>
              <a:rPr sz="1500" spc="49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for</a:t>
            </a:r>
            <a:r>
              <a:rPr sz="1500" spc="49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when</a:t>
            </a:r>
            <a:r>
              <a:rPr sz="1500" spc="49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they</a:t>
            </a:r>
            <a:r>
              <a:rPr sz="1500" spc="495" dirty="0">
                <a:solidFill>
                  <a:srgbClr val="49495E"/>
                </a:solidFill>
                <a:latin typeface="Myriad Pro"/>
                <a:cs typeface="Myriad Pro"/>
              </a:rPr>
              <a:t> 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hire</a:t>
            </a:r>
            <a:r>
              <a:rPr sz="1500" spc="-10" dirty="0">
                <a:latin typeface="Myriad Pro"/>
                <a:cs typeface="Myriad Pro"/>
              </a:rPr>
              <a:t>:</a:t>
            </a:r>
            <a:r>
              <a:rPr sz="1500" dirty="0">
                <a:latin typeface="Myriad Pro"/>
                <a:cs typeface="Myriad Pro"/>
              </a:rPr>
              <a:t>	"When</a:t>
            </a:r>
            <a:r>
              <a:rPr sz="1500" spc="37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I'm </a:t>
            </a:r>
            <a:r>
              <a:rPr sz="1500" dirty="0">
                <a:latin typeface="Myriad Pro"/>
                <a:cs typeface="Myriad Pro"/>
              </a:rPr>
              <a:t>looking for a candidate, the first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thing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want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understand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is,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what</a:t>
            </a:r>
            <a:r>
              <a:rPr sz="1500" spc="9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is </a:t>
            </a:r>
            <a:r>
              <a:rPr sz="1500" dirty="0">
                <a:latin typeface="Myriad Pro"/>
                <a:cs typeface="Myriad Pro"/>
              </a:rPr>
              <a:t>their thought process?”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- Sneha R., Statistician at </a:t>
            </a:r>
            <a:r>
              <a:rPr sz="1500" spc="-10" dirty="0">
                <a:latin typeface="Myriad Pro"/>
                <a:cs typeface="Myriad Pro"/>
              </a:rPr>
              <a:t>Apple</a:t>
            </a:r>
            <a:endParaRPr sz="1500">
              <a:latin typeface="Myriad Pro"/>
              <a:cs typeface="Myriad Pr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10</a:t>
            </a:r>
            <a:r>
              <a:rPr spc="-85" dirty="0"/>
              <a:t> </a:t>
            </a:r>
            <a:r>
              <a:rPr spc="-90" dirty="0"/>
              <a:t>Checklist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2096527"/>
            <a:ext cx="5376545" cy="3378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0"/>
              </a:spcBef>
              <a:buSzPct val="80000"/>
              <a:buFont typeface="Minion Pro"/>
              <a:buAutoNum type="arabicPeriod"/>
              <a:tabLst>
                <a:tab pos="241300" algn="l"/>
              </a:tabLst>
            </a:pPr>
            <a:r>
              <a:rPr sz="1500" dirty="0">
                <a:latin typeface="Myriad Pro"/>
                <a:cs typeface="Myriad Pro"/>
              </a:rPr>
              <a:t>Assemble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learning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plan.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Springboard</a:t>
            </a:r>
            <a:r>
              <a:rPr sz="1500" spc="-5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you</a:t>
            </a:r>
            <a:endParaRPr sz="1500">
              <a:latin typeface="Myriad Pro"/>
              <a:cs typeface="Myriad Pro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SzPct val="80000"/>
              <a:buFont typeface="Minion Pro"/>
              <a:buAutoNum type="arabicPeriod"/>
              <a:tabLst>
                <a:tab pos="241300" algn="l"/>
              </a:tabLst>
            </a:pPr>
            <a:r>
              <a:rPr sz="1500" dirty="0">
                <a:latin typeface="Myriad Pro"/>
                <a:cs typeface="Myriad Pro"/>
              </a:rPr>
              <a:t>Brush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up on linear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algebra and </a:t>
            </a:r>
            <a:r>
              <a:rPr sz="1500" spc="-10" dirty="0">
                <a:latin typeface="Myriad Pro"/>
                <a:cs typeface="Myriad Pro"/>
              </a:rPr>
              <a:t>calculus</a:t>
            </a:r>
            <a:endParaRPr sz="1500">
              <a:latin typeface="Myriad Pro"/>
              <a:cs typeface="Myriad Pro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SzPct val="80000"/>
              <a:buFont typeface="Minion Pro"/>
              <a:buAutoNum type="arabicPeriod"/>
              <a:tabLst>
                <a:tab pos="241300" algn="l"/>
              </a:tabLst>
            </a:pPr>
            <a:r>
              <a:rPr sz="1500" dirty="0">
                <a:latin typeface="Myriad Pro"/>
                <a:cs typeface="Myriad Pro"/>
              </a:rPr>
              <a:t>Learn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 theory of statistics and machine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learning</a:t>
            </a:r>
            <a:endParaRPr sz="1500">
              <a:latin typeface="Myriad Pro"/>
              <a:cs typeface="Myriad Pro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SzPct val="80000"/>
              <a:buFont typeface="Minion Pro"/>
              <a:buAutoNum type="arabicPeriod"/>
              <a:tabLst>
                <a:tab pos="241300" algn="l"/>
              </a:tabLst>
            </a:pPr>
            <a:r>
              <a:rPr sz="1500" dirty="0">
                <a:latin typeface="Myriad Pro"/>
                <a:cs typeface="Myriad Pro"/>
              </a:rPr>
              <a:t>Install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Python,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play around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 </a:t>
            </a:r>
            <a:r>
              <a:rPr sz="1500" spc="-25" dirty="0">
                <a:latin typeface="Myriad Pro"/>
                <a:cs typeface="Myriad Pro"/>
              </a:rPr>
              <a:t>it</a:t>
            </a:r>
            <a:endParaRPr sz="1500">
              <a:latin typeface="Myriad Pro"/>
              <a:cs typeface="Myriad Pro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SzPct val="80000"/>
              <a:buFont typeface="Minion Pro"/>
              <a:buAutoNum type="arabicPeriod"/>
              <a:tabLst>
                <a:tab pos="241300" algn="l"/>
              </a:tabLst>
            </a:pPr>
            <a:r>
              <a:rPr sz="1500" dirty="0">
                <a:latin typeface="Myriad Pro"/>
                <a:cs typeface="Myriad Pro"/>
              </a:rPr>
              <a:t>Install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R,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play around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 </a:t>
            </a:r>
            <a:r>
              <a:rPr sz="1500" spc="-25" dirty="0">
                <a:latin typeface="Myriad Pro"/>
                <a:cs typeface="Myriad Pro"/>
              </a:rPr>
              <a:t>it</a:t>
            </a:r>
            <a:endParaRPr sz="1500">
              <a:latin typeface="Myriad Pro"/>
              <a:cs typeface="Myriad Pro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SzPct val="80000"/>
              <a:buFont typeface="Minion Pro"/>
              <a:buAutoNum type="arabicPeriod"/>
              <a:tabLst>
                <a:tab pos="241300" algn="l"/>
              </a:tabLst>
            </a:pPr>
            <a:r>
              <a:rPr sz="1500" dirty="0">
                <a:latin typeface="Myriad Pro"/>
                <a:cs typeface="Myriad Pro"/>
              </a:rPr>
              <a:t>Do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few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SQL </a:t>
            </a:r>
            <a:r>
              <a:rPr sz="1500" spc="-10" dirty="0">
                <a:latin typeface="Myriad Pro"/>
                <a:cs typeface="Myriad Pro"/>
              </a:rPr>
              <a:t>queries</a:t>
            </a:r>
            <a:endParaRPr sz="1500">
              <a:latin typeface="Myriad Pro"/>
              <a:cs typeface="Myriad Pro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SzPct val="80000"/>
              <a:buFont typeface="Minion Pro"/>
              <a:buAutoNum type="arabicPeriod"/>
              <a:tabLst>
                <a:tab pos="241300" algn="l"/>
              </a:tabLst>
            </a:pPr>
            <a:r>
              <a:rPr sz="1500" dirty="0">
                <a:latin typeface="Myriad Pro"/>
                <a:cs typeface="Myriad Pro"/>
              </a:rPr>
              <a:t>Assemble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own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set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from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-10" dirty="0">
                <a:latin typeface="Myriad Pro"/>
                <a:cs typeface="Myriad Pro"/>
              </a:rPr>
              <a:t> website</a:t>
            </a:r>
            <a:endParaRPr sz="1500">
              <a:latin typeface="Myriad Pro"/>
              <a:cs typeface="Myriad Pro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SzPct val="80000"/>
              <a:buFont typeface="Minion Pro"/>
              <a:buAutoNum type="arabicPeriod"/>
              <a:tabLst>
                <a:tab pos="241300" algn="l"/>
              </a:tabLst>
            </a:pPr>
            <a:r>
              <a:rPr sz="1500" dirty="0">
                <a:latin typeface="Myriad Pro"/>
                <a:cs typeface="Myriad Pro"/>
              </a:rPr>
              <a:t>Register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community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online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such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KDNuggets</a:t>
            </a:r>
            <a:endParaRPr sz="1500">
              <a:latin typeface="Myriad Pro"/>
              <a:cs typeface="Myriad Pro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SzPct val="80000"/>
              <a:buFont typeface="Minion Pro"/>
              <a:buAutoNum type="arabicPeriod"/>
              <a:tabLst>
                <a:tab pos="241300" algn="l"/>
              </a:tabLst>
            </a:pPr>
            <a:r>
              <a:rPr sz="1500" dirty="0">
                <a:latin typeface="Myriad Pro"/>
                <a:cs typeface="Myriad Pro"/>
              </a:rPr>
              <a:t>Attend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-10" dirty="0">
                <a:latin typeface="Myriad Pro"/>
                <a:cs typeface="Myriad Pro"/>
              </a:rPr>
              <a:t> meetup</a:t>
            </a:r>
            <a:endParaRPr sz="1500">
              <a:latin typeface="Myriad Pro"/>
              <a:cs typeface="Myriad Pro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SzPct val="80000"/>
              <a:buFont typeface="Minion Pro"/>
              <a:buAutoNum type="arabicPeriod"/>
              <a:tabLst>
                <a:tab pos="241300" algn="l"/>
              </a:tabLst>
            </a:pPr>
            <a:r>
              <a:rPr sz="1500" dirty="0">
                <a:latin typeface="Myriad Pro"/>
                <a:cs typeface="Myriad Pro"/>
              </a:rPr>
              <a:t>Network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least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five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-10" dirty="0">
                <a:latin typeface="Myriad Pro"/>
                <a:cs typeface="Myriad Pro"/>
              </a:rPr>
              <a:t> scientists</a:t>
            </a:r>
            <a:endParaRPr sz="1500">
              <a:latin typeface="Myriad Pro"/>
              <a:cs typeface="Myriad Pro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SzPct val="80000"/>
              <a:buFont typeface="Minion Pro"/>
              <a:buAutoNum type="arabicPeriod"/>
              <a:tabLst>
                <a:tab pos="241300" algn="l"/>
              </a:tabLst>
            </a:pPr>
            <a:r>
              <a:rPr sz="1500" dirty="0">
                <a:latin typeface="Myriad Pro"/>
                <a:cs typeface="Myriad Pro"/>
              </a:rPr>
              <a:t>Look</a:t>
            </a:r>
            <a:r>
              <a:rPr sz="1500" spc="-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u="sng" spc="-7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data</a:t>
            </a:r>
            <a:r>
              <a:rPr sz="1500" u="sng" spc="-1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science</a:t>
            </a:r>
            <a:r>
              <a:rPr sz="1500" u="sng" spc="-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 mentor</a:t>
            </a:r>
            <a:endParaRPr sz="1500">
              <a:latin typeface="Myriad Pro"/>
              <a:cs typeface="Myriad Pro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SzPct val="80000"/>
              <a:buFont typeface="Minion Pro"/>
              <a:buAutoNum type="arabicPeriod"/>
              <a:tabLst>
                <a:tab pos="241300" algn="l"/>
              </a:tabLst>
            </a:pPr>
            <a:r>
              <a:rPr sz="1500" dirty="0">
                <a:latin typeface="Myriad Pro"/>
                <a:cs typeface="Myriad Pro"/>
              </a:rPr>
              <a:t>Build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portfolio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filled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 data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projects!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650" y="2230246"/>
            <a:ext cx="135255" cy="133350"/>
          </a:xfrm>
          <a:custGeom>
            <a:avLst/>
            <a:gdLst/>
            <a:ahLst/>
            <a:cxnLst/>
            <a:rect l="l" t="t" r="r" b="b"/>
            <a:pathLst>
              <a:path w="135255" h="133350">
                <a:moveTo>
                  <a:pt x="0" y="133261"/>
                </a:moveTo>
                <a:lnTo>
                  <a:pt x="135099" y="133261"/>
                </a:lnTo>
                <a:lnTo>
                  <a:pt x="135099" y="0"/>
                </a:lnTo>
                <a:lnTo>
                  <a:pt x="0" y="0"/>
                </a:lnTo>
                <a:lnTo>
                  <a:pt x="0" y="133261"/>
                </a:lnTo>
                <a:close/>
              </a:path>
            </a:pathLst>
          </a:custGeom>
          <a:ln w="12700">
            <a:solidFill>
              <a:srgbClr val="EC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2650" y="2514701"/>
            <a:ext cx="135255" cy="133350"/>
          </a:xfrm>
          <a:custGeom>
            <a:avLst/>
            <a:gdLst/>
            <a:ahLst/>
            <a:cxnLst/>
            <a:rect l="l" t="t" r="r" b="b"/>
            <a:pathLst>
              <a:path w="135255" h="133350">
                <a:moveTo>
                  <a:pt x="0" y="133248"/>
                </a:moveTo>
                <a:lnTo>
                  <a:pt x="135099" y="133248"/>
                </a:lnTo>
                <a:lnTo>
                  <a:pt x="135099" y="0"/>
                </a:lnTo>
                <a:lnTo>
                  <a:pt x="0" y="0"/>
                </a:lnTo>
                <a:lnTo>
                  <a:pt x="0" y="133248"/>
                </a:lnTo>
                <a:close/>
              </a:path>
            </a:pathLst>
          </a:custGeom>
          <a:ln w="12699">
            <a:solidFill>
              <a:srgbClr val="EC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2650" y="2799143"/>
            <a:ext cx="135255" cy="133350"/>
          </a:xfrm>
          <a:custGeom>
            <a:avLst/>
            <a:gdLst/>
            <a:ahLst/>
            <a:cxnLst/>
            <a:rect l="l" t="t" r="r" b="b"/>
            <a:pathLst>
              <a:path w="135255" h="133350">
                <a:moveTo>
                  <a:pt x="0" y="133248"/>
                </a:moveTo>
                <a:lnTo>
                  <a:pt x="135099" y="133248"/>
                </a:lnTo>
                <a:lnTo>
                  <a:pt x="135099" y="0"/>
                </a:lnTo>
                <a:lnTo>
                  <a:pt x="0" y="0"/>
                </a:lnTo>
                <a:lnTo>
                  <a:pt x="0" y="133248"/>
                </a:lnTo>
                <a:close/>
              </a:path>
            </a:pathLst>
          </a:custGeom>
          <a:ln w="12699">
            <a:solidFill>
              <a:srgbClr val="EC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2650" y="3070885"/>
            <a:ext cx="135255" cy="133350"/>
          </a:xfrm>
          <a:custGeom>
            <a:avLst/>
            <a:gdLst/>
            <a:ahLst/>
            <a:cxnLst/>
            <a:rect l="l" t="t" r="r" b="b"/>
            <a:pathLst>
              <a:path w="135255" h="133350">
                <a:moveTo>
                  <a:pt x="0" y="133261"/>
                </a:moveTo>
                <a:lnTo>
                  <a:pt x="135099" y="133261"/>
                </a:lnTo>
                <a:lnTo>
                  <a:pt x="135099" y="0"/>
                </a:lnTo>
                <a:lnTo>
                  <a:pt x="0" y="0"/>
                </a:lnTo>
                <a:lnTo>
                  <a:pt x="0" y="133261"/>
                </a:lnTo>
                <a:close/>
              </a:path>
            </a:pathLst>
          </a:custGeom>
          <a:ln w="12700">
            <a:solidFill>
              <a:srgbClr val="EC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2650" y="3342627"/>
            <a:ext cx="135255" cy="133350"/>
          </a:xfrm>
          <a:custGeom>
            <a:avLst/>
            <a:gdLst/>
            <a:ahLst/>
            <a:cxnLst/>
            <a:rect l="l" t="t" r="r" b="b"/>
            <a:pathLst>
              <a:path w="135255" h="133350">
                <a:moveTo>
                  <a:pt x="0" y="133260"/>
                </a:moveTo>
                <a:lnTo>
                  <a:pt x="135099" y="133260"/>
                </a:lnTo>
                <a:lnTo>
                  <a:pt x="135099" y="0"/>
                </a:lnTo>
                <a:lnTo>
                  <a:pt x="0" y="0"/>
                </a:lnTo>
                <a:lnTo>
                  <a:pt x="0" y="133260"/>
                </a:lnTo>
                <a:close/>
              </a:path>
            </a:pathLst>
          </a:custGeom>
          <a:ln w="12699">
            <a:solidFill>
              <a:srgbClr val="EC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2650" y="3627069"/>
            <a:ext cx="135255" cy="133350"/>
          </a:xfrm>
          <a:custGeom>
            <a:avLst/>
            <a:gdLst/>
            <a:ahLst/>
            <a:cxnLst/>
            <a:rect l="l" t="t" r="r" b="b"/>
            <a:pathLst>
              <a:path w="135255" h="133350">
                <a:moveTo>
                  <a:pt x="0" y="133260"/>
                </a:moveTo>
                <a:lnTo>
                  <a:pt x="135099" y="133260"/>
                </a:lnTo>
                <a:lnTo>
                  <a:pt x="135099" y="0"/>
                </a:lnTo>
                <a:lnTo>
                  <a:pt x="0" y="0"/>
                </a:lnTo>
                <a:lnTo>
                  <a:pt x="0" y="133260"/>
                </a:lnTo>
                <a:close/>
              </a:path>
            </a:pathLst>
          </a:custGeom>
          <a:ln w="12699">
            <a:solidFill>
              <a:srgbClr val="EC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2650" y="3911524"/>
            <a:ext cx="135255" cy="133350"/>
          </a:xfrm>
          <a:custGeom>
            <a:avLst/>
            <a:gdLst/>
            <a:ahLst/>
            <a:cxnLst/>
            <a:rect l="l" t="t" r="r" b="b"/>
            <a:pathLst>
              <a:path w="135255" h="133350">
                <a:moveTo>
                  <a:pt x="0" y="133248"/>
                </a:moveTo>
                <a:lnTo>
                  <a:pt x="135099" y="133248"/>
                </a:lnTo>
                <a:lnTo>
                  <a:pt x="135099" y="0"/>
                </a:lnTo>
                <a:lnTo>
                  <a:pt x="0" y="0"/>
                </a:lnTo>
                <a:lnTo>
                  <a:pt x="0" y="133248"/>
                </a:lnTo>
                <a:close/>
              </a:path>
            </a:pathLst>
          </a:custGeom>
          <a:ln w="12699">
            <a:solidFill>
              <a:srgbClr val="EC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650" y="4183265"/>
            <a:ext cx="135255" cy="133350"/>
          </a:xfrm>
          <a:custGeom>
            <a:avLst/>
            <a:gdLst/>
            <a:ahLst/>
            <a:cxnLst/>
            <a:rect l="l" t="t" r="r" b="b"/>
            <a:pathLst>
              <a:path w="135255" h="133350">
                <a:moveTo>
                  <a:pt x="0" y="133248"/>
                </a:moveTo>
                <a:lnTo>
                  <a:pt x="135099" y="133248"/>
                </a:lnTo>
                <a:lnTo>
                  <a:pt x="135099" y="0"/>
                </a:lnTo>
                <a:lnTo>
                  <a:pt x="0" y="0"/>
                </a:lnTo>
                <a:lnTo>
                  <a:pt x="0" y="133248"/>
                </a:lnTo>
                <a:close/>
              </a:path>
            </a:pathLst>
          </a:custGeom>
          <a:ln w="12700">
            <a:solidFill>
              <a:srgbClr val="EC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2650" y="4467707"/>
            <a:ext cx="135255" cy="133350"/>
          </a:xfrm>
          <a:custGeom>
            <a:avLst/>
            <a:gdLst/>
            <a:ahLst/>
            <a:cxnLst/>
            <a:rect l="l" t="t" r="r" b="b"/>
            <a:pathLst>
              <a:path w="135255" h="133350">
                <a:moveTo>
                  <a:pt x="0" y="133260"/>
                </a:moveTo>
                <a:lnTo>
                  <a:pt x="135099" y="133260"/>
                </a:lnTo>
                <a:lnTo>
                  <a:pt x="135099" y="0"/>
                </a:lnTo>
                <a:lnTo>
                  <a:pt x="0" y="0"/>
                </a:lnTo>
                <a:lnTo>
                  <a:pt x="0" y="133260"/>
                </a:lnTo>
                <a:close/>
              </a:path>
            </a:pathLst>
          </a:custGeom>
          <a:ln w="12699">
            <a:solidFill>
              <a:srgbClr val="EC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2650" y="4764849"/>
            <a:ext cx="135255" cy="133350"/>
          </a:xfrm>
          <a:custGeom>
            <a:avLst/>
            <a:gdLst/>
            <a:ahLst/>
            <a:cxnLst/>
            <a:rect l="l" t="t" r="r" b="b"/>
            <a:pathLst>
              <a:path w="135255" h="133350">
                <a:moveTo>
                  <a:pt x="0" y="133260"/>
                </a:moveTo>
                <a:lnTo>
                  <a:pt x="135099" y="133260"/>
                </a:lnTo>
                <a:lnTo>
                  <a:pt x="135099" y="0"/>
                </a:lnTo>
                <a:lnTo>
                  <a:pt x="0" y="0"/>
                </a:lnTo>
                <a:lnTo>
                  <a:pt x="0" y="133260"/>
                </a:lnTo>
                <a:close/>
              </a:path>
            </a:pathLst>
          </a:custGeom>
          <a:ln w="12699">
            <a:solidFill>
              <a:srgbClr val="EC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2650" y="5036604"/>
            <a:ext cx="135255" cy="133350"/>
          </a:xfrm>
          <a:custGeom>
            <a:avLst/>
            <a:gdLst/>
            <a:ahLst/>
            <a:cxnLst/>
            <a:rect l="l" t="t" r="r" b="b"/>
            <a:pathLst>
              <a:path w="135255" h="133350">
                <a:moveTo>
                  <a:pt x="0" y="133248"/>
                </a:moveTo>
                <a:lnTo>
                  <a:pt x="135099" y="133248"/>
                </a:lnTo>
                <a:lnTo>
                  <a:pt x="135099" y="0"/>
                </a:lnTo>
                <a:lnTo>
                  <a:pt x="0" y="0"/>
                </a:lnTo>
                <a:lnTo>
                  <a:pt x="0" y="133248"/>
                </a:lnTo>
                <a:close/>
              </a:path>
            </a:pathLst>
          </a:custGeom>
          <a:ln w="12699">
            <a:solidFill>
              <a:srgbClr val="EC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2650" y="5308346"/>
            <a:ext cx="135255" cy="133350"/>
          </a:xfrm>
          <a:custGeom>
            <a:avLst/>
            <a:gdLst/>
            <a:ahLst/>
            <a:cxnLst/>
            <a:rect l="l" t="t" r="r" b="b"/>
            <a:pathLst>
              <a:path w="135255" h="133350">
                <a:moveTo>
                  <a:pt x="0" y="133248"/>
                </a:moveTo>
                <a:lnTo>
                  <a:pt x="135099" y="133248"/>
                </a:lnTo>
                <a:lnTo>
                  <a:pt x="135099" y="0"/>
                </a:lnTo>
                <a:lnTo>
                  <a:pt x="0" y="0"/>
                </a:lnTo>
                <a:lnTo>
                  <a:pt x="0" y="133248"/>
                </a:lnTo>
                <a:close/>
              </a:path>
            </a:pathLst>
          </a:custGeom>
          <a:ln w="12699">
            <a:solidFill>
              <a:srgbClr val="EC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68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4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11</a:t>
            </a:r>
            <a:r>
              <a:rPr spc="-85" dirty="0"/>
              <a:t> </a:t>
            </a:r>
            <a:r>
              <a:rPr spc="-125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69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1918640"/>
            <a:ext cx="6355080" cy="25527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20800"/>
              </a:lnSpc>
              <a:spcBef>
                <a:spcPts val="35"/>
              </a:spcBef>
            </a:pPr>
            <a:r>
              <a:rPr sz="1500" dirty="0">
                <a:latin typeface="Myriad Pro"/>
                <a:cs typeface="Myriad Pro"/>
              </a:rPr>
              <a:t>Getting</a:t>
            </a:r>
            <a:r>
              <a:rPr sz="1500" spc="4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4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first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job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might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challenging,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but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it’s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possible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achieve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goal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diligent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approach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picking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up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skills,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working</a:t>
            </a:r>
            <a:r>
              <a:rPr sz="1500" spc="35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on </a:t>
            </a:r>
            <a:r>
              <a:rPr sz="1500" dirty="0">
                <a:latin typeface="Myriad Pro"/>
                <a:cs typeface="Myriad Pro"/>
              </a:rPr>
              <a:t>projects,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building a portfolio, and getting in front of the right </a:t>
            </a:r>
            <a:r>
              <a:rPr sz="1500" spc="-10" dirty="0">
                <a:latin typeface="Myriad Pro"/>
                <a:cs typeface="Myriad Pro"/>
              </a:rPr>
              <a:t>people.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 algn="just">
              <a:lnSpc>
                <a:spcPct val="1208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We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hope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going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through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guide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has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brought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little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bit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closer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your goal of breaking into a career in data </a:t>
            </a:r>
            <a:r>
              <a:rPr sz="1500" spc="-10" dirty="0">
                <a:latin typeface="Myriad Pro"/>
                <a:cs typeface="Myriad Pro"/>
              </a:rPr>
              <a:t>science.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Myriad Pro"/>
              <a:cs typeface="Myriad Pro"/>
            </a:endParaRPr>
          </a:p>
          <a:p>
            <a:pPr marL="12700" algn="just">
              <a:lnSpc>
                <a:spcPct val="100000"/>
              </a:lnSpc>
            </a:pP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Springboard</a:t>
            </a:r>
            <a:r>
              <a:rPr sz="1500" dirty="0">
                <a:latin typeface="Myriad Pro"/>
                <a:cs typeface="Myriad Pro"/>
              </a:rPr>
              <a:t>,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hope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beginning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your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adventure,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36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we</a:t>
            </a:r>
            <a:endParaRPr sz="1500">
              <a:latin typeface="Myriad Pro"/>
              <a:cs typeface="Myriad Pro"/>
            </a:endParaRPr>
          </a:p>
          <a:p>
            <a:pPr marL="12700" algn="just">
              <a:lnSpc>
                <a:spcPct val="100000"/>
              </a:lnSpc>
              <a:spcBef>
                <a:spcPts val="375"/>
              </a:spcBef>
            </a:pPr>
            <a:r>
              <a:rPr sz="1500" dirty="0">
                <a:latin typeface="Myriad Pro"/>
                <a:cs typeface="Myriad Pro"/>
              </a:rPr>
              <a:t>hope it ends with the data science job you </a:t>
            </a:r>
            <a:r>
              <a:rPr sz="1500" spc="-10" dirty="0">
                <a:latin typeface="Myriad Pro"/>
                <a:cs typeface="Myriad Pro"/>
              </a:rPr>
              <a:t>desire.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845" y="5901258"/>
            <a:ext cx="6111240" cy="15424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8575" marR="5080" indent="-16510" algn="just">
              <a:lnSpc>
                <a:spcPct val="119100"/>
              </a:lnSpc>
              <a:spcBef>
                <a:spcPts val="40"/>
              </a:spcBef>
            </a:pPr>
            <a:r>
              <a:rPr sz="2800" dirty="0">
                <a:latin typeface="Myriad Pro"/>
                <a:cs typeface="Myriad Pro"/>
              </a:rPr>
              <a:t>If</a:t>
            </a:r>
            <a:r>
              <a:rPr sz="2800" spc="475" dirty="0">
                <a:latin typeface="Myriad Pro"/>
                <a:cs typeface="Myriad Pro"/>
              </a:rPr>
              <a:t> </a:t>
            </a:r>
            <a:r>
              <a:rPr sz="2800" dirty="0">
                <a:latin typeface="Myriad Pro"/>
                <a:cs typeface="Myriad Pro"/>
              </a:rPr>
              <a:t>you</a:t>
            </a:r>
            <a:r>
              <a:rPr sz="2800" spc="470" dirty="0">
                <a:latin typeface="Myriad Pro"/>
                <a:cs typeface="Myriad Pro"/>
              </a:rPr>
              <a:t> </a:t>
            </a:r>
            <a:r>
              <a:rPr sz="2800" dirty="0">
                <a:latin typeface="Myriad Pro"/>
                <a:cs typeface="Myriad Pro"/>
              </a:rPr>
              <a:t>thought</a:t>
            </a:r>
            <a:r>
              <a:rPr sz="2800" spc="470" dirty="0">
                <a:latin typeface="Myriad Pro"/>
                <a:cs typeface="Myriad Pro"/>
              </a:rPr>
              <a:t> </a:t>
            </a:r>
            <a:r>
              <a:rPr sz="2800" dirty="0">
                <a:latin typeface="Myriad Pro"/>
                <a:cs typeface="Myriad Pro"/>
              </a:rPr>
              <a:t>this</a:t>
            </a:r>
            <a:r>
              <a:rPr sz="2800" spc="470" dirty="0">
                <a:latin typeface="Myriad Pro"/>
                <a:cs typeface="Myriad Pro"/>
              </a:rPr>
              <a:t> </a:t>
            </a:r>
            <a:r>
              <a:rPr sz="2800" dirty="0">
                <a:latin typeface="Myriad Pro"/>
                <a:cs typeface="Myriad Pro"/>
              </a:rPr>
              <a:t>guide</a:t>
            </a:r>
            <a:r>
              <a:rPr sz="2800" spc="470" dirty="0">
                <a:latin typeface="Myriad Pro"/>
                <a:cs typeface="Myriad Pro"/>
              </a:rPr>
              <a:t> </a:t>
            </a:r>
            <a:r>
              <a:rPr sz="2800" dirty="0">
                <a:latin typeface="Myriad Pro"/>
                <a:cs typeface="Myriad Pro"/>
              </a:rPr>
              <a:t>was</a:t>
            </a:r>
            <a:r>
              <a:rPr sz="2800" spc="470" dirty="0">
                <a:latin typeface="Myriad Pro"/>
                <a:cs typeface="Myriad Pro"/>
              </a:rPr>
              <a:t> </a:t>
            </a:r>
            <a:r>
              <a:rPr sz="2800" spc="-10" dirty="0">
                <a:latin typeface="Myriad Pro"/>
                <a:cs typeface="Myriad Pro"/>
              </a:rPr>
              <a:t>valuable, </a:t>
            </a:r>
            <a:r>
              <a:rPr sz="2800" dirty="0">
                <a:latin typeface="Myriad Pro"/>
                <a:cs typeface="Myriad Pro"/>
              </a:rPr>
              <a:t>share</a:t>
            </a:r>
            <a:r>
              <a:rPr sz="2800" spc="459" dirty="0">
                <a:latin typeface="Myriad Pro"/>
                <a:cs typeface="Myriad Pro"/>
              </a:rPr>
              <a:t> </a:t>
            </a:r>
            <a:r>
              <a:rPr sz="2800" dirty="0">
                <a:latin typeface="Myriad Pro"/>
                <a:cs typeface="Myriad Pro"/>
              </a:rPr>
              <a:t>a free</a:t>
            </a:r>
            <a:r>
              <a:rPr sz="2800" spc="515" dirty="0">
                <a:latin typeface="Myriad Pro"/>
                <a:cs typeface="Myriad Pro"/>
              </a:rPr>
              <a:t> </a:t>
            </a:r>
            <a:r>
              <a:rPr sz="2800" dirty="0">
                <a:latin typeface="Myriad Pro"/>
                <a:cs typeface="Myriad Pro"/>
              </a:rPr>
              <a:t>copy</a:t>
            </a:r>
            <a:r>
              <a:rPr sz="2800" spc="515" dirty="0">
                <a:latin typeface="Myriad Pro"/>
                <a:cs typeface="Myriad Pro"/>
              </a:rPr>
              <a:t> </a:t>
            </a:r>
            <a:r>
              <a:rPr sz="2800" dirty="0">
                <a:latin typeface="Myriad Pro"/>
                <a:cs typeface="Myriad Pro"/>
              </a:rPr>
              <a:t>with</a:t>
            </a:r>
            <a:r>
              <a:rPr sz="2800" spc="515" dirty="0">
                <a:latin typeface="Myriad Pro"/>
                <a:cs typeface="Myriad Pro"/>
              </a:rPr>
              <a:t> </a:t>
            </a:r>
            <a:r>
              <a:rPr sz="2800" dirty="0">
                <a:latin typeface="Myriad Pro"/>
                <a:cs typeface="Myriad Pro"/>
              </a:rPr>
              <a:t>your</a:t>
            </a:r>
            <a:r>
              <a:rPr sz="2800" spc="515" dirty="0">
                <a:latin typeface="Myriad Pro"/>
                <a:cs typeface="Myriad Pro"/>
              </a:rPr>
              <a:t> </a:t>
            </a:r>
            <a:r>
              <a:rPr sz="2800" dirty="0">
                <a:latin typeface="Myriad Pro"/>
                <a:cs typeface="Myriad Pro"/>
              </a:rPr>
              <a:t>friends </a:t>
            </a:r>
            <a:r>
              <a:rPr sz="2800" spc="-25" dirty="0">
                <a:latin typeface="Myriad Pro"/>
                <a:cs typeface="Myriad Pro"/>
              </a:rPr>
              <a:t>and </a:t>
            </a:r>
            <a:r>
              <a:rPr sz="2800" dirty="0">
                <a:latin typeface="Myriad Pro"/>
                <a:cs typeface="Myriad Pro"/>
              </a:rPr>
              <a:t>co-workers</a:t>
            </a:r>
            <a:r>
              <a:rPr sz="2800" spc="-25" dirty="0">
                <a:latin typeface="Myriad Pro"/>
                <a:cs typeface="Myriad Pro"/>
              </a:rPr>
              <a:t> </a:t>
            </a:r>
            <a:r>
              <a:rPr sz="2800" dirty="0">
                <a:latin typeface="Myriad Pro"/>
                <a:cs typeface="Myriad Pro"/>
              </a:rPr>
              <a:t>on</a:t>
            </a:r>
            <a:r>
              <a:rPr sz="2800" spc="-20" dirty="0">
                <a:latin typeface="Myriad Pro"/>
                <a:cs typeface="Myriad Pro"/>
              </a:rPr>
              <a:t> </a:t>
            </a:r>
            <a:r>
              <a:rPr sz="2800" spc="-10" dirty="0">
                <a:solidFill>
                  <a:srgbClr val="27B99A"/>
                </a:solidFill>
                <a:latin typeface="Myriad Pro"/>
                <a:cs typeface="Myriad Pro"/>
                <a:hlinkClick r:id="rId4"/>
              </a:rPr>
              <a:t>Facebook</a:t>
            </a:r>
            <a:r>
              <a:rPr sz="2800" spc="-2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2800" dirty="0">
                <a:latin typeface="Myriad Pro"/>
                <a:cs typeface="Myriad Pro"/>
              </a:rPr>
              <a:t>and</a:t>
            </a:r>
            <a:r>
              <a:rPr sz="2800" spc="-20" dirty="0">
                <a:latin typeface="Myriad Pro"/>
                <a:cs typeface="Myriad Pro"/>
              </a:rPr>
              <a:t> </a:t>
            </a:r>
            <a:r>
              <a:rPr sz="2800" spc="-10" dirty="0">
                <a:solidFill>
                  <a:srgbClr val="27B99A"/>
                </a:solidFill>
                <a:latin typeface="Myriad Pro"/>
                <a:cs typeface="Myriad Pro"/>
                <a:hlinkClick r:id="rId5"/>
              </a:rPr>
              <a:t>LinkedIn</a:t>
            </a:r>
            <a:r>
              <a:rPr sz="2800" spc="-10" dirty="0">
                <a:latin typeface="Myriad Pro"/>
                <a:cs typeface="Myriad Pro"/>
              </a:rPr>
              <a:t>.</a:t>
            </a:r>
            <a:endParaRPr sz="2800">
              <a:latin typeface="Myriad Pro"/>
              <a:cs typeface="Myriad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977" y="1132192"/>
            <a:ext cx="6396990" cy="7553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 marR="5080">
              <a:lnSpc>
                <a:spcPct val="1208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cost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$564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USD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region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where</a:t>
            </a:r>
            <a:r>
              <a:rPr sz="1500" spc="229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GDP</a:t>
            </a:r>
            <a:r>
              <a:rPr sz="1500" u="sng" spc="229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per</a:t>
            </a:r>
            <a:r>
              <a:rPr sz="1500" u="sng" spc="229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capita</a:t>
            </a:r>
            <a:r>
              <a:rPr sz="1500" u="sng" spc="229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is</a:t>
            </a:r>
            <a:r>
              <a:rPr sz="1500" u="sng" spc="229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around</a:t>
            </a:r>
            <a:r>
              <a:rPr sz="1500" u="sng" spc="7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$1,700</a:t>
            </a:r>
            <a:r>
              <a:rPr sz="1500" dirty="0">
                <a:latin typeface="Myriad Pro"/>
                <a:cs typeface="Myriad Pro"/>
              </a:rPr>
              <a:t>,</a:t>
            </a:r>
            <a:r>
              <a:rPr sz="1500" spc="114" dirty="0">
                <a:latin typeface="Myriad Pro"/>
                <a:cs typeface="Myriad Pro"/>
              </a:rPr>
              <a:t>  </a:t>
            </a:r>
            <a:r>
              <a:rPr sz="1500" spc="-50" dirty="0">
                <a:latin typeface="Myriad Pro"/>
                <a:cs typeface="Myriad Pro"/>
              </a:rPr>
              <a:t>a </a:t>
            </a:r>
            <a:r>
              <a:rPr sz="1500" dirty="0">
                <a:latin typeface="Myriad Pro"/>
                <a:cs typeface="Myriad Pro"/>
              </a:rPr>
              <a:t>metal</a:t>
            </a:r>
            <a:r>
              <a:rPr sz="1500" spc="48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roof</a:t>
            </a:r>
            <a:r>
              <a:rPr sz="1500" spc="48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represents</a:t>
            </a:r>
            <a:r>
              <a:rPr sz="1500" spc="48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48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significant</a:t>
            </a:r>
            <a:r>
              <a:rPr sz="1500" spc="48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capital</a:t>
            </a:r>
            <a:r>
              <a:rPr sz="1500" spc="48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investment,</a:t>
            </a:r>
            <a:r>
              <a:rPr sz="1500" spc="48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48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 </a:t>
            </a:r>
            <a:r>
              <a:rPr sz="1500" spc="-10" dirty="0">
                <a:latin typeface="Myriad Pro"/>
                <a:cs typeface="Myriad Pro"/>
              </a:rPr>
              <a:t>difference </a:t>
            </a:r>
            <a:r>
              <a:rPr sz="1500" dirty="0">
                <a:latin typeface="Myriad Pro"/>
                <a:cs typeface="Myriad Pro"/>
              </a:rPr>
              <a:t>between extreme and relative </a:t>
            </a:r>
            <a:r>
              <a:rPr sz="1500" spc="-10" dirty="0">
                <a:latin typeface="Myriad Pro"/>
                <a:cs typeface="Myriad Pro"/>
              </a:rPr>
              <a:t>poverty.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Myriad Pro"/>
              <a:cs typeface="Myriad Pro"/>
            </a:endParaRPr>
          </a:p>
          <a:p>
            <a:pPr marL="24130">
              <a:lnSpc>
                <a:spcPct val="100000"/>
              </a:lnSpc>
            </a:pPr>
            <a:r>
              <a:rPr sz="2000" b="1" dirty="0">
                <a:solidFill>
                  <a:srgbClr val="27B99A"/>
                </a:solidFill>
                <a:latin typeface="Arial"/>
                <a:cs typeface="Arial"/>
              </a:rPr>
              <a:t>1.2</a:t>
            </a:r>
            <a:r>
              <a:rPr sz="2000" b="1" spc="-55" dirty="0">
                <a:solidFill>
                  <a:srgbClr val="27B99A"/>
                </a:solidFill>
                <a:latin typeface="Arial"/>
                <a:cs typeface="Arial"/>
              </a:rPr>
              <a:t> Data </a:t>
            </a:r>
            <a:r>
              <a:rPr sz="2000" b="1" spc="-75" dirty="0">
                <a:solidFill>
                  <a:srgbClr val="27B99A"/>
                </a:solidFill>
                <a:latin typeface="Arial"/>
                <a:cs typeface="Arial"/>
              </a:rPr>
              <a:t>Science</a:t>
            </a:r>
            <a:r>
              <a:rPr sz="2000" b="1" spc="-5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7B99A"/>
                </a:solidFill>
                <a:latin typeface="Arial"/>
                <a:cs typeface="Arial"/>
              </a:rPr>
              <a:t>to</a:t>
            </a:r>
            <a:r>
              <a:rPr sz="2000" b="1" spc="-5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27B99A"/>
                </a:solidFill>
                <a:latin typeface="Arial"/>
                <a:cs typeface="Arial"/>
              </a:rPr>
              <a:t>the</a:t>
            </a:r>
            <a:r>
              <a:rPr sz="2000" b="1" spc="-55" dirty="0">
                <a:solidFill>
                  <a:srgbClr val="27B9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7B99A"/>
                </a:solidFill>
                <a:latin typeface="Arial"/>
                <a:cs typeface="Arial"/>
              </a:rPr>
              <a:t>Rescue</a:t>
            </a:r>
            <a:endParaRPr sz="2000" dirty="0">
              <a:latin typeface="Arial"/>
              <a:cs typeface="Arial"/>
            </a:endParaRPr>
          </a:p>
          <a:p>
            <a:pPr marL="24130" marR="83185">
              <a:lnSpc>
                <a:spcPct val="122600"/>
              </a:lnSpc>
              <a:spcBef>
                <a:spcPts val="1775"/>
              </a:spcBef>
            </a:pPr>
            <a:r>
              <a:rPr sz="1500" dirty="0">
                <a:latin typeface="Myriad Pro"/>
                <a:cs typeface="Myriad Pro"/>
                <a:hlinkClick r:id="rId3"/>
              </a:rPr>
              <a:t>Harvard</a:t>
            </a:r>
            <a:r>
              <a:rPr sz="1500" spc="-15" dirty="0">
                <a:latin typeface="Myriad Pro"/>
                <a:cs typeface="Myriad Pro"/>
                <a:hlinkClick r:id="rId3"/>
              </a:rPr>
              <a:t> </a:t>
            </a:r>
            <a:r>
              <a:rPr sz="1500" dirty="0">
                <a:latin typeface="Myriad Pro"/>
                <a:cs typeface="Myriad Pro"/>
                <a:hlinkClick r:id="rId3"/>
              </a:rPr>
              <a:t>Business Review referred to the role of data scientist as the</a:t>
            </a:r>
            <a:r>
              <a:rPr sz="1500" spc="-5" dirty="0">
                <a:latin typeface="Myriad Pro"/>
                <a:cs typeface="Myriad Pro"/>
                <a:hlinkClick r:id="rId3"/>
              </a:rPr>
              <a:t> </a:t>
            </a:r>
            <a:r>
              <a:rPr sz="1500" u="sng" spc="-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sexiest</a:t>
            </a:r>
            <a:r>
              <a:rPr sz="1500" spc="-10" dirty="0">
                <a:solidFill>
                  <a:srgbClr val="27B99A"/>
                </a:solidFill>
                <a:latin typeface="Myriad Pro"/>
                <a:cs typeface="Myriad Pro"/>
                <a:hlinkClick r:id="rId3"/>
              </a:rPr>
              <a:t> </a:t>
            </a:r>
            <a:r>
              <a:rPr sz="1500" dirty="0">
                <a:solidFill>
                  <a:srgbClr val="27B99A"/>
                </a:solidFill>
                <a:latin typeface="Myriad Pro"/>
                <a:cs typeface="Myriad Pro"/>
                <a:hlinkClick r:id="rId3"/>
              </a:rPr>
              <a:t>career of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the 21st</a:t>
            </a:r>
            <a:r>
              <a:rPr sz="1500" u="sng" spc="24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century:</a:t>
            </a:r>
            <a:r>
              <a:rPr sz="1500" spc="240" dirty="0">
                <a:solidFill>
                  <a:srgbClr val="27B99A"/>
                </a:solidFill>
                <a:latin typeface="Myriad Pro"/>
                <a:cs typeface="Myriad Pro"/>
                <a:hlinkClick r:id="rId3"/>
              </a:rPr>
              <a:t> </a:t>
            </a:r>
            <a:r>
              <a:rPr sz="1500" dirty="0">
                <a:latin typeface="Myriad Pro"/>
                <a:cs typeface="Myriad Pro"/>
                <a:hlinkClick r:id="rId3"/>
              </a:rPr>
              <a:t>one</a:t>
            </a:r>
            <a:r>
              <a:rPr sz="1500" spc="240" dirty="0">
                <a:latin typeface="Myriad Pro"/>
                <a:cs typeface="Myriad Pro"/>
                <a:hlinkClick r:id="rId3"/>
              </a:rPr>
              <a:t> </a:t>
            </a:r>
            <a:r>
              <a:rPr sz="1500" dirty="0">
                <a:latin typeface="Myriad Pro"/>
                <a:cs typeface="Myriad Pro"/>
                <a:hlinkClick r:id="rId3"/>
              </a:rPr>
              <a:t>where</a:t>
            </a:r>
            <a:r>
              <a:rPr sz="1500" spc="240" dirty="0">
                <a:latin typeface="Myriad Pro"/>
                <a:cs typeface="Myriad Pro"/>
                <a:hlinkClick r:id="rId3"/>
              </a:rPr>
              <a:t> </a:t>
            </a:r>
            <a:r>
              <a:rPr sz="1500" dirty="0">
                <a:latin typeface="Myriad Pro"/>
                <a:cs typeface="Myriad Pro"/>
                <a:hlinkClick r:id="rId3"/>
              </a:rPr>
              <a:t>you</a:t>
            </a:r>
            <a:r>
              <a:rPr sz="1500" spc="240" dirty="0">
                <a:latin typeface="Myriad Pro"/>
                <a:cs typeface="Myriad Pro"/>
                <a:hlinkClick r:id="rId3"/>
              </a:rPr>
              <a:t> </a:t>
            </a:r>
            <a:r>
              <a:rPr sz="1500" dirty="0">
                <a:latin typeface="Myriad Pro"/>
                <a:cs typeface="Myriad Pro"/>
                <a:hlinkClick r:id="rId3"/>
              </a:rPr>
              <a:t>can</a:t>
            </a:r>
            <a:r>
              <a:rPr sz="1500" spc="240" dirty="0">
                <a:latin typeface="Myriad Pro"/>
                <a:cs typeface="Myriad Pro"/>
                <a:hlinkClick r:id="rId3"/>
              </a:rPr>
              <a:t> </a:t>
            </a:r>
            <a:r>
              <a:rPr sz="1500" dirty="0">
                <a:latin typeface="Myriad Pro"/>
                <a:cs typeface="Myriad Pro"/>
                <a:hlinkClick r:id="rId3"/>
              </a:rPr>
              <a:t>earn</a:t>
            </a:r>
            <a:r>
              <a:rPr sz="1500" spc="240" dirty="0">
                <a:latin typeface="Myriad Pro"/>
                <a:cs typeface="Myriad Pro"/>
                <a:hlinkClick r:id="rId3"/>
              </a:rPr>
              <a:t> </a:t>
            </a:r>
            <a:r>
              <a:rPr sz="1500" dirty="0">
                <a:latin typeface="Myriad Pro"/>
                <a:cs typeface="Myriad Pro"/>
                <a:hlinkClick r:id="rId3"/>
              </a:rPr>
              <a:t>a</a:t>
            </a:r>
            <a:r>
              <a:rPr sz="1500" spc="240" dirty="0">
                <a:latin typeface="Myriad Pro"/>
                <a:cs typeface="Myriad Pro"/>
                <a:hlinkClick r:id="rId3"/>
              </a:rPr>
              <a:t> </a:t>
            </a:r>
            <a:r>
              <a:rPr sz="1500" dirty="0">
                <a:latin typeface="Myriad Pro"/>
                <a:cs typeface="Myriad Pro"/>
                <a:hlinkClick r:id="rId3"/>
              </a:rPr>
              <a:t>healthy</a:t>
            </a:r>
            <a:r>
              <a:rPr sz="1500" spc="240" dirty="0">
                <a:latin typeface="Myriad Pro"/>
                <a:cs typeface="Myriad Pro"/>
                <a:hlinkClick r:id="rId3"/>
              </a:rPr>
              <a:t> </a:t>
            </a:r>
            <a:r>
              <a:rPr sz="1500" dirty="0">
                <a:latin typeface="Myriad Pro"/>
                <a:cs typeface="Myriad Pro"/>
                <a:hlinkClick r:id="rId3"/>
              </a:rPr>
              <a:t>salary,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and </a:t>
            </a:r>
            <a:r>
              <a:rPr sz="1500" dirty="0">
                <a:latin typeface="Myriad Pro"/>
                <a:cs typeface="Myriad Pro"/>
                <a:hlinkClick r:id="rId4"/>
              </a:rPr>
              <a:t>maintain</a:t>
            </a:r>
            <a:r>
              <a:rPr sz="1500" spc="240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a great work-life balance.</a:t>
            </a:r>
            <a:r>
              <a:rPr sz="1500" spc="315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According to LinkedIn,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Statistical Analysis </a:t>
            </a:r>
            <a:r>
              <a:rPr sz="1500" u="sng" spc="-5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&amp;</a:t>
            </a:r>
            <a:r>
              <a:rPr sz="1500" spc="-50" dirty="0">
                <a:solidFill>
                  <a:srgbClr val="27B99A"/>
                </a:solidFill>
                <a:latin typeface="Myriad Pro"/>
                <a:cs typeface="Myriad Pro"/>
                <a:hlinkClick r:id="rId4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Data Mining</a:t>
            </a:r>
            <a:r>
              <a:rPr sz="1500" spc="-5" dirty="0">
                <a:solidFill>
                  <a:srgbClr val="27B99A"/>
                </a:solidFill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were the</a:t>
            </a:r>
            <a:r>
              <a:rPr sz="1500" spc="235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hottest</a:t>
            </a:r>
            <a:r>
              <a:rPr sz="1500" spc="235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skills</a:t>
            </a:r>
            <a:r>
              <a:rPr sz="1500" spc="235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that</a:t>
            </a:r>
            <a:r>
              <a:rPr sz="1500" spc="240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got</a:t>
            </a:r>
            <a:r>
              <a:rPr sz="1500" spc="235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recruiters’</a:t>
            </a:r>
            <a:r>
              <a:rPr sz="1500" spc="110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attention</a:t>
            </a:r>
            <a:r>
              <a:rPr sz="1500" spc="110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in</a:t>
            </a:r>
            <a:r>
              <a:rPr sz="1500" spc="110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2014,</a:t>
            </a:r>
            <a:r>
              <a:rPr sz="1500" spc="235" dirty="0">
                <a:latin typeface="Myriad Pro"/>
                <a:cs typeface="Myriad Pro"/>
                <a:hlinkClick r:id="rId4"/>
              </a:rPr>
              <a:t> </a:t>
            </a:r>
            <a:r>
              <a:rPr sz="1500" spc="-25" dirty="0">
                <a:latin typeface="Myriad Pro"/>
                <a:cs typeface="Myriad Pro"/>
                <a:hlinkClick r:id="rId4"/>
              </a:rPr>
              <a:t>and</a:t>
            </a:r>
            <a:r>
              <a:rPr sz="1500" spc="-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Glassdoor</a:t>
            </a:r>
            <a:r>
              <a:rPr sz="1500" spc="2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ranked data scientist as the #1 job to pursue in </a:t>
            </a:r>
            <a:r>
              <a:rPr sz="1500" spc="-10" dirty="0">
                <a:latin typeface="Myriad Pro"/>
                <a:cs typeface="Myriad Pro"/>
              </a:rPr>
              <a:t>2016.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1800" dirty="0">
              <a:latin typeface="Myriad Pro"/>
              <a:cs typeface="Myriad Pro"/>
            </a:endParaRPr>
          </a:p>
          <a:p>
            <a:pPr marL="45720" marR="26034" algn="ctr">
              <a:lnSpc>
                <a:spcPct val="123100"/>
              </a:lnSpc>
              <a:spcBef>
                <a:spcPts val="1335"/>
              </a:spcBef>
            </a:pP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“The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ability</a:t>
            </a:r>
            <a:r>
              <a:rPr sz="1800" spc="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to</a:t>
            </a:r>
            <a:r>
              <a:rPr sz="1800" spc="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take</a:t>
            </a:r>
            <a:r>
              <a:rPr sz="1800" spc="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data—to</a:t>
            </a:r>
            <a:r>
              <a:rPr sz="1800" spc="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be</a:t>
            </a:r>
            <a:r>
              <a:rPr sz="1800" spc="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able</a:t>
            </a:r>
            <a:r>
              <a:rPr sz="1800" spc="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to</a:t>
            </a:r>
            <a:r>
              <a:rPr sz="1800" spc="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understand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it,</a:t>
            </a:r>
            <a:r>
              <a:rPr sz="1800" spc="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process</a:t>
            </a:r>
            <a:r>
              <a:rPr sz="1800" spc="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it,</a:t>
            </a:r>
            <a:r>
              <a:rPr sz="1800" spc="2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spc="-25" dirty="0">
                <a:solidFill>
                  <a:srgbClr val="EE2965"/>
                </a:solidFill>
                <a:latin typeface="Myriad Pro"/>
                <a:cs typeface="Myriad Pro"/>
              </a:rPr>
              <a:t>to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extract</a:t>
            </a:r>
            <a:r>
              <a:rPr sz="1800" spc="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value</a:t>
            </a:r>
            <a:r>
              <a:rPr sz="1800" spc="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from</a:t>
            </a:r>
            <a:r>
              <a:rPr sz="1800" spc="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it,</a:t>
            </a:r>
            <a:r>
              <a:rPr sz="1800" spc="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to</a:t>
            </a:r>
            <a:r>
              <a:rPr sz="1800" spc="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visualize</a:t>
            </a:r>
            <a:r>
              <a:rPr sz="1800" spc="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it,</a:t>
            </a:r>
            <a:r>
              <a:rPr sz="1800" spc="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to</a:t>
            </a:r>
            <a:r>
              <a:rPr sz="1800" spc="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communicate</a:t>
            </a:r>
            <a:r>
              <a:rPr sz="1800" spc="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spc="-25" dirty="0">
                <a:solidFill>
                  <a:srgbClr val="EE2965"/>
                </a:solidFill>
                <a:latin typeface="Myriad Pro"/>
                <a:cs typeface="Myriad Pro"/>
              </a:rPr>
              <a:t>it</a:t>
            </a:r>
            <a:endParaRPr sz="1800" dirty="0">
              <a:latin typeface="Myriad Pro"/>
              <a:cs typeface="Myriad Pro"/>
            </a:endParaRPr>
          </a:p>
          <a:p>
            <a:pPr marL="11430" algn="ctr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—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that’s</a:t>
            </a:r>
            <a:r>
              <a:rPr sz="1800" spc="-2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going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to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be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a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hugely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important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skill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in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the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next</a:t>
            </a:r>
            <a:r>
              <a:rPr sz="1800" spc="-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decades.”</a:t>
            </a:r>
            <a:endParaRPr sz="18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 dirty="0">
              <a:latin typeface="Myriad Pro"/>
              <a:cs typeface="Myriad Pro"/>
            </a:endParaRPr>
          </a:p>
          <a:p>
            <a:pPr marL="2205990">
              <a:lnSpc>
                <a:spcPct val="100000"/>
              </a:lnSpc>
            </a:pP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-</a:t>
            </a:r>
            <a:r>
              <a:rPr sz="1800" spc="-1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Hal</a:t>
            </a:r>
            <a:r>
              <a:rPr sz="1800" spc="-7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Varian,</a:t>
            </a:r>
            <a:r>
              <a:rPr sz="1800" spc="-1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spc="-20" dirty="0">
                <a:solidFill>
                  <a:srgbClr val="EE2965"/>
                </a:solidFill>
                <a:latin typeface="Myriad Pro"/>
                <a:cs typeface="Myriad Pro"/>
              </a:rPr>
              <a:t>Google’s</a:t>
            </a:r>
            <a:r>
              <a:rPr sz="1800" spc="-15" dirty="0">
                <a:solidFill>
                  <a:srgbClr val="EE2965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E2965"/>
                </a:solidFill>
                <a:latin typeface="Myriad Pro"/>
                <a:cs typeface="Myriad Pro"/>
              </a:rPr>
              <a:t>Chief</a:t>
            </a:r>
            <a:r>
              <a:rPr sz="1800" spc="-10" dirty="0">
                <a:solidFill>
                  <a:srgbClr val="EE2965"/>
                </a:solidFill>
                <a:latin typeface="Myriad Pro"/>
                <a:cs typeface="Myriad Pro"/>
              </a:rPr>
              <a:t> Economist</a:t>
            </a:r>
            <a:endParaRPr sz="18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 dirty="0">
              <a:latin typeface="Myriad Pro"/>
              <a:cs typeface="Myriad Pro"/>
            </a:endParaRPr>
          </a:p>
          <a:p>
            <a:pPr marL="12700" marR="5588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GiveDirectly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great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example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how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organizations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win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by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using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their advantage.</a:t>
            </a:r>
            <a:endParaRPr sz="1500" dirty="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 dirty="0">
              <a:latin typeface="Myriad Pro"/>
              <a:cs typeface="Myriad Pro"/>
            </a:endParaRPr>
          </a:p>
          <a:p>
            <a:pPr marL="12700" marR="8636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Sending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people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each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village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would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taken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several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trips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at</a:t>
            </a:r>
            <a:r>
              <a:rPr sz="1500" spc="2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 </a:t>
            </a:r>
            <a:r>
              <a:rPr sz="1500" spc="-10" dirty="0">
                <a:latin typeface="Myriad Pro"/>
                <a:cs typeface="Myriad Pro"/>
              </a:rPr>
              <a:t>crushing </a:t>
            </a:r>
            <a:r>
              <a:rPr sz="1500" dirty="0">
                <a:latin typeface="Myriad Pro"/>
                <a:cs typeface="Myriad Pro"/>
              </a:rPr>
              <a:t>expense,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creating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excessive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overhead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organization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looking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operate </a:t>
            </a:r>
            <a:r>
              <a:rPr sz="1500" dirty="0">
                <a:latin typeface="Myriad Pro"/>
                <a:cs typeface="Myriad Pro"/>
              </a:rPr>
              <a:t>leanly.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 address this issue, a pair of industry experts from IBM and </a:t>
            </a:r>
            <a:r>
              <a:rPr sz="1500" spc="-10" dirty="0">
                <a:latin typeface="Myriad Pro"/>
                <a:cs typeface="Myriad Pro"/>
              </a:rPr>
              <a:t>Enigma </a:t>
            </a:r>
            <a:r>
              <a:rPr sz="1500" dirty="0">
                <a:latin typeface="Myriad Pro"/>
                <a:cs typeface="Myriad Pro"/>
              </a:rPr>
              <a:t>worked with GiveDirectly to see if data science could </a:t>
            </a:r>
            <a:r>
              <a:rPr sz="1500" spc="-10" dirty="0">
                <a:latin typeface="Myriad Pro"/>
                <a:cs typeface="Myriad Pro"/>
              </a:rPr>
              <a:t>help.</a:t>
            </a:r>
            <a:endParaRPr sz="1500" dirty="0">
              <a:latin typeface="Myriad Pro"/>
              <a:cs typeface="Myriad Pr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4498" y="3411180"/>
            <a:ext cx="702945" cy="17780"/>
            <a:chOff x="624498" y="3411180"/>
            <a:chExt cx="702945" cy="17780"/>
          </a:xfrm>
        </p:grpSpPr>
        <p:sp>
          <p:nvSpPr>
            <p:cNvPr id="4" name="object 4"/>
            <p:cNvSpPr/>
            <p:nvPr/>
          </p:nvSpPr>
          <p:spPr>
            <a:xfrm>
              <a:off x="1259357" y="341594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4498" y="3415942"/>
              <a:ext cx="702945" cy="0"/>
            </a:xfrm>
            <a:custGeom>
              <a:avLst/>
              <a:gdLst/>
              <a:ahLst/>
              <a:cxnLst/>
              <a:rect l="l" t="t" r="r" b="b"/>
              <a:pathLst>
                <a:path w="702944">
                  <a:moveTo>
                    <a:pt x="0" y="0"/>
                  </a:moveTo>
                  <a:lnTo>
                    <a:pt x="702444" y="0"/>
                  </a:lnTo>
                </a:path>
              </a:pathLst>
            </a:custGeom>
            <a:ln w="9525">
              <a:solidFill>
                <a:srgbClr val="27B9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366" y="342394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745879" y="1405875"/>
            <a:ext cx="40005" cy="9525"/>
            <a:chOff x="6745879" y="1405875"/>
            <a:chExt cx="40005" cy="9525"/>
          </a:xfrm>
        </p:grpSpPr>
        <p:sp>
          <p:nvSpPr>
            <p:cNvPr id="8" name="object 8"/>
            <p:cNvSpPr/>
            <p:nvPr/>
          </p:nvSpPr>
          <p:spPr>
            <a:xfrm>
              <a:off x="6745879" y="1410637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70">
                  <a:moveTo>
                    <a:pt x="0" y="0"/>
                  </a:moveTo>
                  <a:lnTo>
                    <a:pt x="39373" y="0"/>
                  </a:lnTo>
                </a:path>
                <a:path w="39370">
                  <a:moveTo>
                    <a:pt x="0" y="0"/>
                  </a:moveTo>
                  <a:lnTo>
                    <a:pt x="39373" y="0"/>
                  </a:lnTo>
                </a:path>
              </a:pathLst>
            </a:custGeom>
            <a:ln w="48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46269" y="1410637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>
                  <a:moveTo>
                    <a:pt x="0" y="0"/>
                  </a:moveTo>
                  <a:lnTo>
                    <a:pt x="3941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6607189" y="1410637"/>
            <a:ext cx="42545" cy="0"/>
          </a:xfrm>
          <a:custGeom>
            <a:avLst/>
            <a:gdLst/>
            <a:ahLst/>
            <a:cxnLst/>
            <a:rect l="l" t="t" r="r" b="b"/>
            <a:pathLst>
              <a:path w="42545">
                <a:moveTo>
                  <a:pt x="0" y="0"/>
                </a:moveTo>
                <a:lnTo>
                  <a:pt x="4218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7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5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12</a:t>
            </a:r>
            <a:r>
              <a:rPr spc="-85" dirty="0"/>
              <a:t> </a:t>
            </a:r>
            <a:r>
              <a:rPr spc="-125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2144153"/>
            <a:ext cx="633857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7520" lvl="1" indent="-46545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78155" algn="l"/>
              </a:tabLst>
            </a:pPr>
            <a:r>
              <a:rPr sz="1600" b="1" spc="-55" dirty="0">
                <a:solidFill>
                  <a:srgbClr val="49495E"/>
                </a:solidFill>
                <a:latin typeface="Arial"/>
                <a:cs typeface="Arial"/>
              </a:rPr>
              <a:t>What</a:t>
            </a:r>
            <a:r>
              <a:rPr sz="1600" b="1" spc="-60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49495E"/>
                </a:solidFill>
                <a:latin typeface="Arial"/>
                <a:cs typeface="Arial"/>
              </a:rPr>
              <a:t>is</a:t>
            </a:r>
            <a:r>
              <a:rPr sz="1600" b="1" spc="-55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49495E"/>
                </a:solidFill>
                <a:latin typeface="Arial"/>
                <a:cs typeface="Arial"/>
              </a:rPr>
              <a:t>Data</a:t>
            </a:r>
            <a:r>
              <a:rPr sz="1600" b="1" spc="-55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9495E"/>
                </a:solidFill>
                <a:latin typeface="Arial"/>
                <a:cs typeface="Arial"/>
              </a:rPr>
              <a:t>Science?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49495E"/>
              </a:buClr>
              <a:buFont typeface="Arial"/>
              <a:buAutoNum type="arabicPeriod"/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22300"/>
              </a:lnSpc>
            </a:pPr>
            <a:r>
              <a:rPr sz="1500" dirty="0">
                <a:latin typeface="Myriad Pro"/>
                <a:cs typeface="Myriad Pro"/>
              </a:rPr>
              <a:t>This</a:t>
            </a:r>
            <a:r>
              <a:rPr sz="1500" u="sng" spc="7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article</a:t>
            </a:r>
            <a:r>
              <a:rPr sz="1500" u="sng" spc="14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on</a:t>
            </a:r>
            <a:r>
              <a:rPr sz="1500" u="sng" spc="14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KDNuggets</a:t>
            </a:r>
            <a:r>
              <a:rPr sz="1500" spc="14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visually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shows</a:t>
            </a:r>
            <a:r>
              <a:rPr sz="1500" spc="1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difference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between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science roles.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Myriad Pro"/>
              <a:cs typeface="Myriad Pro"/>
            </a:endParaRPr>
          </a:p>
          <a:p>
            <a:pPr marL="477520" lvl="1" indent="-465455">
              <a:lnSpc>
                <a:spcPct val="100000"/>
              </a:lnSpc>
              <a:buAutoNum type="arabicPeriod" startAt="2"/>
              <a:tabLst>
                <a:tab pos="478155" algn="l"/>
              </a:tabLst>
            </a:pPr>
            <a:r>
              <a:rPr sz="1600" b="1" spc="-30" dirty="0">
                <a:solidFill>
                  <a:srgbClr val="49495E"/>
                </a:solidFill>
                <a:latin typeface="Arial"/>
                <a:cs typeface="Arial"/>
              </a:rPr>
              <a:t>Skills</a:t>
            </a:r>
            <a:r>
              <a:rPr sz="1600" b="1" spc="-65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49495E"/>
                </a:solidFill>
                <a:latin typeface="Arial"/>
                <a:cs typeface="Arial"/>
              </a:rPr>
              <a:t>and</a:t>
            </a:r>
            <a:r>
              <a:rPr sz="1600" b="1" spc="-85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9495E"/>
                </a:solidFill>
                <a:latin typeface="Arial"/>
                <a:cs typeface="Arial"/>
              </a:rPr>
              <a:t>Tools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49495E"/>
              </a:buClr>
              <a:buFont typeface="Arial"/>
              <a:buAutoNum type="arabicPeriod" startAt="2"/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22300"/>
              </a:lnSpc>
            </a:pP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Quora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post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broad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overview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many</a:t>
            </a:r>
            <a:r>
              <a:rPr sz="1500" u="sng" spc="8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of</a:t>
            </a:r>
            <a:r>
              <a:rPr sz="1500" u="sng" spc="8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the</a:t>
            </a:r>
            <a:r>
              <a:rPr sz="1500" u="sng" spc="8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essential</a:t>
            </a:r>
            <a:r>
              <a:rPr sz="1500" u="sng" spc="8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skills</a:t>
            </a:r>
            <a:r>
              <a:rPr sz="1500" spc="8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need</a:t>
            </a:r>
            <a:r>
              <a:rPr sz="1500" spc="8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to </a:t>
            </a:r>
            <a:r>
              <a:rPr sz="1500" dirty="0">
                <a:latin typeface="Myriad Pro"/>
                <a:cs typeface="Myriad Pro"/>
              </a:rPr>
              <a:t>become a data scientist, and resources to go about learning </a:t>
            </a:r>
            <a:r>
              <a:rPr sz="1500" spc="-10" dirty="0">
                <a:latin typeface="Myriad Pro"/>
                <a:cs typeface="Myriad Pro"/>
              </a:rPr>
              <a:t>them.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Myriad Pro"/>
              <a:cs typeface="Myriad Pro"/>
            </a:endParaRPr>
          </a:p>
          <a:p>
            <a:pPr marL="12700" marR="5080">
              <a:lnSpc>
                <a:spcPct val="122300"/>
              </a:lnSpc>
            </a:pP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following</a:t>
            </a:r>
            <a:r>
              <a:rPr sz="1500" u="sng" spc="2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introduction</a:t>
            </a:r>
            <a:r>
              <a:rPr sz="1500" u="sng" spc="2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to</a:t>
            </a:r>
            <a:r>
              <a:rPr sz="1500" u="sng" spc="2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Python</a:t>
            </a:r>
            <a:r>
              <a:rPr sz="1500" u="sng" spc="2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for</a:t>
            </a:r>
            <a:r>
              <a:rPr sz="1500" u="sng" spc="2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data</a:t>
            </a:r>
            <a:r>
              <a:rPr sz="1500" u="sng" spc="2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science</a:t>
            </a:r>
            <a:r>
              <a:rPr sz="1500" spc="2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will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get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set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up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the </a:t>
            </a:r>
            <a:r>
              <a:rPr sz="1500" spc="-10" dirty="0">
                <a:latin typeface="Myriad Pro"/>
                <a:cs typeface="Myriad Pro"/>
              </a:rPr>
              <a:t>basics.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Myriad Pro"/>
                <a:cs typeface="Myriad Pro"/>
              </a:rPr>
              <a:t>This blog will help you with all of the latest news in Excel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data </a:t>
            </a:r>
            <a:r>
              <a:rPr sz="1500" u="sng" spc="-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visualization</a:t>
            </a:r>
            <a:r>
              <a:rPr sz="1500" spc="-10" dirty="0">
                <a:latin typeface="Myriad Pro"/>
                <a:cs typeface="Myriad Pro"/>
              </a:rPr>
              <a:t>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Myriad Pro"/>
              <a:cs typeface="Myriad Pro"/>
            </a:endParaRPr>
          </a:p>
          <a:p>
            <a:pPr marL="12700" marR="5080">
              <a:lnSpc>
                <a:spcPct val="122300"/>
              </a:lnSpc>
            </a:pP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6"/>
              </a:rPr>
              <a:t>interactive</a:t>
            </a:r>
            <a:r>
              <a:rPr sz="1500" u="sng" spc="204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6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6"/>
              </a:rPr>
              <a:t>tutorial</a:t>
            </a:r>
            <a:r>
              <a:rPr sz="1500" spc="204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will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help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grasp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basics.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204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7"/>
              </a:rPr>
              <a:t>tutorial</a:t>
            </a:r>
            <a:r>
              <a:rPr sz="1500" spc="204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spc="-20" dirty="0">
                <a:latin typeface="Myriad Pro"/>
                <a:cs typeface="Myriad Pro"/>
              </a:rPr>
              <a:t>goes </a:t>
            </a:r>
            <a:r>
              <a:rPr sz="1500" dirty="0">
                <a:latin typeface="Myriad Pro"/>
                <a:cs typeface="Myriad Pro"/>
              </a:rPr>
              <a:t>into the exact steps you’ll need to perform to get clean data in </a:t>
            </a:r>
            <a:r>
              <a:rPr sz="1500" spc="-25" dirty="0">
                <a:latin typeface="Myriad Pro"/>
                <a:cs typeface="Myriad Pro"/>
              </a:rPr>
              <a:t>R.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Myriad Pro"/>
              <a:cs typeface="Myriad Pro"/>
            </a:endParaRPr>
          </a:p>
          <a:p>
            <a:pPr marL="12700" marR="5080">
              <a:lnSpc>
                <a:spcPct val="122200"/>
              </a:lnSpc>
            </a:pPr>
            <a:r>
              <a:rPr sz="1500" dirty="0">
                <a:latin typeface="Myriad Pro"/>
                <a:cs typeface="Myriad Pro"/>
              </a:rPr>
              <a:t>W3Schools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has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8"/>
              </a:rPr>
              <a:t>excellent</a:t>
            </a:r>
            <a:r>
              <a:rPr sz="1500" u="sng" spc="6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8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8"/>
              </a:rPr>
              <a:t>interactive</a:t>
            </a:r>
            <a:r>
              <a:rPr sz="1500" u="sng" spc="6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8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8"/>
              </a:rPr>
              <a:t>tutorial</a:t>
            </a:r>
            <a:r>
              <a:rPr sz="1500" u="sng" spc="6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8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8"/>
              </a:rPr>
              <a:t>on</a:t>
            </a:r>
            <a:r>
              <a:rPr sz="1500" u="sng" spc="6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8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8"/>
              </a:rPr>
              <a:t>SQL</a:t>
            </a:r>
            <a:r>
              <a:rPr sz="1500" spc="6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will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get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started </a:t>
            </a:r>
            <a:r>
              <a:rPr sz="1500" dirty="0">
                <a:latin typeface="Myriad Pro"/>
                <a:cs typeface="Myriad Pro"/>
              </a:rPr>
              <a:t>on how to select parts of a database for further </a:t>
            </a:r>
            <a:r>
              <a:rPr sz="1500" spc="-10" dirty="0">
                <a:latin typeface="Myriad Pro"/>
                <a:cs typeface="Myriad Pro"/>
              </a:rPr>
              <a:t>analysis.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Myriad Pro"/>
              <a:cs typeface="Myriad Pro"/>
            </a:endParaRPr>
          </a:p>
          <a:p>
            <a:pPr marL="477520" lvl="1" indent="-465455">
              <a:lnSpc>
                <a:spcPct val="100000"/>
              </a:lnSpc>
              <a:buAutoNum type="arabicPeriod" startAt="3"/>
              <a:tabLst>
                <a:tab pos="478155" algn="l"/>
              </a:tabLst>
            </a:pPr>
            <a:r>
              <a:rPr sz="1600" b="1" spc="-60" dirty="0">
                <a:solidFill>
                  <a:srgbClr val="49495E"/>
                </a:solidFill>
                <a:latin typeface="Arial"/>
                <a:cs typeface="Arial"/>
              </a:rPr>
              <a:t>Getting</a:t>
            </a:r>
            <a:r>
              <a:rPr sz="1600" b="1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49495E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Myriad Pro"/>
                <a:cs typeface="Myriad Pro"/>
              </a:rPr>
              <a:t>This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9"/>
              </a:rPr>
              <a:t>Quora thread</a:t>
            </a:r>
            <a:r>
              <a:rPr sz="150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goes over many of your options for getting public data </a:t>
            </a:r>
            <a:r>
              <a:rPr sz="1500" spc="-10" dirty="0">
                <a:latin typeface="Myriad Pro"/>
                <a:cs typeface="Myriad Pro"/>
              </a:rPr>
              <a:t>sets.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9999" y="74504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661" y="66122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4530" y="66122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4701" y="52152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0648" y="4377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99941" y="6053468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419" y="0"/>
                </a:lnTo>
              </a:path>
              <a:path w="40004">
                <a:moveTo>
                  <a:pt x="0" y="0"/>
                </a:moveTo>
                <a:lnTo>
                  <a:pt x="39419" y="0"/>
                </a:lnTo>
              </a:path>
            </a:pathLst>
          </a:custGeom>
          <a:ln w="48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70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10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155700"/>
            <a:ext cx="6366510" cy="7607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7520" lvl="1" indent="-465455">
              <a:lnSpc>
                <a:spcPct val="100000"/>
              </a:lnSpc>
              <a:spcBef>
                <a:spcPts val="100"/>
              </a:spcBef>
              <a:buClr>
                <a:srgbClr val="49495E"/>
              </a:buClr>
              <a:buFont typeface="Arial"/>
              <a:buAutoNum type="arabicPeriod" startAt="4"/>
              <a:tabLst>
                <a:tab pos="478155" algn="l"/>
              </a:tabLst>
            </a:pPr>
            <a:r>
              <a:rPr sz="1600" b="1" spc="-10" dirty="0">
                <a:solidFill>
                  <a:srgbClr val="49495E"/>
                </a:solidFill>
                <a:latin typeface="Arial"/>
                <a:cs typeface="Arial"/>
              </a:rPr>
              <a:t>Algorithms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49495E"/>
              </a:buClr>
              <a:buFont typeface="Arial"/>
              <a:buAutoNum type="arabicPeriod" startAt="4"/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22300"/>
              </a:lnSpc>
            </a:pP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top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ten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algorithms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you’ll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use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quite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complex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(and</a:t>
            </a:r>
            <a:r>
              <a:rPr sz="1500" spc="5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there </a:t>
            </a:r>
            <a:r>
              <a:rPr sz="1500" dirty="0">
                <a:latin typeface="Myriad Pro"/>
                <a:cs typeface="Myriad Pro"/>
              </a:rPr>
              <a:t>are</a:t>
            </a:r>
            <a:r>
              <a:rPr sz="1500" spc="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many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more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algorithms,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but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blog</a:t>
            </a:r>
            <a:r>
              <a:rPr sz="1500" u="sng" spc="2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post</a:t>
            </a:r>
            <a:r>
              <a:rPr sz="1500" spc="2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will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explain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most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them</a:t>
            </a:r>
            <a:r>
              <a:rPr sz="1500" spc="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2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plain </a:t>
            </a:r>
            <a:r>
              <a:rPr sz="1500" dirty="0">
                <a:latin typeface="Myriad Pro"/>
                <a:cs typeface="Myriad Pro"/>
              </a:rPr>
              <a:t>English.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You’ll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be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able</a:t>
            </a:r>
            <a:r>
              <a:rPr sz="1500" spc="2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understand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2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options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2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around</a:t>
            </a:r>
            <a:r>
              <a:rPr sz="1500" spc="22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you </a:t>
            </a:r>
            <a:r>
              <a:rPr sz="1500" dirty="0">
                <a:latin typeface="Myriad Pro"/>
                <a:cs typeface="Myriad Pro"/>
              </a:rPr>
              <a:t>when you’re confronted with a data </a:t>
            </a:r>
            <a:r>
              <a:rPr sz="1500" spc="-10" dirty="0">
                <a:latin typeface="Myriad Pro"/>
                <a:cs typeface="Myriad Pro"/>
              </a:rPr>
              <a:t>problem.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Myriad Pro"/>
              <a:cs typeface="Myriad Pro"/>
            </a:endParaRPr>
          </a:p>
          <a:p>
            <a:pPr marL="477520" lvl="1" indent="-465455">
              <a:lnSpc>
                <a:spcPct val="100000"/>
              </a:lnSpc>
              <a:buAutoNum type="arabicPeriod" startAt="5"/>
              <a:tabLst>
                <a:tab pos="478155" algn="l"/>
              </a:tabLst>
            </a:pPr>
            <a:r>
              <a:rPr sz="1600" b="1" spc="-50" dirty="0">
                <a:solidFill>
                  <a:srgbClr val="49495E"/>
                </a:solidFill>
                <a:latin typeface="Arial"/>
                <a:cs typeface="Arial"/>
              </a:rPr>
              <a:t>Machine</a:t>
            </a:r>
            <a:r>
              <a:rPr sz="1600" b="1" spc="-55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9495E"/>
                </a:solidFill>
                <a:latin typeface="Arial"/>
                <a:cs typeface="Arial"/>
              </a:rPr>
              <a:t>Learning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9495E"/>
              </a:buClr>
              <a:buFont typeface="Arial"/>
              <a:buAutoNum type="arabicPeriod" startAt="5"/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23400"/>
              </a:lnSpc>
            </a:pP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43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repository</a:t>
            </a:r>
            <a:r>
              <a:rPr sz="1500" u="sng" spc="434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on</a:t>
            </a:r>
            <a:r>
              <a:rPr sz="1500" u="sng" spc="43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machine</a:t>
            </a:r>
            <a:r>
              <a:rPr sz="1500" u="sng" spc="434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3"/>
              </a:rPr>
              <a:t>learning</a:t>
            </a:r>
            <a:r>
              <a:rPr sz="1500" spc="43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offers a great definition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 </a:t>
            </a:r>
            <a:r>
              <a:rPr sz="1500" spc="-10" dirty="0">
                <a:latin typeface="Myriad Pro"/>
                <a:cs typeface="Myriad Pro"/>
              </a:rPr>
              <a:t>working </a:t>
            </a:r>
            <a:r>
              <a:rPr sz="1500" dirty="0">
                <a:latin typeface="Myriad Pro"/>
                <a:cs typeface="Myriad Pro"/>
              </a:rPr>
              <a:t>examples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get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started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right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away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Python.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If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you’re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more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4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visual </a:t>
            </a:r>
            <a:r>
              <a:rPr sz="1500" dirty="0">
                <a:latin typeface="Myriad Pro"/>
                <a:cs typeface="Myriad Pro"/>
              </a:rPr>
              <a:t>learner,</a:t>
            </a:r>
            <a:r>
              <a:rPr sz="1500" spc="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visual</a:t>
            </a:r>
            <a:r>
              <a:rPr sz="1500" u="sng" spc="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introduction</a:t>
            </a:r>
            <a:r>
              <a:rPr sz="1500" u="sng" spc="1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to</a:t>
            </a:r>
            <a:r>
              <a:rPr sz="1500" u="sng" spc="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machine</a:t>
            </a:r>
            <a:r>
              <a:rPr sz="1500" u="sng" spc="1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learning</a:t>
            </a:r>
            <a:r>
              <a:rPr sz="1500" u="sng" spc="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concepts</a:t>
            </a:r>
            <a:r>
              <a:rPr sz="1500" spc="15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will</a:t>
            </a:r>
            <a:r>
              <a:rPr sz="1500" spc="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fill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gap</a:t>
            </a:r>
            <a:r>
              <a:rPr sz="1500" spc="1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for </a:t>
            </a:r>
            <a:r>
              <a:rPr sz="1500" spc="-20" dirty="0">
                <a:latin typeface="Myriad Pro"/>
                <a:cs typeface="Myriad Pro"/>
              </a:rPr>
              <a:t>you.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Myriad Pro"/>
              <a:cs typeface="Myriad Pro"/>
            </a:endParaRPr>
          </a:p>
          <a:p>
            <a:pPr marL="477520" lvl="1" indent="-465455">
              <a:lnSpc>
                <a:spcPct val="100000"/>
              </a:lnSpc>
              <a:buAutoNum type="arabicPeriod" startAt="6"/>
              <a:tabLst>
                <a:tab pos="478155" algn="l"/>
              </a:tabLst>
            </a:pPr>
            <a:r>
              <a:rPr sz="1600" b="1" spc="-50" dirty="0">
                <a:solidFill>
                  <a:srgbClr val="49495E"/>
                </a:solidFill>
                <a:latin typeface="Arial"/>
                <a:cs typeface="Arial"/>
              </a:rPr>
              <a:t>Data</a:t>
            </a:r>
            <a:r>
              <a:rPr sz="1600" b="1" spc="-40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9495E"/>
                </a:solidFill>
                <a:latin typeface="Arial"/>
                <a:cs typeface="Arial"/>
              </a:rPr>
              <a:t>Visualization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49495E"/>
              </a:buClr>
              <a:buFont typeface="Arial"/>
              <a:buAutoNum type="arabicPeriod" startAt="6"/>
            </a:pPr>
            <a:endParaRPr sz="1750">
              <a:latin typeface="Arial"/>
              <a:cs typeface="Arial"/>
            </a:endParaRPr>
          </a:p>
          <a:p>
            <a:pPr marL="12700" marR="353695">
              <a:lnSpc>
                <a:spcPct val="125800"/>
              </a:lnSpc>
            </a:pP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Flowing</a:t>
            </a:r>
            <a:r>
              <a:rPr sz="1500" u="sng" spc="13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5"/>
              </a:rPr>
              <a:t>Data</a:t>
            </a:r>
            <a:r>
              <a:rPr sz="1500" spc="13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blog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focused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communication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design</a:t>
            </a:r>
            <a:r>
              <a:rPr sz="1500" spc="13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of </a:t>
            </a:r>
            <a:r>
              <a:rPr sz="1500" dirty="0">
                <a:latin typeface="Myriad Pro"/>
                <a:cs typeface="Myriad Pro"/>
              </a:rPr>
              <a:t>appealing data </a:t>
            </a:r>
            <a:r>
              <a:rPr sz="1500" spc="-10" dirty="0">
                <a:latin typeface="Myriad Pro"/>
                <a:cs typeface="Myriad Pro"/>
              </a:rPr>
              <a:t>visualizations.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Myriad Pro"/>
              <a:cs typeface="Myriad Pro"/>
            </a:endParaRPr>
          </a:p>
          <a:p>
            <a:pPr marL="477520" lvl="1" indent="-465455">
              <a:lnSpc>
                <a:spcPct val="100000"/>
              </a:lnSpc>
              <a:buAutoNum type="arabicPeriod" startAt="7"/>
              <a:tabLst>
                <a:tab pos="478155" algn="l"/>
              </a:tabLst>
            </a:pPr>
            <a:r>
              <a:rPr sz="1600" b="1" spc="-50" dirty="0">
                <a:solidFill>
                  <a:srgbClr val="49495E"/>
                </a:solidFill>
                <a:latin typeface="Arial"/>
                <a:cs typeface="Arial"/>
              </a:rPr>
              <a:t>Data</a:t>
            </a:r>
            <a:r>
              <a:rPr sz="1600" b="1" spc="-45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65" dirty="0">
                <a:solidFill>
                  <a:srgbClr val="49495E"/>
                </a:solidFill>
                <a:latin typeface="Arial"/>
                <a:cs typeface="Arial"/>
              </a:rPr>
              <a:t>Science</a:t>
            </a:r>
            <a:r>
              <a:rPr sz="1600" b="1" spc="-45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9495E"/>
                </a:solidFill>
                <a:latin typeface="Arial"/>
                <a:cs typeface="Arial"/>
              </a:rPr>
              <a:t>Interview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49495E"/>
              </a:buClr>
              <a:buFont typeface="Arial"/>
              <a:buAutoNum type="arabicPeriod" startAt="7"/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Myriad Pro"/>
                <a:cs typeface="Myriad Pro"/>
              </a:rPr>
              <a:t>Here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 a</a:t>
            </a:r>
            <a:r>
              <a:rPr sz="1500" u="sng" spc="-5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6"/>
              </a:rPr>
              <a:t>list of data science interview questions</a:t>
            </a:r>
            <a:r>
              <a:rPr sz="150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 how to prepare for </a:t>
            </a:r>
            <a:r>
              <a:rPr sz="1500" spc="-10" dirty="0">
                <a:latin typeface="Myriad Pro"/>
                <a:cs typeface="Myriad Pro"/>
              </a:rPr>
              <a:t>them.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Myriad Pro"/>
              <a:cs typeface="Myriad Pro"/>
            </a:endParaRPr>
          </a:p>
          <a:p>
            <a:pPr marL="477520" lvl="1" indent="-465455">
              <a:lnSpc>
                <a:spcPct val="100000"/>
              </a:lnSpc>
              <a:buAutoNum type="arabicPeriod" startAt="8"/>
              <a:tabLst>
                <a:tab pos="478155" algn="l"/>
              </a:tabLst>
            </a:pPr>
            <a:r>
              <a:rPr sz="1600" b="1" spc="-70" dirty="0">
                <a:solidFill>
                  <a:srgbClr val="49495E"/>
                </a:solidFill>
                <a:latin typeface="Arial"/>
                <a:cs typeface="Arial"/>
              </a:rPr>
              <a:t>Building</a:t>
            </a:r>
            <a:r>
              <a:rPr sz="1600" b="1" spc="-50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9495E"/>
                </a:solidFill>
                <a:latin typeface="Arial"/>
                <a:cs typeface="Arial"/>
              </a:rPr>
              <a:t>a</a:t>
            </a:r>
            <a:r>
              <a:rPr sz="1600" b="1" spc="-65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49495E"/>
                </a:solidFill>
                <a:latin typeface="Arial"/>
                <a:cs typeface="Arial"/>
              </a:rPr>
              <a:t>Data</a:t>
            </a:r>
            <a:r>
              <a:rPr sz="1600" b="1" spc="-55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65" dirty="0">
                <a:solidFill>
                  <a:srgbClr val="49495E"/>
                </a:solidFill>
                <a:latin typeface="Arial"/>
                <a:cs typeface="Arial"/>
              </a:rPr>
              <a:t>Science</a:t>
            </a:r>
            <a:r>
              <a:rPr sz="1600" b="1" spc="-50" dirty="0">
                <a:solidFill>
                  <a:srgbClr val="49495E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9495E"/>
                </a:solidFill>
                <a:latin typeface="Arial"/>
                <a:cs typeface="Arial"/>
              </a:rPr>
              <a:t>Portfolio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7"/>
              </a:rPr>
              <a:t>This</a:t>
            </a:r>
            <a:r>
              <a:rPr sz="1500" u="sng" spc="22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7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7"/>
              </a:rPr>
              <a:t>piece</a:t>
            </a:r>
            <a:r>
              <a:rPr sz="1500" spc="22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gets</a:t>
            </a:r>
            <a:r>
              <a:rPr sz="1500" spc="2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into</a:t>
            </a:r>
            <a:r>
              <a:rPr sz="1500" spc="2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how</a:t>
            </a:r>
            <a:r>
              <a:rPr sz="1500" spc="2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2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should</a:t>
            </a:r>
            <a:r>
              <a:rPr sz="1500" spc="2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build</a:t>
            </a:r>
            <a:r>
              <a:rPr sz="1500" spc="2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great</a:t>
            </a:r>
            <a:r>
              <a:rPr sz="1500" spc="2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2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products</a:t>
            </a:r>
            <a:r>
              <a:rPr sz="1500" spc="2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22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resonate </a:t>
            </a:r>
            <a:r>
              <a:rPr sz="1500" dirty="0">
                <a:latin typeface="Myriad Pro"/>
                <a:cs typeface="Myriad Pro"/>
              </a:rPr>
              <a:t>with </a:t>
            </a:r>
            <a:r>
              <a:rPr sz="1500" spc="-10" dirty="0">
                <a:latin typeface="Myriad Pro"/>
                <a:cs typeface="Myriad Pro"/>
              </a:rPr>
              <a:t>users.</a:t>
            </a:r>
            <a:endParaRPr sz="1500">
              <a:latin typeface="Myriad Pro"/>
              <a:cs typeface="Myriad Pr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0275" y="5907720"/>
            <a:ext cx="10160" cy="17780"/>
            <a:chOff x="530275" y="5907720"/>
            <a:chExt cx="10160" cy="17780"/>
          </a:xfrm>
        </p:grpSpPr>
        <p:sp>
          <p:nvSpPr>
            <p:cNvPr id="4" name="object 4"/>
            <p:cNvSpPr/>
            <p:nvPr/>
          </p:nvSpPr>
          <p:spPr>
            <a:xfrm>
              <a:off x="535038" y="591248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5050" y="592048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195239" y="2237547"/>
            <a:ext cx="635" cy="0"/>
          </a:xfrm>
          <a:custGeom>
            <a:avLst/>
            <a:gdLst/>
            <a:ahLst/>
            <a:cxnLst/>
            <a:rect l="l" t="t" r="r" b="b"/>
            <a:pathLst>
              <a:path w="635">
                <a:moveTo>
                  <a:pt x="0" y="0"/>
                </a:moveTo>
                <a:lnTo>
                  <a:pt x="1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0967" y="44981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22576" y="3934458"/>
            <a:ext cx="10160" cy="10160"/>
            <a:chOff x="1322576" y="3934458"/>
            <a:chExt cx="10160" cy="10160"/>
          </a:xfrm>
        </p:grpSpPr>
        <p:sp>
          <p:nvSpPr>
            <p:cNvPr id="9" name="object 9"/>
            <p:cNvSpPr/>
            <p:nvPr/>
          </p:nvSpPr>
          <p:spPr>
            <a:xfrm>
              <a:off x="1327339" y="393941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27451" y="39392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262130" y="2237547"/>
            <a:ext cx="635" cy="0"/>
          </a:xfrm>
          <a:custGeom>
            <a:avLst/>
            <a:gdLst/>
            <a:ahLst/>
            <a:cxnLst/>
            <a:rect l="l" t="t" r="r" b="b"/>
            <a:pathLst>
              <a:path w="635">
                <a:moveTo>
                  <a:pt x="0" y="0"/>
                </a:moveTo>
                <a:lnTo>
                  <a:pt x="1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71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8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13</a:t>
            </a:r>
            <a:r>
              <a:rPr spc="-105" dirty="0"/>
              <a:t> </a:t>
            </a:r>
            <a:r>
              <a:rPr dirty="0"/>
              <a:t>Stuff</a:t>
            </a:r>
            <a:r>
              <a:rPr spc="-110" dirty="0"/>
              <a:t> </a:t>
            </a:r>
            <a:r>
              <a:rPr spc="-75" dirty="0"/>
              <a:t>Data</a:t>
            </a:r>
            <a:r>
              <a:rPr spc="-110" dirty="0"/>
              <a:t> </a:t>
            </a:r>
            <a:r>
              <a:rPr spc="-80" dirty="0"/>
              <a:t>Scientists</a:t>
            </a:r>
            <a:r>
              <a:rPr spc="-110" dirty="0"/>
              <a:t> </a:t>
            </a:r>
            <a:r>
              <a:rPr spc="-25" dirty="0"/>
              <a:t>Say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72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 marR="5080">
              <a:lnSpc>
                <a:spcPct val="120800"/>
              </a:lnSpc>
              <a:spcBef>
                <a:spcPts val="100"/>
              </a:spcBef>
            </a:pPr>
            <a:r>
              <a:rPr dirty="0"/>
              <a:t>Now that you've been flooded with a wealth of resources to look over and </a:t>
            </a:r>
            <a:r>
              <a:rPr spc="-25" dirty="0"/>
              <a:t>the </a:t>
            </a:r>
            <a:r>
              <a:rPr dirty="0"/>
              <a:t>tools</a:t>
            </a:r>
            <a:r>
              <a:rPr spc="310" dirty="0"/>
              <a:t> </a:t>
            </a:r>
            <a:r>
              <a:rPr dirty="0"/>
              <a:t>you</a:t>
            </a:r>
            <a:r>
              <a:rPr spc="320" dirty="0"/>
              <a:t> </a:t>
            </a:r>
            <a:r>
              <a:rPr dirty="0"/>
              <a:t>need</a:t>
            </a:r>
            <a:r>
              <a:rPr spc="320" dirty="0"/>
              <a:t> </a:t>
            </a:r>
            <a:r>
              <a:rPr dirty="0"/>
              <a:t>to</a:t>
            </a:r>
            <a:r>
              <a:rPr spc="320" dirty="0"/>
              <a:t> </a:t>
            </a:r>
            <a:r>
              <a:rPr dirty="0"/>
              <a:t>understand</a:t>
            </a:r>
            <a:r>
              <a:rPr spc="320" dirty="0"/>
              <a:t> </a:t>
            </a:r>
            <a:r>
              <a:rPr dirty="0"/>
              <a:t>data</a:t>
            </a:r>
            <a:r>
              <a:rPr spc="320" dirty="0"/>
              <a:t> </a:t>
            </a:r>
            <a:r>
              <a:rPr dirty="0"/>
              <a:t>science,</a:t>
            </a:r>
            <a:r>
              <a:rPr spc="200" dirty="0"/>
              <a:t> </a:t>
            </a:r>
            <a:r>
              <a:rPr dirty="0"/>
              <a:t>it's</a:t>
            </a:r>
            <a:r>
              <a:rPr spc="200" dirty="0"/>
              <a:t> </a:t>
            </a:r>
            <a:r>
              <a:rPr dirty="0"/>
              <a:t>important</a:t>
            </a:r>
            <a:r>
              <a:rPr spc="320" dirty="0"/>
              <a:t> </a:t>
            </a:r>
            <a:r>
              <a:rPr dirty="0"/>
              <a:t>to</a:t>
            </a:r>
            <a:r>
              <a:rPr spc="200" dirty="0"/>
              <a:t> </a:t>
            </a:r>
            <a:r>
              <a:rPr dirty="0"/>
              <a:t>take</a:t>
            </a:r>
            <a:r>
              <a:rPr spc="200" dirty="0"/>
              <a:t> </a:t>
            </a:r>
            <a:r>
              <a:rPr dirty="0"/>
              <a:t>a </a:t>
            </a:r>
            <a:r>
              <a:rPr spc="-20" dirty="0"/>
              <a:t>step </a:t>
            </a:r>
            <a:r>
              <a:rPr dirty="0"/>
              <a:t>back.</a:t>
            </a:r>
            <a:r>
              <a:rPr spc="315" dirty="0"/>
              <a:t> </a:t>
            </a:r>
            <a:r>
              <a:rPr dirty="0"/>
              <a:t>This is a brief glossary of terms we covered before, and some we </a:t>
            </a:r>
            <a:r>
              <a:rPr spc="-10" dirty="0"/>
              <a:t>haven't, </a:t>
            </a:r>
            <a:r>
              <a:rPr dirty="0"/>
              <a:t>to ensure you never get lost in any data science </a:t>
            </a:r>
            <a:r>
              <a:rPr spc="-10" dirty="0"/>
              <a:t>discussion.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/>
          </a:p>
          <a:p>
            <a:pPr marL="12700">
              <a:lnSpc>
                <a:spcPct val="100000"/>
              </a:lnSpc>
            </a:pPr>
            <a:r>
              <a:rPr spc="-10" dirty="0">
                <a:solidFill>
                  <a:srgbClr val="49495E"/>
                </a:solidFill>
              </a:rPr>
              <a:t>Algorithm</a:t>
            </a:r>
          </a:p>
          <a:p>
            <a:pPr marL="12700" marR="359410">
              <a:lnSpc>
                <a:spcPct val="120800"/>
              </a:lnSpc>
              <a:spcBef>
                <a:spcPts val="5"/>
              </a:spcBef>
            </a:pPr>
            <a:r>
              <a:rPr dirty="0"/>
              <a:t>A</a:t>
            </a:r>
            <a:r>
              <a:rPr spc="250" dirty="0"/>
              <a:t> </a:t>
            </a:r>
            <a:r>
              <a:rPr dirty="0"/>
              <a:t>set</a:t>
            </a:r>
            <a:r>
              <a:rPr spc="250" dirty="0"/>
              <a:t> </a:t>
            </a:r>
            <a:r>
              <a:rPr dirty="0"/>
              <a:t>of</a:t>
            </a:r>
            <a:r>
              <a:rPr spc="250" dirty="0"/>
              <a:t> </a:t>
            </a:r>
            <a:r>
              <a:rPr dirty="0"/>
              <a:t>instructions</a:t>
            </a:r>
            <a:r>
              <a:rPr spc="250" dirty="0"/>
              <a:t> </a:t>
            </a:r>
            <a:r>
              <a:rPr dirty="0"/>
              <a:t>a</a:t>
            </a:r>
            <a:r>
              <a:rPr spc="250" dirty="0"/>
              <a:t> </a:t>
            </a:r>
            <a:r>
              <a:rPr dirty="0"/>
              <a:t>computer</a:t>
            </a:r>
            <a:r>
              <a:rPr spc="250" dirty="0"/>
              <a:t> </a:t>
            </a:r>
            <a:r>
              <a:rPr dirty="0"/>
              <a:t>must</a:t>
            </a:r>
            <a:r>
              <a:rPr spc="250" dirty="0"/>
              <a:t> </a:t>
            </a:r>
            <a:r>
              <a:rPr dirty="0"/>
              <a:t>follow,</a:t>
            </a:r>
            <a:r>
              <a:rPr spc="250" dirty="0"/>
              <a:t> </a:t>
            </a:r>
            <a:r>
              <a:rPr dirty="0"/>
              <a:t>typically</a:t>
            </a:r>
            <a:r>
              <a:rPr spc="250" dirty="0"/>
              <a:t> </a:t>
            </a:r>
            <a:r>
              <a:rPr dirty="0"/>
              <a:t>implemented</a:t>
            </a:r>
            <a:r>
              <a:rPr spc="250" dirty="0"/>
              <a:t> </a:t>
            </a:r>
            <a:r>
              <a:rPr spc="-25" dirty="0"/>
              <a:t>in </a:t>
            </a:r>
            <a:r>
              <a:rPr dirty="0"/>
              <a:t>computer code such as Python or </a:t>
            </a:r>
            <a:r>
              <a:rPr spc="-20" dirty="0"/>
              <a:t>SQL.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5" dirty="0">
                <a:solidFill>
                  <a:srgbClr val="49495E"/>
                </a:solidFill>
              </a:rPr>
              <a:t>API</a:t>
            </a:r>
          </a:p>
          <a:p>
            <a:pPr marL="12700" marR="332105">
              <a:lnSpc>
                <a:spcPct val="120800"/>
              </a:lnSpc>
            </a:pPr>
            <a:r>
              <a:rPr dirty="0"/>
              <a:t>Application</a:t>
            </a:r>
            <a:r>
              <a:rPr spc="95" dirty="0"/>
              <a:t>  </a:t>
            </a:r>
            <a:r>
              <a:rPr dirty="0"/>
              <a:t>Programming</a:t>
            </a:r>
            <a:r>
              <a:rPr spc="100" dirty="0"/>
              <a:t>  </a:t>
            </a:r>
            <a:r>
              <a:rPr dirty="0"/>
              <a:t>Interface.</a:t>
            </a:r>
            <a:r>
              <a:rPr spc="100" dirty="0"/>
              <a:t>  </a:t>
            </a:r>
            <a:r>
              <a:rPr dirty="0"/>
              <a:t>A</a:t>
            </a:r>
            <a:r>
              <a:rPr spc="95" dirty="0"/>
              <a:t>  </a:t>
            </a:r>
            <a:r>
              <a:rPr dirty="0"/>
              <a:t>set</a:t>
            </a:r>
            <a:r>
              <a:rPr spc="100" dirty="0"/>
              <a:t>  </a:t>
            </a:r>
            <a:r>
              <a:rPr dirty="0"/>
              <a:t>of</a:t>
            </a:r>
            <a:r>
              <a:rPr spc="100" dirty="0"/>
              <a:t>  </a:t>
            </a:r>
            <a:r>
              <a:rPr dirty="0"/>
              <a:t>standards</a:t>
            </a:r>
            <a:r>
              <a:rPr spc="95" dirty="0"/>
              <a:t>  </a:t>
            </a:r>
            <a:r>
              <a:rPr dirty="0"/>
              <a:t>for</a:t>
            </a:r>
            <a:r>
              <a:rPr spc="100" dirty="0"/>
              <a:t>  </a:t>
            </a:r>
            <a:r>
              <a:rPr spc="-10" dirty="0"/>
              <a:t>collecting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from different</a:t>
            </a:r>
            <a:r>
              <a:rPr spc="-5" dirty="0"/>
              <a:t> </a:t>
            </a:r>
            <a:r>
              <a:rPr dirty="0"/>
              <a:t>web </a:t>
            </a:r>
            <a:r>
              <a:rPr spc="-10" dirty="0"/>
              <a:t>sources.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/>
          </a:p>
          <a:p>
            <a:pPr marL="12700">
              <a:lnSpc>
                <a:spcPct val="100000"/>
              </a:lnSpc>
            </a:pPr>
            <a:r>
              <a:rPr spc="-25" dirty="0">
                <a:solidFill>
                  <a:srgbClr val="49495E"/>
                </a:solidFill>
              </a:rPr>
              <a:t>Bit</a:t>
            </a:r>
          </a:p>
          <a:p>
            <a:pPr marL="12700" marR="468630">
              <a:lnSpc>
                <a:spcPct val="120800"/>
              </a:lnSpc>
            </a:pPr>
            <a:r>
              <a:rPr dirty="0"/>
              <a:t>The</a:t>
            </a:r>
            <a:r>
              <a:rPr spc="40" dirty="0"/>
              <a:t> </a:t>
            </a:r>
            <a:r>
              <a:rPr dirty="0"/>
              <a:t>basic</a:t>
            </a:r>
            <a:r>
              <a:rPr spc="45" dirty="0"/>
              <a:t> </a:t>
            </a:r>
            <a:r>
              <a:rPr dirty="0"/>
              <a:t>unit</a:t>
            </a:r>
            <a:r>
              <a:rPr spc="40" dirty="0"/>
              <a:t> </a:t>
            </a:r>
            <a:r>
              <a:rPr dirty="0"/>
              <a:t>of</a:t>
            </a:r>
            <a:r>
              <a:rPr spc="45" dirty="0"/>
              <a:t> </a:t>
            </a:r>
            <a:r>
              <a:rPr dirty="0"/>
              <a:t>computer</a:t>
            </a:r>
            <a:r>
              <a:rPr spc="45" dirty="0"/>
              <a:t> </a:t>
            </a:r>
            <a:r>
              <a:rPr dirty="0"/>
              <a:t>data,</a:t>
            </a:r>
            <a:r>
              <a:rPr spc="40" dirty="0"/>
              <a:t> </a:t>
            </a:r>
            <a:r>
              <a:rPr dirty="0"/>
              <a:t>which</a:t>
            </a:r>
            <a:r>
              <a:rPr spc="45" dirty="0"/>
              <a:t> </a:t>
            </a:r>
            <a:r>
              <a:rPr dirty="0"/>
              <a:t>can</a:t>
            </a:r>
            <a:r>
              <a:rPr spc="45" dirty="0"/>
              <a:t> </a:t>
            </a:r>
            <a:r>
              <a:rPr dirty="0"/>
              <a:t>either</a:t>
            </a:r>
            <a:r>
              <a:rPr spc="40" dirty="0"/>
              <a:t> </a:t>
            </a:r>
            <a:r>
              <a:rPr dirty="0"/>
              <a:t>be</a:t>
            </a:r>
            <a:r>
              <a:rPr spc="4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0</a:t>
            </a:r>
            <a:r>
              <a:rPr spc="45" dirty="0"/>
              <a:t> </a:t>
            </a:r>
            <a:r>
              <a:rPr dirty="0"/>
              <a:t>or</a:t>
            </a:r>
            <a:r>
              <a:rPr spc="45" dirty="0"/>
              <a:t> </a:t>
            </a:r>
            <a:r>
              <a:rPr dirty="0"/>
              <a:t>1</a:t>
            </a:r>
            <a:r>
              <a:rPr spc="40" dirty="0"/>
              <a:t> </a:t>
            </a:r>
            <a:r>
              <a:rPr dirty="0"/>
              <a:t>value.</a:t>
            </a:r>
            <a:r>
              <a:rPr spc="45" dirty="0"/>
              <a:t> </a:t>
            </a:r>
            <a:r>
              <a:rPr dirty="0"/>
              <a:t>It’s</a:t>
            </a:r>
            <a:r>
              <a:rPr spc="45" dirty="0"/>
              <a:t> </a:t>
            </a:r>
            <a:r>
              <a:rPr spc="-50" dirty="0"/>
              <a:t>a </a:t>
            </a:r>
            <a:r>
              <a:rPr dirty="0"/>
              <a:t>shortened version of a binary </a:t>
            </a:r>
            <a:r>
              <a:rPr spc="-10" dirty="0"/>
              <a:t>unit.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/>
          </a:p>
          <a:p>
            <a:pPr marL="12700">
              <a:lnSpc>
                <a:spcPct val="100000"/>
              </a:lnSpc>
            </a:pPr>
            <a:r>
              <a:rPr spc="-20" dirty="0">
                <a:solidFill>
                  <a:srgbClr val="49495E"/>
                </a:solidFill>
              </a:rPr>
              <a:t>Byte</a:t>
            </a:r>
          </a:p>
          <a:p>
            <a:pPr marL="12700" marR="81280">
              <a:lnSpc>
                <a:spcPct val="120800"/>
              </a:lnSpc>
            </a:pPr>
            <a:r>
              <a:rPr dirty="0"/>
              <a:t>A byte is composed of 8 bits and is the second smallest unit of computer </a:t>
            </a:r>
            <a:r>
              <a:rPr spc="-10" dirty="0"/>
              <a:t>data. </a:t>
            </a:r>
            <a:r>
              <a:rPr dirty="0"/>
              <a:t>Historically,</a:t>
            </a:r>
            <a:r>
              <a:rPr spc="145" dirty="0"/>
              <a:t> </a:t>
            </a:r>
            <a:r>
              <a:rPr dirty="0"/>
              <a:t>it</a:t>
            </a:r>
            <a:r>
              <a:rPr spc="145" dirty="0"/>
              <a:t> </a:t>
            </a:r>
            <a:r>
              <a:rPr dirty="0"/>
              <a:t>is</a:t>
            </a:r>
            <a:r>
              <a:rPr spc="145" dirty="0"/>
              <a:t> </a:t>
            </a:r>
            <a:r>
              <a:rPr dirty="0"/>
              <a:t>the</a:t>
            </a:r>
            <a:r>
              <a:rPr spc="145" dirty="0"/>
              <a:t> </a:t>
            </a:r>
            <a:r>
              <a:rPr dirty="0"/>
              <a:t>amount</a:t>
            </a:r>
            <a:r>
              <a:rPr spc="145" dirty="0"/>
              <a:t> </a:t>
            </a:r>
            <a:r>
              <a:rPr dirty="0"/>
              <a:t>of</a:t>
            </a:r>
            <a:r>
              <a:rPr spc="145" dirty="0"/>
              <a:t> </a:t>
            </a:r>
            <a:r>
              <a:rPr dirty="0"/>
              <a:t>data</a:t>
            </a:r>
            <a:r>
              <a:rPr spc="145" dirty="0"/>
              <a:t> </a:t>
            </a:r>
            <a:r>
              <a:rPr dirty="0"/>
              <a:t>required</a:t>
            </a:r>
            <a:r>
              <a:rPr spc="145" dirty="0"/>
              <a:t> </a:t>
            </a:r>
            <a:r>
              <a:rPr dirty="0"/>
              <a:t>to</a:t>
            </a:r>
            <a:r>
              <a:rPr spc="145" dirty="0"/>
              <a:t> </a:t>
            </a:r>
            <a:r>
              <a:rPr dirty="0"/>
              <a:t>encode a character in </a:t>
            </a:r>
            <a:r>
              <a:rPr spc="-25" dirty="0"/>
              <a:t>the </a:t>
            </a:r>
            <a:r>
              <a:rPr spc="-10" dirty="0"/>
              <a:t>computer.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/>
          </a:p>
          <a:p>
            <a:pPr marL="12700">
              <a:lnSpc>
                <a:spcPct val="100000"/>
              </a:lnSpc>
            </a:pPr>
            <a:r>
              <a:rPr spc="-10" dirty="0">
                <a:solidFill>
                  <a:srgbClr val="49495E"/>
                </a:solidFill>
              </a:rPr>
              <a:t>Kilobyte</a:t>
            </a: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/>
              <a:t>A kilobyte is 1024 </a:t>
            </a:r>
            <a:r>
              <a:rPr spc="-10" dirty="0"/>
              <a:t>bytes.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473" y="1106106"/>
            <a:ext cx="6093460" cy="79597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Megabyte</a:t>
            </a:r>
            <a:endParaRPr sz="15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megabyte is 1024 </a:t>
            </a:r>
            <a:r>
              <a:rPr sz="1500" spc="-10" dirty="0">
                <a:latin typeface="Myriad Pro"/>
                <a:cs typeface="Myriad Pro"/>
              </a:rPr>
              <a:t>kilobytes.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Gigabyte</a:t>
            </a:r>
            <a:endParaRPr sz="15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500" dirty="0">
                <a:latin typeface="Myriad Pro"/>
                <a:cs typeface="Myriad Pro"/>
              </a:rPr>
              <a:t>A gigabyte is 1024 </a:t>
            </a:r>
            <a:r>
              <a:rPr sz="1500" spc="-10" dirty="0">
                <a:latin typeface="Myriad Pro"/>
                <a:cs typeface="Myriad Pro"/>
              </a:rPr>
              <a:t>megabytes.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Terabyte</a:t>
            </a:r>
            <a:endParaRPr sz="15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500" dirty="0">
                <a:latin typeface="Myriad Pro"/>
                <a:cs typeface="Myriad Pro"/>
              </a:rPr>
              <a:t>A terabyte is 1024 </a:t>
            </a:r>
            <a:r>
              <a:rPr sz="1500" spc="-10" dirty="0">
                <a:latin typeface="Myriad Pro"/>
                <a:cs typeface="Myriad Pro"/>
              </a:rPr>
              <a:t>gigabytes.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Petabyte</a:t>
            </a:r>
            <a:endParaRPr sz="15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500" dirty="0">
                <a:latin typeface="Myriad Pro"/>
                <a:cs typeface="Myriad Pro"/>
              </a:rPr>
              <a:t>A petabyte is 1024 </a:t>
            </a:r>
            <a:r>
              <a:rPr sz="1500" spc="-10" dirty="0">
                <a:latin typeface="Myriad Pro"/>
                <a:cs typeface="Myriad Pro"/>
              </a:rPr>
              <a:t>terabytes.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Data 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wrangling</a:t>
            </a:r>
            <a:endParaRPr sz="1500">
              <a:latin typeface="Myriad Pro"/>
              <a:cs typeface="Myriad Pro"/>
            </a:endParaRPr>
          </a:p>
          <a:p>
            <a:pPr marL="12700" marR="48260">
              <a:lnSpc>
                <a:spcPct val="119100"/>
              </a:lnSpc>
              <a:spcBef>
                <a:spcPts val="30"/>
              </a:spcBef>
            </a:pPr>
            <a:r>
              <a:rPr sz="1500" dirty="0">
                <a:latin typeface="Myriad Pro"/>
                <a:cs typeface="Myriad Pro"/>
              </a:rPr>
              <a:t>Cleaning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up your raw data so you can perform analysis on it by, for </a:t>
            </a:r>
            <a:r>
              <a:rPr sz="1500" spc="-10" dirty="0">
                <a:latin typeface="Myriad Pro"/>
                <a:cs typeface="Myriad Pro"/>
              </a:rPr>
              <a:t>example, </a:t>
            </a:r>
            <a:r>
              <a:rPr sz="1500" dirty="0">
                <a:latin typeface="Myriad Pro"/>
                <a:cs typeface="Myriad Pro"/>
              </a:rPr>
              <a:t>adding</a:t>
            </a:r>
            <a:r>
              <a:rPr sz="1500" spc="-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new</a:t>
            </a:r>
            <a:r>
              <a:rPr sz="1500" spc="-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columns</a:t>
            </a:r>
            <a:r>
              <a:rPr sz="1500" spc="-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-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data,</a:t>
            </a:r>
            <a:r>
              <a:rPr sz="1500" spc="-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</a:t>
            </a:r>
            <a:r>
              <a:rPr sz="1500" spc="-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transforming</a:t>
            </a:r>
            <a:r>
              <a:rPr sz="1500" spc="-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certain</a:t>
            </a:r>
            <a:r>
              <a:rPr sz="1500" spc="-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columns</a:t>
            </a:r>
            <a:r>
              <a:rPr sz="1500" spc="-1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 data. </a:t>
            </a:r>
            <a:r>
              <a:rPr sz="1500" spc="-25" dirty="0">
                <a:latin typeface="Myriad Pro"/>
                <a:cs typeface="Myriad Pro"/>
              </a:rPr>
              <a:t>An </a:t>
            </a:r>
            <a:r>
              <a:rPr sz="1500" dirty="0">
                <a:latin typeface="Myriad Pro"/>
                <a:cs typeface="Myriad Pro"/>
              </a:rPr>
              <a:t>example of this would be replacing all error values (such as NaN)</a:t>
            </a:r>
            <a:r>
              <a:rPr sz="1500" spc="-1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 </a:t>
            </a:r>
            <a:r>
              <a:rPr sz="1500" spc="-25" dirty="0">
                <a:latin typeface="Myriad Pro"/>
                <a:cs typeface="Myriad Pro"/>
              </a:rPr>
              <a:t>0.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Big </a:t>
            </a:r>
            <a:r>
              <a:rPr sz="1500" spc="-20" dirty="0">
                <a:solidFill>
                  <a:srgbClr val="49495E"/>
                </a:solidFill>
                <a:latin typeface="Myriad Pro"/>
                <a:cs typeface="Myriad Pro"/>
              </a:rPr>
              <a:t>data</a:t>
            </a:r>
            <a:endParaRPr sz="1500">
              <a:latin typeface="Myriad Pro"/>
              <a:cs typeface="Myriad Pro"/>
            </a:endParaRPr>
          </a:p>
          <a:p>
            <a:pPr marL="12700" marR="23114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Defined in many ways. The simplest explanation is an amount of data </a:t>
            </a:r>
            <a:r>
              <a:rPr sz="1500" spc="-20" dirty="0">
                <a:latin typeface="Myriad Pro"/>
                <a:cs typeface="Myriad Pro"/>
              </a:rPr>
              <a:t>that </a:t>
            </a:r>
            <a:r>
              <a:rPr sz="1500" dirty="0">
                <a:latin typeface="Myriad Pro"/>
                <a:cs typeface="Myriad Pro"/>
              </a:rPr>
              <a:t>conventional computing methods, such as SQL or Excel, cannot </a:t>
            </a:r>
            <a:r>
              <a:rPr sz="1500" spc="-10" dirty="0">
                <a:latin typeface="Myriad Pro"/>
                <a:cs typeface="Myriad Pro"/>
              </a:rPr>
              <a:t>process.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Feature 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engineering</a:t>
            </a:r>
            <a:endParaRPr sz="1500">
              <a:latin typeface="Myriad Pro"/>
              <a:cs typeface="Myriad Pro"/>
            </a:endParaRPr>
          </a:p>
          <a:p>
            <a:pPr marL="12700" marR="508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When</a:t>
            </a:r>
            <a:r>
              <a:rPr sz="1500" spc="-3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-2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define the independent variables you want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 dive deeper into </a:t>
            </a:r>
            <a:r>
              <a:rPr sz="1500" spc="-25" dirty="0">
                <a:latin typeface="Myriad Pro"/>
                <a:cs typeface="Myriad Pro"/>
              </a:rPr>
              <a:t>for </a:t>
            </a:r>
            <a:r>
              <a:rPr sz="1500" dirty="0">
                <a:latin typeface="Myriad Pro"/>
                <a:cs typeface="Myriad Pro"/>
              </a:rPr>
              <a:t>your data </a:t>
            </a:r>
            <a:r>
              <a:rPr sz="1500" spc="-10" dirty="0">
                <a:latin typeface="Myriad Pro"/>
                <a:cs typeface="Myriad Pro"/>
              </a:rPr>
              <a:t>analysis.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Hadoop</a:t>
            </a:r>
            <a:endParaRPr sz="1500">
              <a:latin typeface="Myriad Pro"/>
              <a:cs typeface="Myriad Pro"/>
            </a:endParaRPr>
          </a:p>
          <a:p>
            <a:pPr marL="12700" marR="266065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An</a:t>
            </a:r>
            <a:r>
              <a:rPr sz="1500" spc="4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open</a:t>
            </a:r>
            <a:r>
              <a:rPr sz="1500" spc="4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source</a:t>
            </a:r>
            <a:r>
              <a:rPr sz="1500" spc="4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framework</a:t>
            </a:r>
            <a:r>
              <a:rPr sz="1500" spc="4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4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allows</a:t>
            </a:r>
            <a:r>
              <a:rPr sz="1500" spc="4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4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distributed</a:t>
            </a:r>
            <a:r>
              <a:rPr sz="1500" spc="4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45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analysis </a:t>
            </a:r>
            <a:r>
              <a:rPr sz="1500" dirty="0">
                <a:latin typeface="Myriad Pro"/>
                <a:cs typeface="Myriad Pro"/>
              </a:rPr>
              <a:t>across multiple hardware components;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commonly associated with </a:t>
            </a:r>
            <a:r>
              <a:rPr sz="1500" spc="-25" dirty="0">
                <a:latin typeface="Myriad Pro"/>
                <a:cs typeface="Myriad Pro"/>
              </a:rPr>
              <a:t>big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73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825" y="1144740"/>
            <a:ext cx="5922010" cy="818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600">
              <a:lnSpc>
                <a:spcPct val="120800"/>
              </a:lnSpc>
              <a:spcBef>
                <a:spcPts val="100"/>
              </a:spcBef>
            </a:pP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analysis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large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sets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supported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by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9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Apache Foundation.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spc="-20" dirty="0">
                <a:solidFill>
                  <a:srgbClr val="49495E"/>
                </a:solidFill>
                <a:latin typeface="Myriad Pro"/>
                <a:cs typeface="Myriad Pro"/>
              </a:rPr>
              <a:t>Hive</a:t>
            </a:r>
            <a:endParaRPr sz="15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500" dirty="0">
                <a:latin typeface="Myriad Pro"/>
                <a:cs typeface="Myriad Pro"/>
              </a:rPr>
              <a:t>An</a:t>
            </a:r>
            <a:r>
              <a:rPr sz="1500" spc="-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SQL-like</a:t>
            </a:r>
            <a:r>
              <a:rPr sz="1500" spc="-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query</a:t>
            </a:r>
            <a:r>
              <a:rPr sz="1500" spc="-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language</a:t>
            </a:r>
            <a:r>
              <a:rPr sz="1500" spc="-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-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allows</a:t>
            </a:r>
            <a:r>
              <a:rPr sz="1500" spc="-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-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-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access</a:t>
            </a:r>
            <a:r>
              <a:rPr sz="1500" spc="-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big</a:t>
            </a:r>
            <a:r>
              <a:rPr sz="1500" spc="-2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-20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records.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48475E"/>
                </a:solidFill>
                <a:latin typeface="Myriad Pro"/>
                <a:cs typeface="Myriad Pro"/>
              </a:rPr>
              <a:t>Latency</a:t>
            </a:r>
            <a:endParaRPr sz="15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500" dirty="0">
                <a:latin typeface="Myriad Pro"/>
                <a:cs typeface="Myriad Pro"/>
              </a:rPr>
              <a:t>The amount of time it takes to deliver data from one point to </a:t>
            </a:r>
            <a:r>
              <a:rPr sz="1500" spc="-10" dirty="0">
                <a:latin typeface="Myriad Pro"/>
                <a:cs typeface="Myriad Pro"/>
              </a:rPr>
              <a:t>another.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Python</a:t>
            </a:r>
            <a:endParaRPr sz="15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500" dirty="0">
                <a:latin typeface="Myriad Pro"/>
                <a:cs typeface="Myriad Pro"/>
              </a:rPr>
              <a:t>Versatile programming language often used by data </a:t>
            </a:r>
            <a:r>
              <a:rPr sz="1500" spc="-10" dirty="0">
                <a:latin typeface="Myriad Pro"/>
                <a:cs typeface="Myriad Pro"/>
              </a:rPr>
              <a:t>scientists.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Pandas</a:t>
            </a:r>
            <a:endParaRPr sz="15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500" dirty="0">
                <a:latin typeface="Myriad Pro"/>
                <a:cs typeface="Myriad Pro"/>
              </a:rPr>
              <a:t>A library of code you can access in Python to simplify data </a:t>
            </a:r>
            <a:r>
              <a:rPr sz="1500" spc="-10" dirty="0">
                <a:latin typeface="Myriad Pro"/>
                <a:cs typeface="Myriad Pro"/>
              </a:rPr>
              <a:t>analysis.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235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R</a:t>
            </a:r>
            <a:endParaRPr sz="15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500" dirty="0">
                <a:latin typeface="Myriad Pro"/>
                <a:cs typeface="Myriad Pro"/>
              </a:rPr>
              <a:t>Programming language designed for statistical </a:t>
            </a:r>
            <a:r>
              <a:rPr sz="1500" spc="-10" dirty="0">
                <a:latin typeface="Myriad Pro"/>
                <a:cs typeface="Myriad Pro"/>
              </a:rPr>
              <a:t>analysis.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Scalability</a:t>
            </a:r>
            <a:endParaRPr sz="1500">
              <a:latin typeface="Myriad Pro"/>
              <a:cs typeface="Myriad Pro"/>
            </a:endParaRPr>
          </a:p>
          <a:p>
            <a:pPr marL="12700" marR="229235">
              <a:lnSpc>
                <a:spcPct val="117300"/>
              </a:lnSpc>
              <a:spcBef>
                <a:spcPts val="65"/>
              </a:spcBef>
            </a:pPr>
            <a:r>
              <a:rPr sz="1500" dirty="0">
                <a:latin typeface="Myriad Pro"/>
                <a:cs typeface="Myriad Pro"/>
              </a:rPr>
              <a:t>The ability of a system to maintain performance as its workload (e.g. </a:t>
            </a:r>
            <a:r>
              <a:rPr sz="1500" spc="-25" dirty="0">
                <a:latin typeface="Myriad Pro"/>
                <a:cs typeface="Myriad Pro"/>
              </a:rPr>
              <a:t>the </a:t>
            </a:r>
            <a:r>
              <a:rPr sz="1500" dirty="0">
                <a:latin typeface="Myriad Pro"/>
                <a:cs typeface="Myriad Pro"/>
              </a:rPr>
              <a:t>volume of data)</a:t>
            </a:r>
            <a:r>
              <a:rPr sz="1500" spc="-10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increases.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235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48475E"/>
                </a:solidFill>
                <a:latin typeface="Myriad Pro"/>
                <a:cs typeface="Myriad Pro"/>
              </a:rPr>
              <a:t>Schema</a:t>
            </a:r>
            <a:endParaRPr sz="15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set of rules to define how data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 organized in a </a:t>
            </a:r>
            <a:r>
              <a:rPr sz="1500" spc="-10" dirty="0">
                <a:latin typeface="Myriad Pro"/>
                <a:cs typeface="Myriad Pro"/>
              </a:rPr>
              <a:t>database.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spc="-25" dirty="0">
                <a:solidFill>
                  <a:srgbClr val="48475E"/>
                </a:solidFill>
                <a:latin typeface="Myriad Pro"/>
                <a:cs typeface="Myriad Pro"/>
              </a:rPr>
              <a:t>SQL</a:t>
            </a:r>
            <a:endParaRPr sz="1500">
              <a:latin typeface="Myriad Pro"/>
              <a:cs typeface="Myriad Pro"/>
            </a:endParaRPr>
          </a:p>
          <a:p>
            <a:pPr marL="12700" marR="5715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Structured Query Language.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Programming language specifically </a:t>
            </a:r>
            <a:r>
              <a:rPr sz="1500" spc="-10" dirty="0">
                <a:latin typeface="Myriad Pro"/>
                <a:cs typeface="Myriad Pro"/>
              </a:rPr>
              <a:t>designed </a:t>
            </a:r>
            <a:r>
              <a:rPr sz="1500" dirty="0">
                <a:latin typeface="Myriad Pro"/>
                <a:cs typeface="Myriad Pro"/>
              </a:rPr>
              <a:t>to get data out of relational databases, which have tables of data </a:t>
            </a:r>
            <a:r>
              <a:rPr sz="1500" spc="-20" dirty="0">
                <a:latin typeface="Myriad Pro"/>
                <a:cs typeface="Myriad Pro"/>
              </a:rPr>
              <a:t>with </a:t>
            </a:r>
            <a:r>
              <a:rPr sz="1500" dirty="0">
                <a:latin typeface="Myriad Pro"/>
                <a:cs typeface="Myriad Pro"/>
              </a:rPr>
              <a:t>columns related to one </a:t>
            </a:r>
            <a:r>
              <a:rPr sz="1500" spc="-10" dirty="0">
                <a:latin typeface="Myriad Pro"/>
                <a:cs typeface="Myriad Pro"/>
              </a:rPr>
              <a:t>another.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74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524" y="1388173"/>
            <a:ext cx="6202045" cy="67691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NoSQL</a:t>
            </a:r>
            <a:endParaRPr sz="1500">
              <a:latin typeface="Myriad Pro"/>
              <a:cs typeface="Myriad Pro"/>
            </a:endParaRPr>
          </a:p>
          <a:p>
            <a:pPr marL="12700" marR="508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set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storage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languages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are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not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SQL.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Created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by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companies </a:t>
            </a:r>
            <a:r>
              <a:rPr sz="1500" spc="-20" dirty="0">
                <a:latin typeface="Myriad Pro"/>
                <a:cs typeface="Myriad Pro"/>
              </a:rPr>
              <a:t>such </a:t>
            </a:r>
            <a:r>
              <a:rPr sz="1500" dirty="0">
                <a:latin typeface="Myriad Pro"/>
                <a:cs typeface="Myriad Pro"/>
              </a:rPr>
              <a:t>as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Google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deal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scaling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issues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when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comes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tables</a:t>
            </a:r>
            <a:r>
              <a:rPr sz="1500" spc="2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 </a:t>
            </a:r>
            <a:r>
              <a:rPr sz="1500" spc="-10" dirty="0">
                <a:latin typeface="Myriad Pro"/>
                <a:cs typeface="Myriad Pro"/>
              </a:rPr>
              <a:t>relational </a:t>
            </a:r>
            <a:r>
              <a:rPr sz="1500" dirty="0">
                <a:latin typeface="Myriad Pro"/>
                <a:cs typeface="Myriad Pro"/>
              </a:rPr>
              <a:t>data.</a:t>
            </a:r>
            <a:r>
              <a:rPr sz="1500" spc="20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Typically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deals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JSON,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format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popular</a:t>
            </a:r>
            <a:r>
              <a:rPr sz="1500" spc="2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 </a:t>
            </a:r>
            <a:r>
              <a:rPr sz="1500" spc="-25" dirty="0">
                <a:latin typeface="Myriad Pro"/>
                <a:cs typeface="Myriad Pro"/>
              </a:rPr>
              <a:t>web </a:t>
            </a:r>
            <a:r>
              <a:rPr sz="1500" spc="-10" dirty="0">
                <a:latin typeface="Myriad Pro"/>
                <a:cs typeface="Myriad Pro"/>
              </a:rPr>
              <a:t>developers.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Machine 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Learning</a:t>
            </a:r>
            <a:endParaRPr sz="1500">
              <a:latin typeface="Myriad Pro"/>
              <a:cs typeface="Myriad Pro"/>
            </a:endParaRPr>
          </a:p>
          <a:p>
            <a:pPr marL="12700" marR="4064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Using data-driven algorithms to direct machines to identify certain features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in </a:t>
            </a:r>
            <a:r>
              <a:rPr sz="1500" dirty="0">
                <a:latin typeface="Myriad Pro"/>
                <a:cs typeface="Myriad Pro"/>
              </a:rPr>
              <a:t>data,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thus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allowing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machine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learn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detect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patterns.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Overfitting</a:t>
            </a:r>
            <a:endParaRPr sz="1500">
              <a:latin typeface="Myriad Pro"/>
              <a:cs typeface="Myriad Pro"/>
            </a:endParaRPr>
          </a:p>
          <a:p>
            <a:pPr marL="12700" marR="76835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cardinal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sin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machine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learning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statistical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analysis.</a:t>
            </a:r>
            <a:r>
              <a:rPr sz="1500" spc="-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This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is</a:t>
            </a:r>
            <a:r>
              <a:rPr sz="1500" spc="5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when </a:t>
            </a:r>
            <a:r>
              <a:rPr sz="1500" spc="-25" dirty="0">
                <a:latin typeface="Myriad Pro"/>
                <a:cs typeface="Myriad Pro"/>
              </a:rPr>
              <a:t>you </a:t>
            </a:r>
            <a:r>
              <a:rPr sz="1500" dirty="0">
                <a:latin typeface="Myriad Pro"/>
                <a:cs typeface="Myriad Pro"/>
              </a:rPr>
              <a:t>take</a:t>
            </a:r>
            <a:r>
              <a:rPr sz="1500" spc="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random</a:t>
            </a:r>
            <a:r>
              <a:rPr sz="1500" spc="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variations</a:t>
            </a:r>
            <a:r>
              <a:rPr sz="1500" spc="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overstate</a:t>
            </a:r>
            <a:r>
              <a:rPr sz="1500" spc="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their</a:t>
            </a:r>
            <a:r>
              <a:rPr sz="1500" spc="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importance</a:t>
            </a:r>
            <a:r>
              <a:rPr sz="1500" spc="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 </a:t>
            </a:r>
            <a:r>
              <a:rPr sz="1500" spc="-20" dirty="0">
                <a:latin typeface="Myriad Pro"/>
                <a:cs typeface="Myriad Pro"/>
              </a:rPr>
              <a:t>your </a:t>
            </a:r>
            <a:r>
              <a:rPr sz="1500" dirty="0">
                <a:latin typeface="Myriad Pro"/>
                <a:cs typeface="Myriad Pro"/>
              </a:rPr>
              <a:t>predictive model, which can generate wildly inaccurate </a:t>
            </a:r>
            <a:r>
              <a:rPr sz="1500" spc="-10" dirty="0">
                <a:latin typeface="Myriad Pro"/>
                <a:cs typeface="Myriad Pro"/>
              </a:rPr>
              <a:t>results.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Supervised 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Learning</a:t>
            </a:r>
            <a:endParaRPr sz="1500">
              <a:latin typeface="Myriad Pro"/>
              <a:cs typeface="Myriad Pro"/>
            </a:endParaRPr>
          </a:p>
          <a:p>
            <a:pPr marL="12700" marR="174625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Using human-labeled inputs to get machine outputs. An example of this is </a:t>
            </a:r>
            <a:r>
              <a:rPr sz="1500" spc="-50" dirty="0">
                <a:latin typeface="Myriad Pro"/>
                <a:cs typeface="Myriad Pro"/>
              </a:rPr>
              <a:t>a </a:t>
            </a:r>
            <a:r>
              <a:rPr sz="1500" dirty="0">
                <a:latin typeface="Myriad Pro"/>
                <a:cs typeface="Myriad Pro"/>
              </a:rPr>
              <a:t>program that classifies faces based on a dataset of faces already labeled </a:t>
            </a:r>
            <a:r>
              <a:rPr sz="1500" spc="-25" dirty="0">
                <a:latin typeface="Myriad Pro"/>
                <a:cs typeface="Myriad Pro"/>
              </a:rPr>
              <a:t>by </a:t>
            </a:r>
            <a:r>
              <a:rPr sz="1500" spc="-10" dirty="0">
                <a:latin typeface="Myriad Pro"/>
                <a:cs typeface="Myriad Pro"/>
              </a:rPr>
              <a:t>humans.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49495E"/>
                </a:solidFill>
                <a:latin typeface="Myriad Pro"/>
                <a:cs typeface="Myriad Pro"/>
              </a:rPr>
              <a:t>Unsupervised </a:t>
            </a:r>
            <a:r>
              <a:rPr sz="1500" spc="-10" dirty="0">
                <a:solidFill>
                  <a:srgbClr val="49495E"/>
                </a:solidFill>
                <a:latin typeface="Myriad Pro"/>
                <a:cs typeface="Myriad Pro"/>
              </a:rPr>
              <a:t>Learning</a:t>
            </a:r>
            <a:endParaRPr sz="1500">
              <a:latin typeface="Myriad Pro"/>
              <a:cs typeface="Myriad Pro"/>
            </a:endParaRPr>
          </a:p>
          <a:p>
            <a:pPr marL="12700" marR="36957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This is letting the machine classify features without any human inputs. </a:t>
            </a:r>
            <a:r>
              <a:rPr sz="1500" spc="-25" dirty="0">
                <a:latin typeface="Myriad Pro"/>
                <a:cs typeface="Myriad Pro"/>
              </a:rPr>
              <a:t>An </a:t>
            </a:r>
            <a:r>
              <a:rPr sz="1500" dirty="0">
                <a:latin typeface="Myriad Pro"/>
                <a:cs typeface="Myriad Pro"/>
              </a:rPr>
              <a:t>example of this is a program that can classify faces from pictures of </a:t>
            </a:r>
            <a:r>
              <a:rPr sz="1500" spc="-20" dirty="0">
                <a:latin typeface="Myriad Pro"/>
                <a:cs typeface="Myriad Pro"/>
              </a:rPr>
              <a:t>food </a:t>
            </a:r>
            <a:r>
              <a:rPr sz="1500" dirty="0">
                <a:latin typeface="Myriad Pro"/>
                <a:cs typeface="Myriad Pro"/>
              </a:rPr>
              <a:t>without any human labeling of the </a:t>
            </a:r>
            <a:r>
              <a:rPr sz="1500" spc="-10" dirty="0">
                <a:latin typeface="Myriad Pro"/>
                <a:cs typeface="Myriad Pro"/>
              </a:rPr>
              <a:t>data.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75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55" y="1184998"/>
            <a:ext cx="6283325" cy="3673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8255">
              <a:lnSpc>
                <a:spcPct val="119700"/>
              </a:lnSpc>
              <a:spcBef>
                <a:spcPts val="120"/>
              </a:spcBef>
              <a:tabLst>
                <a:tab pos="4838700" algn="l"/>
              </a:tabLst>
            </a:pPr>
            <a:r>
              <a:rPr sz="1500" dirty="0">
                <a:latin typeface="Myriad Pro"/>
                <a:cs typeface="Myriad Pro"/>
              </a:rPr>
              <a:t>Using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satellite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images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provided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by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Google,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they</a:t>
            </a:r>
            <a:r>
              <a:rPr sz="1500" spc="16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were</a:t>
            </a:r>
            <a:r>
              <a:rPr sz="1500" spc="160" dirty="0">
                <a:latin typeface="Myriad Pro"/>
                <a:cs typeface="Myriad Pro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able</a:t>
            </a:r>
            <a:r>
              <a:rPr sz="1500" u="sng" spc="16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to</a:t>
            </a:r>
            <a:r>
              <a:rPr sz="1500" u="sng" spc="16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use</a:t>
            </a:r>
            <a:r>
              <a:rPr sz="1500" u="sng" spc="16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 </a:t>
            </a:r>
            <a:r>
              <a:rPr sz="1500" u="sng" spc="-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2"/>
              </a:rPr>
              <a:t>computers</a:t>
            </a:r>
            <a:r>
              <a:rPr sz="1500" spc="-10" dirty="0">
                <a:solidFill>
                  <a:srgbClr val="27B99A"/>
                </a:solidFill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classify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which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villages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had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metal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roofs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on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their</a:t>
            </a:r>
            <a:r>
              <a:rPr sz="1500" spc="15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houses,</a:t>
            </a:r>
            <a:r>
              <a:rPr sz="1500" dirty="0">
                <a:latin typeface="Myriad Pro"/>
                <a:cs typeface="Myriad Pro"/>
              </a:rPr>
              <a:t>	and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which </a:t>
            </a:r>
            <a:r>
              <a:rPr sz="1500" spc="-20" dirty="0">
                <a:latin typeface="Myriad Pro"/>
                <a:cs typeface="Myriad Pro"/>
              </a:rPr>
              <a:t>ones </a:t>
            </a:r>
            <a:r>
              <a:rPr sz="1500" dirty="0">
                <a:latin typeface="Myriad Pro"/>
                <a:cs typeface="Myriad Pro"/>
              </a:rPr>
              <a:t>had</a:t>
            </a:r>
            <a:r>
              <a:rPr sz="1500" spc="45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thatch.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They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were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able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determine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which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villages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needed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 </a:t>
            </a:r>
            <a:r>
              <a:rPr sz="1500" spc="-20" dirty="0">
                <a:latin typeface="Myriad Pro"/>
                <a:cs typeface="Myriad Pro"/>
              </a:rPr>
              <a:t>most </a:t>
            </a:r>
            <a:r>
              <a:rPr sz="1500" dirty="0">
                <a:latin typeface="Myriad Pro"/>
                <a:cs typeface="Myriad Pro"/>
              </a:rPr>
              <a:t>help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without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sending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single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person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33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area.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Myriad Pro"/>
              <a:cs typeface="Myriad Pro"/>
            </a:endParaRPr>
          </a:p>
          <a:p>
            <a:pPr marL="12700" marR="124460">
              <a:lnSpc>
                <a:spcPct val="120800"/>
              </a:lnSpc>
            </a:pPr>
            <a:r>
              <a:rPr sz="1500" dirty="0">
                <a:latin typeface="Myriad Pro"/>
                <a:cs typeface="Myriad Pro"/>
              </a:rPr>
              <a:t>These data scientists were required to collect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 massive amounts of </a:t>
            </a:r>
            <a:r>
              <a:rPr sz="1500" spc="-10" dirty="0">
                <a:latin typeface="Myriad Pro"/>
                <a:cs typeface="Myriad Pro"/>
              </a:rPr>
              <a:t>satellite </a:t>
            </a:r>
            <a:r>
              <a:rPr sz="1500" dirty="0">
                <a:latin typeface="Myriad Pro"/>
                <a:cs typeface="Myriad Pro"/>
              </a:rPr>
              <a:t>photos of the area,</a:t>
            </a:r>
            <a:r>
              <a:rPr sz="1500" spc="40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something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nearly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impossible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decade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ago.</a:t>
            </a:r>
            <a:r>
              <a:rPr sz="1500" spc="9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It </a:t>
            </a:r>
            <a:r>
              <a:rPr sz="1500" spc="-10" dirty="0">
                <a:latin typeface="Myriad Pro"/>
                <a:cs typeface="Myriad Pro"/>
              </a:rPr>
              <a:t>required </a:t>
            </a:r>
            <a:r>
              <a:rPr sz="1500" dirty="0">
                <a:latin typeface="Myriad Pro"/>
                <a:cs typeface="Myriad Pro"/>
              </a:rPr>
              <a:t>implementing machine learning algorithms, a cutting edge technology at </a:t>
            </a:r>
            <a:r>
              <a:rPr sz="1500" spc="-25" dirty="0">
                <a:latin typeface="Myriad Pro"/>
                <a:cs typeface="Myriad Pro"/>
              </a:rPr>
              <a:t>the </a:t>
            </a:r>
            <a:r>
              <a:rPr sz="1500" dirty="0">
                <a:latin typeface="Myriad Pro"/>
                <a:cs typeface="Myriad Pro"/>
              </a:rPr>
              <a:t>time, to train computers to recognize patterns within those </a:t>
            </a:r>
            <a:r>
              <a:rPr sz="1500" spc="-10" dirty="0">
                <a:latin typeface="Myriad Pro"/>
                <a:cs typeface="Myriad Pro"/>
              </a:rPr>
              <a:t>photos.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yriad Pro"/>
              <a:cs typeface="Myriad Pro"/>
            </a:endParaRPr>
          </a:p>
          <a:p>
            <a:pPr marL="12700" marR="5080">
              <a:lnSpc>
                <a:spcPct val="122600"/>
              </a:lnSpc>
            </a:pPr>
            <a:r>
              <a:rPr sz="1500" dirty="0">
                <a:latin typeface="Myriad Pro"/>
                <a:cs typeface="Myriad Pro"/>
              </a:rPr>
              <a:t>Ultimately, they were able to pinpoint where GiveDirectly should </a:t>
            </a:r>
            <a:r>
              <a:rPr sz="1500" spc="-10" dirty="0">
                <a:latin typeface="Myriad Pro"/>
                <a:cs typeface="Myriad Pro"/>
              </a:rPr>
              <a:t>operate </a:t>
            </a:r>
            <a:r>
              <a:rPr sz="1500" dirty="0">
                <a:latin typeface="Myriad Pro"/>
                <a:cs typeface="Myriad Pro"/>
              </a:rPr>
              <a:t>through the type of roofing in the area, saving the organization hundreds </a:t>
            </a:r>
            <a:r>
              <a:rPr sz="1500" spc="-25" dirty="0">
                <a:latin typeface="Myriad Pro"/>
                <a:cs typeface="Myriad Pro"/>
              </a:rPr>
              <a:t>of </a:t>
            </a:r>
            <a:r>
              <a:rPr sz="1500" dirty="0">
                <a:latin typeface="Myriad Pro"/>
                <a:cs typeface="Myriad Pro"/>
              </a:rPr>
              <a:t>man-hours and allowing them to do what they do best:</a:t>
            </a:r>
            <a:r>
              <a:rPr sz="1500" spc="31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solve extreme </a:t>
            </a:r>
            <a:r>
              <a:rPr sz="1500" spc="-10" dirty="0">
                <a:latin typeface="Myriad Pro"/>
                <a:cs typeface="Myriad Pro"/>
              </a:rPr>
              <a:t>poverty.</a:t>
            </a:r>
            <a:endParaRPr sz="1500">
              <a:latin typeface="Myriad Pro"/>
              <a:cs typeface="Myriad Pr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8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3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1111250"/>
            <a:ext cx="41490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2</a:t>
            </a:r>
            <a:r>
              <a:rPr spc="-120" dirty="0"/>
              <a:t> </a:t>
            </a:r>
            <a:r>
              <a:rPr spc="-90" dirty="0"/>
              <a:t>What</a:t>
            </a:r>
            <a:r>
              <a:rPr spc="-120" dirty="0"/>
              <a:t> </a:t>
            </a:r>
            <a:r>
              <a:rPr spc="-55" dirty="0"/>
              <a:t>is</a:t>
            </a:r>
            <a:r>
              <a:rPr spc="-120" dirty="0"/>
              <a:t> </a:t>
            </a:r>
            <a:r>
              <a:rPr spc="-75" dirty="0"/>
              <a:t>Data</a:t>
            </a:r>
            <a:r>
              <a:rPr spc="-120" dirty="0"/>
              <a:t> </a:t>
            </a:r>
            <a:r>
              <a:rPr spc="-105" dirty="0"/>
              <a:t>Science?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GETTING</a:t>
            </a:r>
            <a:r>
              <a:rPr spc="-30" dirty="0"/>
              <a:t> </a:t>
            </a:r>
            <a:r>
              <a:rPr spc="-95" dirty="0"/>
              <a:t>YOUR</a:t>
            </a:r>
            <a:r>
              <a:rPr spc="-30" dirty="0"/>
              <a:t> </a:t>
            </a:r>
            <a:r>
              <a:rPr spc="-55" dirty="0"/>
              <a:t>FIRST </a:t>
            </a:r>
            <a:r>
              <a:rPr spc="-65" dirty="0"/>
              <a:t>DATA</a:t>
            </a:r>
            <a:r>
              <a:rPr spc="-30" dirty="0"/>
              <a:t> </a:t>
            </a:r>
            <a:r>
              <a:rPr spc="-65" dirty="0"/>
              <a:t>SCIENCE</a:t>
            </a:r>
            <a:r>
              <a:rPr spc="-25" dirty="0"/>
              <a:t> </a:t>
            </a:r>
            <a:r>
              <a:rPr dirty="0"/>
              <a:t>JOB</a:t>
            </a:r>
            <a:r>
              <a:rPr spc="130" dirty="0"/>
              <a:t> </a:t>
            </a:r>
            <a:fld id="{81D60167-4931-47E6-BA6A-407CBD079E47}" type="slidenum">
              <a:rPr sz="1800" b="1" spc="-37" baseline="-6944" dirty="0">
                <a:solidFill>
                  <a:srgbClr val="EE2965"/>
                </a:solidFill>
                <a:latin typeface="Arial"/>
                <a:cs typeface="Arial"/>
              </a:rPr>
              <a:t>9</a:t>
            </a:fld>
            <a:endParaRPr sz="1800" baseline="-694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10013396"/>
            <a:ext cx="1306195" cy="1930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solidFill>
                  <a:srgbClr val="47495C"/>
                </a:solidFill>
                <a:latin typeface="Arial"/>
                <a:cs typeface="Arial"/>
                <a:hlinkClick r:id="rId2"/>
              </a:rPr>
              <a:t>www.springboard.com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418" y="1883588"/>
            <a:ext cx="6501130" cy="627062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635" marR="257175">
              <a:lnSpc>
                <a:spcPct val="122300"/>
              </a:lnSpc>
              <a:spcBef>
                <a:spcPts val="35"/>
              </a:spcBef>
            </a:pPr>
            <a:r>
              <a:rPr sz="1500" dirty="0">
                <a:latin typeface="Myriad Pro"/>
                <a:cs typeface="Myriad Pro"/>
              </a:rPr>
              <a:t>DJ Patil, the current Chief Data Scientist of the White House Office of </a:t>
            </a:r>
            <a:r>
              <a:rPr sz="1500" spc="-10" dirty="0">
                <a:latin typeface="Myriad Pro"/>
                <a:cs typeface="Myriad Pro"/>
              </a:rPr>
              <a:t>Science </a:t>
            </a:r>
            <a:r>
              <a:rPr sz="1500" dirty="0">
                <a:latin typeface="Myriad Pro"/>
                <a:cs typeface="Myriad Pro"/>
              </a:rPr>
              <a:t>and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Technology, and the previous Head of Data Products at LinkedIn, </a:t>
            </a:r>
            <a:r>
              <a:rPr sz="1500" spc="-10" dirty="0">
                <a:latin typeface="Myriad Pro"/>
                <a:cs typeface="Myriad Pro"/>
              </a:rPr>
              <a:t>first </a:t>
            </a:r>
            <a:r>
              <a:rPr sz="1500" dirty="0">
                <a:latin typeface="Myriad Pro"/>
                <a:cs typeface="Myriad Pro"/>
              </a:rPr>
              <a:t>coined the term data science. However, a</a:t>
            </a:r>
            <a:r>
              <a:rPr sz="1500" spc="-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decade later, the definition </a:t>
            </a:r>
            <a:r>
              <a:rPr sz="1500" spc="-10" dirty="0">
                <a:latin typeface="Myriad Pro"/>
                <a:cs typeface="Myriad Pro"/>
              </a:rPr>
              <a:t>remains contested.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Myriad Pro"/>
              <a:cs typeface="Myriad Pro"/>
            </a:endParaRPr>
          </a:p>
          <a:p>
            <a:pPr marL="127635" marR="5080" algn="ctr">
              <a:lnSpc>
                <a:spcPct val="118800"/>
              </a:lnSpc>
            </a:pPr>
            <a:r>
              <a:rPr sz="1800" dirty="0">
                <a:solidFill>
                  <a:srgbClr val="EC2863"/>
                </a:solidFill>
                <a:latin typeface="Myriad Pro"/>
                <a:cs typeface="Myriad Pro"/>
              </a:rPr>
              <a:t>“The</a:t>
            </a:r>
            <a:r>
              <a:rPr sz="1800" spc="50" dirty="0">
                <a:solidFill>
                  <a:srgbClr val="EC2863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C2863"/>
                </a:solidFill>
                <a:latin typeface="Myriad Pro"/>
                <a:cs typeface="Myriad Pro"/>
              </a:rPr>
              <a:t>dominant</a:t>
            </a:r>
            <a:r>
              <a:rPr sz="1800" spc="50" dirty="0">
                <a:solidFill>
                  <a:srgbClr val="EC2863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C2863"/>
                </a:solidFill>
                <a:latin typeface="Myriad Pro"/>
                <a:cs typeface="Myriad Pro"/>
              </a:rPr>
              <a:t>trait</a:t>
            </a:r>
            <a:r>
              <a:rPr sz="1800" spc="50" dirty="0">
                <a:solidFill>
                  <a:srgbClr val="EC2863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C2863"/>
                </a:solidFill>
                <a:latin typeface="Myriad Pro"/>
                <a:cs typeface="Myriad Pro"/>
              </a:rPr>
              <a:t>among</a:t>
            </a:r>
            <a:r>
              <a:rPr sz="1800" spc="50" dirty="0">
                <a:solidFill>
                  <a:srgbClr val="EC2863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C2863"/>
                </a:solidFill>
                <a:latin typeface="Myriad Pro"/>
                <a:cs typeface="Myriad Pro"/>
              </a:rPr>
              <a:t>data</a:t>
            </a:r>
            <a:r>
              <a:rPr sz="1800" spc="50" dirty="0">
                <a:solidFill>
                  <a:srgbClr val="EC2863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C2863"/>
                </a:solidFill>
                <a:latin typeface="Myriad Pro"/>
                <a:cs typeface="Myriad Pro"/>
              </a:rPr>
              <a:t>scientists</a:t>
            </a:r>
            <a:r>
              <a:rPr sz="1800" spc="50" dirty="0">
                <a:solidFill>
                  <a:srgbClr val="EC2863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C2863"/>
                </a:solidFill>
                <a:latin typeface="Myriad Pro"/>
                <a:cs typeface="Myriad Pro"/>
              </a:rPr>
              <a:t>is</a:t>
            </a:r>
            <a:r>
              <a:rPr sz="1800" spc="50" dirty="0">
                <a:solidFill>
                  <a:srgbClr val="EC2863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C2863"/>
                </a:solidFill>
                <a:latin typeface="Myriad Pro"/>
                <a:cs typeface="Myriad Pro"/>
              </a:rPr>
              <a:t>an</a:t>
            </a:r>
            <a:r>
              <a:rPr sz="1800" spc="50" dirty="0">
                <a:solidFill>
                  <a:srgbClr val="EC2863"/>
                </a:solidFill>
                <a:latin typeface="Myriad Pro"/>
                <a:cs typeface="Myriad Pro"/>
              </a:rPr>
              <a:t> </a:t>
            </a:r>
            <a:r>
              <a:rPr sz="1800" dirty="0">
                <a:solidFill>
                  <a:srgbClr val="EC2863"/>
                </a:solidFill>
                <a:latin typeface="Myriad Pro"/>
                <a:cs typeface="Myriad Pro"/>
              </a:rPr>
              <a:t>intense</a:t>
            </a:r>
            <a:r>
              <a:rPr sz="1800" spc="50" dirty="0">
                <a:solidFill>
                  <a:srgbClr val="EC2863"/>
                </a:solidFill>
                <a:latin typeface="Myriad Pro"/>
                <a:cs typeface="Myriad Pro"/>
              </a:rPr>
              <a:t> </a:t>
            </a:r>
            <a:r>
              <a:rPr sz="1800" spc="-10" dirty="0">
                <a:solidFill>
                  <a:srgbClr val="EC2863"/>
                </a:solidFill>
                <a:latin typeface="Myriad Pro"/>
                <a:cs typeface="Myriad Pro"/>
              </a:rPr>
              <a:t>curiosity— </a:t>
            </a:r>
            <a:r>
              <a:rPr sz="1800" dirty="0">
                <a:solidFill>
                  <a:srgbClr val="EC2863"/>
                </a:solidFill>
                <a:latin typeface="Myriad Pro"/>
                <a:cs typeface="Myriad Pro"/>
              </a:rPr>
              <a:t>a desire to go beneath the surface of a </a:t>
            </a:r>
            <a:r>
              <a:rPr sz="1800" spc="-10" dirty="0">
                <a:solidFill>
                  <a:srgbClr val="EC2863"/>
                </a:solidFill>
                <a:latin typeface="Myriad Pro"/>
                <a:cs typeface="Myriad Pro"/>
              </a:rPr>
              <a:t>problem,</a:t>
            </a:r>
            <a:endParaRPr sz="1800">
              <a:latin typeface="Myriad Pro"/>
              <a:cs typeface="Myriad Pro"/>
            </a:endParaRPr>
          </a:p>
          <a:p>
            <a:pPr marL="193675" marR="70485" algn="ctr">
              <a:lnSpc>
                <a:spcPct val="122300"/>
              </a:lnSpc>
              <a:spcBef>
                <a:spcPts val="75"/>
              </a:spcBef>
            </a:pPr>
            <a:r>
              <a:rPr sz="1800" dirty="0">
                <a:solidFill>
                  <a:srgbClr val="EC2863"/>
                </a:solidFill>
                <a:latin typeface="Myriad Pro"/>
                <a:cs typeface="Myriad Pro"/>
              </a:rPr>
              <a:t>find the questions at its heart, and distill them into a very clear </a:t>
            </a:r>
            <a:r>
              <a:rPr sz="1800" spc="-25" dirty="0">
                <a:solidFill>
                  <a:srgbClr val="EC2863"/>
                </a:solidFill>
                <a:latin typeface="Myriad Pro"/>
                <a:cs typeface="Myriad Pro"/>
              </a:rPr>
              <a:t>set </a:t>
            </a:r>
            <a:r>
              <a:rPr sz="1800" dirty="0">
                <a:solidFill>
                  <a:srgbClr val="EC2863"/>
                </a:solidFill>
                <a:latin typeface="Myriad Pro"/>
                <a:cs typeface="Myriad Pro"/>
              </a:rPr>
              <a:t>of hypotheses that </a:t>
            </a:r>
            <a:r>
              <a:rPr sz="1800" dirty="0">
                <a:solidFill>
                  <a:srgbClr val="EC2863"/>
                </a:solidFill>
                <a:latin typeface="Myriad Pro"/>
                <a:cs typeface="Myriad Pro"/>
                <a:hlinkClick r:id="rId3"/>
              </a:rPr>
              <a:t>can</a:t>
            </a:r>
            <a:r>
              <a:rPr sz="1800" dirty="0">
                <a:solidFill>
                  <a:srgbClr val="EC2863"/>
                </a:solidFill>
                <a:latin typeface="Myriad Pro"/>
                <a:cs typeface="Myriad Pro"/>
              </a:rPr>
              <a:t> be </a:t>
            </a:r>
            <a:r>
              <a:rPr sz="1800" spc="-10" dirty="0">
                <a:solidFill>
                  <a:srgbClr val="EC2863"/>
                </a:solidFill>
                <a:latin typeface="Myriad Pro"/>
                <a:cs typeface="Myriad Pro"/>
              </a:rPr>
              <a:t>tested.”</a:t>
            </a:r>
            <a:endParaRPr sz="1800">
              <a:latin typeface="Myriad Pro"/>
              <a:cs typeface="Myriad Pro"/>
            </a:endParaRPr>
          </a:p>
          <a:p>
            <a:pPr marL="2456180">
              <a:lnSpc>
                <a:spcPct val="100000"/>
              </a:lnSpc>
              <a:spcBef>
                <a:spcPts val="1380"/>
              </a:spcBef>
            </a:pPr>
            <a:r>
              <a:rPr sz="1800" dirty="0">
                <a:solidFill>
                  <a:srgbClr val="EC2863"/>
                </a:solidFill>
                <a:latin typeface="Myriad Pro"/>
                <a:cs typeface="Myriad Pro"/>
              </a:rPr>
              <a:t>- DJ Patil, Chief Data Scientist in the </a:t>
            </a:r>
            <a:r>
              <a:rPr sz="1800" spc="-25" dirty="0">
                <a:solidFill>
                  <a:srgbClr val="EC2863"/>
                </a:solidFill>
                <a:latin typeface="Myriad Pro"/>
                <a:cs typeface="Myriad Pro"/>
              </a:rPr>
              <a:t>US</a:t>
            </a:r>
            <a:endParaRPr sz="1800">
              <a:latin typeface="Myriad Pro"/>
              <a:cs typeface="Myriad Pro"/>
            </a:endParaRPr>
          </a:p>
          <a:p>
            <a:pPr>
              <a:lnSpc>
                <a:spcPct val="100000"/>
              </a:lnSpc>
            </a:pPr>
            <a:endParaRPr sz="2100">
              <a:latin typeface="Myriad Pro"/>
              <a:cs typeface="Myriad Pro"/>
            </a:endParaRPr>
          </a:p>
          <a:p>
            <a:pPr marL="12700" marR="98425" algn="just">
              <a:lnSpc>
                <a:spcPct val="120800"/>
              </a:lnSpc>
              <a:spcBef>
                <a:spcPts val="1775"/>
              </a:spcBef>
            </a:pPr>
            <a:r>
              <a:rPr sz="1500" dirty="0">
                <a:latin typeface="Myriad Pro"/>
                <a:cs typeface="Myriad Pro"/>
              </a:rPr>
              <a:t>Despite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mass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world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generates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every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day,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most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organizations</a:t>
            </a:r>
            <a:r>
              <a:rPr sz="1500" spc="60" dirty="0">
                <a:latin typeface="Myriad Pro"/>
                <a:cs typeface="Myriad Pro"/>
              </a:rPr>
              <a:t> </a:t>
            </a:r>
            <a:r>
              <a:rPr sz="1500" spc="-25" dirty="0">
                <a:latin typeface="Myriad Pro"/>
                <a:cs typeface="Myriad Pro"/>
              </a:rPr>
              <a:t>are </a:t>
            </a:r>
            <a:r>
              <a:rPr sz="1500" dirty="0">
                <a:latin typeface="Myriad Pro"/>
                <a:cs typeface="Myriad Pro"/>
                <a:hlinkClick r:id="rId4"/>
              </a:rPr>
              <a:t>struggling</a:t>
            </a:r>
            <a:r>
              <a:rPr sz="1500" spc="135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to</a:t>
            </a:r>
            <a:r>
              <a:rPr sz="1500" spc="135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benefit</a:t>
            </a:r>
            <a:r>
              <a:rPr sz="1500" spc="135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from</a:t>
            </a:r>
            <a:r>
              <a:rPr sz="1500" spc="135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it.</a:t>
            </a:r>
            <a:r>
              <a:rPr sz="1500" spc="135" dirty="0">
                <a:latin typeface="Myriad Pro"/>
                <a:cs typeface="Myriad Pro"/>
                <a:hlinkClick r:id="rId4"/>
              </a:rPr>
              <a:t>  </a:t>
            </a:r>
            <a:r>
              <a:rPr sz="1500" dirty="0">
                <a:latin typeface="Myriad Pro"/>
                <a:cs typeface="Myriad Pro"/>
                <a:hlinkClick r:id="rId4"/>
              </a:rPr>
              <a:t>And</a:t>
            </a:r>
            <a:r>
              <a:rPr sz="1500" spc="135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according</a:t>
            </a:r>
            <a:r>
              <a:rPr sz="1500" spc="305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to</a:t>
            </a:r>
            <a:r>
              <a:rPr sz="1500" spc="305" dirty="0">
                <a:latin typeface="Myriad Pro"/>
                <a:cs typeface="Myriad Pro"/>
                <a:hlinkClick r:id="rId4"/>
              </a:rPr>
              <a:t> </a:t>
            </a:r>
            <a:r>
              <a:rPr sz="1500" dirty="0">
                <a:latin typeface="Myriad Pro"/>
                <a:cs typeface="Myriad Pro"/>
                <a:hlinkClick r:id="rId4"/>
              </a:rPr>
              <a:t>McKinsey,</a:t>
            </a:r>
            <a:r>
              <a:rPr sz="1500" spc="305" dirty="0">
                <a:latin typeface="Myriad Pro"/>
                <a:cs typeface="Myriad Pro"/>
                <a:hlinkClick r:id="rId4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the</a:t>
            </a:r>
            <a:r>
              <a:rPr sz="1500" u="sng" spc="30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US</a:t>
            </a:r>
            <a:r>
              <a:rPr sz="1500" u="sng" spc="30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alone</a:t>
            </a:r>
            <a:r>
              <a:rPr sz="1500" u="sng" spc="305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 </a:t>
            </a:r>
            <a:r>
              <a:rPr sz="1500" u="sng" spc="-1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faces</a:t>
            </a:r>
            <a:r>
              <a:rPr sz="1500" spc="-10" dirty="0">
                <a:solidFill>
                  <a:srgbClr val="27B99A"/>
                </a:solidFill>
                <a:latin typeface="Myriad Pro"/>
                <a:cs typeface="Myriad Pro"/>
                <a:hlinkClick r:id="rId4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a</a:t>
            </a:r>
            <a:r>
              <a:rPr sz="1500" u="sng" spc="280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 </a:t>
            </a:r>
            <a:r>
              <a:rPr sz="1500" u="sng" dirty="0">
                <a:solidFill>
                  <a:srgbClr val="27B99A"/>
                </a:solidFill>
                <a:uFill>
                  <a:solidFill>
                    <a:srgbClr val="27B99A"/>
                  </a:solidFill>
                </a:uFill>
                <a:latin typeface="Myriad Pro"/>
                <a:cs typeface="Myriad Pro"/>
                <a:hlinkClick r:id="rId4"/>
              </a:rPr>
              <a:t>shortage</a:t>
            </a:r>
            <a:r>
              <a:rPr sz="1500" spc="105" dirty="0">
                <a:solidFill>
                  <a:srgbClr val="27B99A"/>
                </a:solidFill>
                <a:latin typeface="Myriad Pro"/>
                <a:cs typeface="Myriad Pro"/>
                <a:hlinkClick r:id="rId4"/>
              </a:rPr>
              <a:t>  </a:t>
            </a:r>
            <a:r>
              <a:rPr sz="1500" dirty="0">
                <a:latin typeface="Myriad Pro"/>
                <a:cs typeface="Myriad Pro"/>
                <a:hlinkClick r:id="rId4"/>
              </a:rPr>
              <a:t>of</a:t>
            </a:r>
            <a:r>
              <a:rPr sz="1500" spc="120" dirty="0">
                <a:latin typeface="Myriad Pro"/>
                <a:cs typeface="Myriad Pro"/>
                <a:hlinkClick r:id="rId4"/>
              </a:rPr>
              <a:t>  </a:t>
            </a:r>
            <a:r>
              <a:rPr sz="1500" dirty="0">
                <a:latin typeface="Myriad Pro"/>
                <a:cs typeface="Myriad Pro"/>
                <a:hlinkClick r:id="rId4"/>
              </a:rPr>
              <a:t>150,000+</a:t>
            </a:r>
            <a:r>
              <a:rPr sz="1500" spc="120" dirty="0">
                <a:latin typeface="Myriad Pro"/>
                <a:cs typeface="Myriad Pro"/>
                <a:hlinkClick r:id="rId4"/>
              </a:rPr>
              <a:t>  </a:t>
            </a:r>
            <a:r>
              <a:rPr sz="1500" dirty="0">
                <a:latin typeface="Myriad Pro"/>
                <a:cs typeface="Myriad Pro"/>
                <a:hlinkClick r:id="rId4"/>
              </a:rPr>
              <a:t>data</a:t>
            </a:r>
            <a:r>
              <a:rPr sz="1500" spc="114" dirty="0">
                <a:latin typeface="Myriad Pro"/>
                <a:cs typeface="Myriad Pro"/>
                <a:hlinkClick r:id="rId4"/>
              </a:rPr>
              <a:t>  </a:t>
            </a:r>
            <a:r>
              <a:rPr sz="1500" dirty="0">
                <a:latin typeface="Myriad Pro"/>
                <a:cs typeface="Myriad Pro"/>
                <a:hlinkClick r:id="rId4"/>
              </a:rPr>
              <a:t>analysts</a:t>
            </a:r>
            <a:r>
              <a:rPr sz="1500" spc="120" dirty="0">
                <a:latin typeface="Myriad Pro"/>
                <a:cs typeface="Myriad Pro"/>
                <a:hlinkClick r:id="rId4"/>
              </a:rPr>
              <a:t>  </a:t>
            </a:r>
            <a:r>
              <a:rPr sz="1500" dirty="0">
                <a:latin typeface="Myriad Pro"/>
                <a:cs typeface="Myriad Pro"/>
                <a:hlinkClick r:id="rId4"/>
              </a:rPr>
              <a:t>and</a:t>
            </a:r>
            <a:r>
              <a:rPr sz="1500" spc="120" dirty="0">
                <a:latin typeface="Myriad Pro"/>
                <a:cs typeface="Myriad Pro"/>
                <a:hlinkClick r:id="rId4"/>
              </a:rPr>
              <a:t>  </a:t>
            </a:r>
            <a:r>
              <a:rPr sz="1500" dirty="0">
                <a:latin typeface="Myriad Pro"/>
                <a:cs typeface="Myriad Pro"/>
                <a:hlinkClick r:id="rId4"/>
              </a:rPr>
              <a:t>an</a:t>
            </a:r>
            <a:r>
              <a:rPr sz="1500" spc="114" dirty="0">
                <a:latin typeface="Myriad Pro"/>
                <a:cs typeface="Myriad Pro"/>
                <a:hlinkClick r:id="rId4"/>
              </a:rPr>
              <a:t>  </a:t>
            </a:r>
            <a:r>
              <a:rPr sz="1500" dirty="0">
                <a:latin typeface="Myriad Pro"/>
                <a:cs typeface="Myriad Pro"/>
                <a:hlinkClick r:id="rId4"/>
              </a:rPr>
              <a:t>additional</a:t>
            </a:r>
            <a:r>
              <a:rPr sz="1500" spc="120" dirty="0">
                <a:latin typeface="Myriad Pro"/>
                <a:cs typeface="Myriad Pro"/>
                <a:hlinkClick r:id="rId4"/>
              </a:rPr>
              <a:t>  </a:t>
            </a:r>
            <a:r>
              <a:rPr sz="1500" dirty="0">
                <a:latin typeface="Myriad Pro"/>
                <a:cs typeface="Myriad Pro"/>
                <a:hlinkClick r:id="rId4"/>
              </a:rPr>
              <a:t>1.5</a:t>
            </a:r>
            <a:r>
              <a:rPr sz="1500" spc="120" dirty="0">
                <a:latin typeface="Myriad Pro"/>
                <a:cs typeface="Myriad Pro"/>
                <a:hlinkClick r:id="rId4"/>
              </a:rPr>
              <a:t>  </a:t>
            </a:r>
            <a:r>
              <a:rPr sz="1500" dirty="0">
                <a:latin typeface="Myriad Pro"/>
                <a:cs typeface="Myriad Pro"/>
                <a:hlinkClick r:id="rId4"/>
              </a:rPr>
              <a:t>million</a:t>
            </a:r>
            <a:r>
              <a:rPr sz="1500" spc="120" dirty="0">
                <a:latin typeface="Myriad Pro"/>
                <a:cs typeface="Myriad Pro"/>
                <a:hlinkClick r:id="rId4"/>
              </a:rPr>
              <a:t>  </a:t>
            </a:r>
            <a:r>
              <a:rPr sz="1500" spc="-10" dirty="0">
                <a:latin typeface="Myriad Pro"/>
                <a:cs typeface="Myriad Pro"/>
                <a:hlinkClick r:id="rId4"/>
              </a:rPr>
              <a:t>data-</a:t>
            </a:r>
            <a:r>
              <a:rPr sz="1500" spc="-1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savvy </a:t>
            </a:r>
            <a:r>
              <a:rPr sz="1500" spc="-10" dirty="0">
                <a:latin typeface="Myriad Pro"/>
                <a:cs typeface="Myriad Pro"/>
              </a:rPr>
              <a:t>managers.</a:t>
            </a:r>
            <a:endParaRPr sz="1500">
              <a:latin typeface="Myriad Pro"/>
              <a:cs typeface="Myriad Pr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Myriad Pro"/>
              <a:cs typeface="Myriad Pro"/>
            </a:endParaRPr>
          </a:p>
          <a:p>
            <a:pPr marL="12700" marR="95885" indent="-635" algn="just">
              <a:lnSpc>
                <a:spcPct val="122000"/>
              </a:lnSpc>
              <a:spcBef>
                <a:spcPts val="5"/>
              </a:spcBef>
            </a:pPr>
            <a:r>
              <a:rPr sz="1500" dirty="0">
                <a:latin typeface="Myriad Pro"/>
                <a:cs typeface="Myriad Pro"/>
              </a:rPr>
              <a:t>Salary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trends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have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followed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the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impact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science.</a:t>
            </a:r>
            <a:r>
              <a:rPr sz="1500" spc="409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With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national</a:t>
            </a:r>
            <a:r>
              <a:rPr sz="1500" spc="4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average </a:t>
            </a:r>
            <a:r>
              <a:rPr sz="1500" dirty="0">
                <a:latin typeface="Myriad Pro"/>
                <a:cs typeface="Myriad Pro"/>
              </a:rPr>
              <a:t>salary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of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$118,000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(which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increases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to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$126,000</a:t>
            </a:r>
            <a:r>
              <a:rPr sz="1500" spc="140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in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Silicon</a:t>
            </a:r>
            <a:r>
              <a:rPr sz="1500" spc="5" dirty="0">
                <a:latin typeface="Myriad Pro"/>
                <a:cs typeface="Myriad Pro"/>
              </a:rPr>
              <a:t> </a:t>
            </a:r>
            <a:r>
              <a:rPr sz="1500" dirty="0">
                <a:latin typeface="Myriad Pro"/>
                <a:cs typeface="Myriad Pro"/>
              </a:rPr>
              <a:t>Valley),</a:t>
            </a:r>
            <a:r>
              <a:rPr sz="1500" spc="20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data</a:t>
            </a:r>
            <a:r>
              <a:rPr sz="1500" spc="145" dirty="0">
                <a:latin typeface="Myriad Pro"/>
                <a:cs typeface="Myriad Pro"/>
              </a:rPr>
              <a:t> </a:t>
            </a:r>
            <a:r>
              <a:rPr sz="1500" spc="-10" dirty="0">
                <a:latin typeface="Myriad Pro"/>
                <a:cs typeface="Myriad Pro"/>
              </a:rPr>
              <a:t>science </a:t>
            </a:r>
            <a:r>
              <a:rPr sz="1500" dirty="0">
                <a:latin typeface="Myriad Pro"/>
                <a:cs typeface="Myriad Pro"/>
              </a:rPr>
              <a:t>has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become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a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lucrative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career</a:t>
            </a:r>
            <a:r>
              <a:rPr sz="1500" spc="11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path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where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you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can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solve</a:t>
            </a:r>
            <a:r>
              <a:rPr sz="1500" spc="114" dirty="0">
                <a:latin typeface="Myriad Pro"/>
                <a:cs typeface="Myriad Pro"/>
              </a:rPr>
              <a:t>  </a:t>
            </a:r>
            <a:r>
              <a:rPr sz="1500" dirty="0">
                <a:latin typeface="Myriad Pro"/>
                <a:cs typeface="Myriad Pro"/>
              </a:rPr>
              <a:t>hard</a:t>
            </a:r>
            <a:r>
              <a:rPr sz="1500" spc="110" dirty="0">
                <a:latin typeface="Myriad Pro"/>
                <a:cs typeface="Myriad Pro"/>
              </a:rPr>
              <a:t>  </a:t>
            </a:r>
            <a:r>
              <a:rPr sz="1500" spc="-10" dirty="0">
                <a:latin typeface="Myriad Pro"/>
                <a:cs typeface="Myriad Pro"/>
              </a:rPr>
              <a:t>problems </a:t>
            </a:r>
            <a:r>
              <a:rPr sz="1500" dirty="0">
                <a:latin typeface="Myriad Pro"/>
                <a:cs typeface="Myriad Pro"/>
              </a:rPr>
              <a:t>and drive social </a:t>
            </a:r>
            <a:r>
              <a:rPr sz="1500" spc="-10" dirty="0">
                <a:latin typeface="Myriad Pro"/>
                <a:cs typeface="Myriad Pro"/>
              </a:rPr>
              <a:t>impact.</a:t>
            </a:r>
            <a:endParaRPr sz="1500">
              <a:latin typeface="Myriad Pro"/>
              <a:cs typeface="Myriad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13593</Words>
  <Application>Microsoft Office PowerPoint</Application>
  <PresentationFormat>Custom</PresentationFormat>
  <Paragraphs>1077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Microsoft JhengHei</vt:lpstr>
      <vt:lpstr>Arial</vt:lpstr>
      <vt:lpstr>Calibri</vt:lpstr>
      <vt:lpstr>Minion Pro</vt:lpstr>
      <vt:lpstr>Myriad Pro</vt:lpstr>
      <vt:lpstr>Times New Roman</vt:lpstr>
      <vt:lpstr>Office Theme</vt:lpstr>
      <vt:lpstr>Getting Your First Data Science Job</vt:lpstr>
      <vt:lpstr>Table of contents</vt:lpstr>
      <vt:lpstr>PowerPoint Presentation</vt:lpstr>
      <vt:lpstr>PowerPoint Presentation</vt:lpstr>
      <vt:lpstr>Foreword</vt:lpstr>
      <vt:lpstr>1 Introduction</vt:lpstr>
      <vt:lpstr>PowerPoint Presentation</vt:lpstr>
      <vt:lpstr>PowerPoint Presentation</vt:lpstr>
      <vt:lpstr>2 What is Data Science?</vt:lpstr>
      <vt:lpstr>PowerPoint Presentation</vt:lpstr>
      <vt:lpstr>PowerPoint Presentation</vt:lpstr>
      <vt:lpstr>PowerPoint Presentation</vt:lpstr>
      <vt:lpstr>3 The Different Data Science Roles</vt:lpstr>
      <vt:lpstr>PowerPoint Presentation</vt:lpstr>
      <vt:lpstr>PowerPoint Presentation</vt:lpstr>
      <vt:lpstr>PowerPoint Presentation</vt:lpstr>
      <vt:lpstr>PowerPoint Presentation</vt:lpstr>
      <vt:lpstr>4 The Data Science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 Data Scientists in Action</vt:lpstr>
      <vt:lpstr>PowerPoint Presentation</vt:lpstr>
      <vt:lpstr>PowerPoint Presentation</vt:lpstr>
      <vt:lpstr>PowerPoint Presentation</vt:lpstr>
      <vt:lpstr>6 What You Need to Learn to Become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 Starting Your Job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 Paths into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 Final Advice</vt:lpstr>
      <vt:lpstr>10 Checklist</vt:lpstr>
      <vt:lpstr>11 Conclusion</vt:lpstr>
      <vt:lpstr>12 Resources</vt:lpstr>
      <vt:lpstr>PowerPoint Presentation</vt:lpstr>
      <vt:lpstr>13 Stuff Data Scientists Say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Your First Data Science Job</dc:title>
  <dc:creator>Amit Yadav</dc:creator>
  <cp:lastModifiedBy>Amit Yadav</cp:lastModifiedBy>
  <cp:revision>1</cp:revision>
  <dcterms:created xsi:type="dcterms:W3CDTF">2022-07-22T02:27:01Z</dcterms:created>
  <dcterms:modified xsi:type="dcterms:W3CDTF">2022-07-22T03:50:03Z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2016-03-24T00:00:00Z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2022-07-22T00:00:00Z</vt:filetime>
  </property>
  <property fmtid="{D5CDD505-2E9C-101B-9397-08002B2CF9AE}" pid="5" name="Producer">
    <vt:lpwstr>Mac OS X 10.10.5 Quartz PDFContext</vt:lpwstr>
  </property>
</Properties>
</file>