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63D"/>
    <a:srgbClr val="9CFCE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1" d="100"/>
          <a:sy n="71" d="100"/>
        </p:scale>
        <p:origin x="6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92337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5FF17-05A1-478D-BF47-439264BB7056}"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42341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217744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371898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319387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F5FF17-05A1-478D-BF47-439264BB7056}" type="datetimeFigureOut">
              <a:rPr lang="en-IN" smtClean="0"/>
              <a:t>22-07-2022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09273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F5FF17-05A1-478D-BF47-439264BB7056}" type="datetimeFigureOut">
              <a:rPr lang="en-IN" smtClean="0"/>
              <a:t>22-07-2022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427813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55172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298760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297506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5FF17-05A1-478D-BF47-439264BB7056}"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32335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5FF17-05A1-478D-BF47-439264BB7056}"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72341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5FF17-05A1-478D-BF47-439264BB7056}" type="datetimeFigureOut">
              <a:rPr lang="en-IN" smtClean="0"/>
              <a:t>22-07-2022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79846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5FF17-05A1-478D-BF47-439264BB7056}" type="datetimeFigureOut">
              <a:rPr lang="en-IN" smtClean="0"/>
              <a:t>22-07-2022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117285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5FF17-05A1-478D-BF47-439264BB7056}" type="datetimeFigureOut">
              <a:rPr lang="en-IN" smtClean="0"/>
              <a:t>22-07-2022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388705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5FF17-05A1-478D-BF47-439264BB7056}"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368419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5FF17-05A1-478D-BF47-439264BB7056}"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36ACF-8638-4A52-A0F7-AB2A2A9E9680}" type="slidenum">
              <a:rPr lang="en-IN" smtClean="0"/>
              <a:t>‹#›</a:t>
            </a:fld>
            <a:endParaRPr lang="en-IN"/>
          </a:p>
        </p:txBody>
      </p:sp>
    </p:spTree>
    <p:extLst>
      <p:ext uri="{BB962C8B-B14F-4D97-AF65-F5344CB8AC3E}">
        <p14:creationId xmlns:p14="http://schemas.microsoft.com/office/powerpoint/2010/main" val="212838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5F5FF17-05A1-478D-BF47-439264BB7056}" type="datetimeFigureOut">
              <a:rPr lang="en-IN" smtClean="0"/>
              <a:t>22-07-2022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C36ACF-8638-4A52-A0F7-AB2A2A9E9680}" type="slidenum">
              <a:rPr lang="en-IN" smtClean="0"/>
              <a:t>‹#›</a:t>
            </a:fld>
            <a:endParaRPr lang="en-IN"/>
          </a:p>
        </p:txBody>
      </p:sp>
    </p:spTree>
    <p:extLst>
      <p:ext uri="{BB962C8B-B14F-4D97-AF65-F5344CB8AC3E}">
        <p14:creationId xmlns:p14="http://schemas.microsoft.com/office/powerpoint/2010/main" val="405149731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F42-5261-59E3-F224-5A6EB8C8F7B4}"/>
              </a:ext>
            </a:extLst>
          </p:cNvPr>
          <p:cNvSpPr>
            <a:spLocks noGrp="1"/>
          </p:cNvSpPr>
          <p:nvPr>
            <p:ph type="title"/>
          </p:nvPr>
        </p:nvSpPr>
        <p:spPr/>
        <p:txBody>
          <a:bodyPr/>
          <a:lstStyle/>
          <a:p>
            <a:r>
              <a:rPr lang="en-IN" dirty="0"/>
              <a:t>Welcome to Data Science Course</a:t>
            </a:r>
          </a:p>
        </p:txBody>
      </p:sp>
      <p:sp>
        <p:nvSpPr>
          <p:cNvPr id="3" name="Content Placeholder 2">
            <a:extLst>
              <a:ext uri="{FF2B5EF4-FFF2-40B4-BE49-F238E27FC236}">
                <a16:creationId xmlns:a16="http://schemas.microsoft.com/office/drawing/2014/main" id="{30F5DCDB-B78E-B46C-8EED-A14F9294BCC8}"/>
              </a:ext>
            </a:extLst>
          </p:cNvPr>
          <p:cNvSpPr>
            <a:spLocks noGrp="1"/>
          </p:cNvSpPr>
          <p:nvPr>
            <p:ph idx="1"/>
          </p:nvPr>
        </p:nvSpPr>
        <p:spPr>
          <a:xfrm>
            <a:off x="6911788" y="3701677"/>
            <a:ext cx="5847884" cy="3416300"/>
          </a:xfrm>
        </p:spPr>
        <p:txBody>
          <a:bodyPr/>
          <a:lstStyle/>
          <a:p>
            <a:pPr marL="0" indent="0">
              <a:buNone/>
            </a:pPr>
            <a:r>
              <a:rPr lang="en-IN" dirty="0">
                <a:solidFill>
                  <a:srgbClr val="0070C0"/>
                </a:solidFill>
              </a:rPr>
              <a:t>Trainer : Amit Yadav</a:t>
            </a:r>
          </a:p>
          <a:p>
            <a:pPr marL="0" indent="0">
              <a:buNone/>
            </a:pPr>
            <a:r>
              <a:rPr lang="en-IN" dirty="0">
                <a:solidFill>
                  <a:srgbClr val="0070C0"/>
                </a:solidFill>
              </a:rPr>
              <a:t>Professional Experience: 5.6 Years</a:t>
            </a:r>
          </a:p>
          <a:p>
            <a:pPr marL="0" indent="0">
              <a:buNone/>
            </a:pPr>
            <a:r>
              <a:rPr lang="en-IN" dirty="0">
                <a:solidFill>
                  <a:srgbClr val="0070C0"/>
                </a:solidFill>
              </a:rPr>
              <a:t>Technical Skills: </a:t>
            </a:r>
          </a:p>
          <a:p>
            <a:pPr>
              <a:buFont typeface="Arial" panose="020B0604020202020204" pitchFamily="34" charset="0"/>
              <a:buChar char="•"/>
            </a:pPr>
            <a:r>
              <a:rPr lang="en-IN" dirty="0">
                <a:solidFill>
                  <a:srgbClr val="0070C0"/>
                </a:solidFill>
              </a:rPr>
              <a:t>Data Science</a:t>
            </a:r>
          </a:p>
          <a:p>
            <a:pPr>
              <a:buFont typeface="Arial" panose="020B0604020202020204" pitchFamily="34" charset="0"/>
              <a:buChar char="•"/>
            </a:pPr>
            <a:r>
              <a:rPr lang="en-IN" dirty="0">
                <a:solidFill>
                  <a:srgbClr val="0070C0"/>
                </a:solidFill>
              </a:rPr>
              <a:t>Java Full Stack Developer</a:t>
            </a:r>
          </a:p>
        </p:txBody>
      </p:sp>
    </p:spTree>
    <p:extLst>
      <p:ext uri="{BB962C8B-B14F-4D97-AF65-F5344CB8AC3E}">
        <p14:creationId xmlns:p14="http://schemas.microsoft.com/office/powerpoint/2010/main" val="17000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EC7-445E-45FA-A554-73B30FC309CB}"/>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ECAAEC9B-4EFD-C611-539C-9DA5B4F847D7}"/>
              </a:ext>
            </a:extLst>
          </p:cNvPr>
          <p:cNvSpPr>
            <a:spLocks noGrp="1"/>
          </p:cNvSpPr>
          <p:nvPr>
            <p:ph idx="1"/>
          </p:nvPr>
        </p:nvSpPr>
        <p:spPr>
          <a:xfrm>
            <a:off x="1154954" y="2223247"/>
            <a:ext cx="8825659" cy="4545106"/>
          </a:xfrm>
        </p:spPr>
        <p:txBody>
          <a:bodyPr>
            <a:normAutofit/>
          </a:bodyPr>
          <a:lstStyle/>
          <a:p>
            <a:r>
              <a:rPr lang="en-US" sz="1800" b="1" spc="-40" dirty="0">
                <a:solidFill>
                  <a:srgbClr val="49495E"/>
                </a:solidFill>
                <a:latin typeface="Arial"/>
                <a:cs typeface="Arial"/>
              </a:rPr>
              <a:t>Step</a:t>
            </a:r>
            <a:r>
              <a:rPr lang="en-US" sz="1800" b="1" spc="-75" dirty="0">
                <a:solidFill>
                  <a:srgbClr val="49495E"/>
                </a:solidFill>
                <a:latin typeface="Arial"/>
                <a:cs typeface="Arial"/>
              </a:rPr>
              <a:t> </a:t>
            </a:r>
            <a:r>
              <a:rPr lang="en-US" sz="1800" b="1" dirty="0">
                <a:solidFill>
                  <a:srgbClr val="49495E"/>
                </a:solidFill>
                <a:latin typeface="Arial"/>
                <a:cs typeface="Arial"/>
              </a:rPr>
              <a:t>3:</a:t>
            </a:r>
            <a:r>
              <a:rPr lang="en-US" sz="1800" b="1" spc="-60" dirty="0">
                <a:solidFill>
                  <a:srgbClr val="49495E"/>
                </a:solidFill>
                <a:latin typeface="Arial"/>
                <a:cs typeface="Arial"/>
              </a:rPr>
              <a:t> </a:t>
            </a:r>
            <a:r>
              <a:rPr lang="en-US" sz="1800" b="1" spc="-75" dirty="0">
                <a:solidFill>
                  <a:srgbClr val="49495E"/>
                </a:solidFill>
                <a:latin typeface="Arial"/>
                <a:cs typeface="Arial"/>
              </a:rPr>
              <a:t>Process</a:t>
            </a:r>
            <a:r>
              <a:rPr lang="en-US" sz="1800" b="1" spc="-50" dirty="0">
                <a:solidFill>
                  <a:srgbClr val="49495E"/>
                </a:solidFill>
                <a:latin typeface="Arial"/>
                <a:cs typeface="Arial"/>
              </a:rPr>
              <a:t> </a:t>
            </a:r>
            <a:r>
              <a:rPr lang="en-US" sz="1800" b="1" spc="-25" dirty="0">
                <a:solidFill>
                  <a:srgbClr val="49495E"/>
                </a:solidFill>
                <a:latin typeface="Arial"/>
                <a:cs typeface="Arial"/>
              </a:rPr>
              <a:t>the</a:t>
            </a:r>
            <a:r>
              <a:rPr lang="en-US" sz="1800" b="1" spc="-60" dirty="0">
                <a:solidFill>
                  <a:srgbClr val="49495E"/>
                </a:solidFill>
                <a:latin typeface="Arial"/>
                <a:cs typeface="Arial"/>
              </a:rPr>
              <a:t> </a:t>
            </a:r>
            <a:r>
              <a:rPr lang="en-US" sz="1800" b="1" spc="-25" dirty="0">
                <a:solidFill>
                  <a:srgbClr val="49495E"/>
                </a:solidFill>
                <a:latin typeface="Arial"/>
                <a:cs typeface="Arial"/>
              </a:rPr>
              <a:t>data</a:t>
            </a:r>
            <a:r>
              <a:rPr lang="en-US" sz="1800" b="1" spc="-60" dirty="0">
                <a:solidFill>
                  <a:srgbClr val="49495E"/>
                </a:solidFill>
                <a:latin typeface="Arial"/>
                <a:cs typeface="Arial"/>
              </a:rPr>
              <a:t> </a:t>
            </a:r>
            <a:r>
              <a:rPr lang="en-US" sz="1800" b="1" spc="-10" dirty="0">
                <a:solidFill>
                  <a:srgbClr val="49495E"/>
                </a:solidFill>
                <a:latin typeface="Arial"/>
                <a:cs typeface="Arial"/>
              </a:rPr>
              <a:t>for</a:t>
            </a:r>
            <a:r>
              <a:rPr lang="en-US" sz="1800" b="1" spc="-60" dirty="0">
                <a:solidFill>
                  <a:srgbClr val="49495E"/>
                </a:solidFill>
                <a:latin typeface="Arial"/>
                <a:cs typeface="Arial"/>
              </a:rPr>
              <a:t> </a:t>
            </a:r>
            <a:r>
              <a:rPr lang="en-US" sz="1800" b="1" spc="-10" dirty="0">
                <a:solidFill>
                  <a:srgbClr val="49495E"/>
                </a:solidFill>
                <a:latin typeface="Arial"/>
                <a:cs typeface="Arial"/>
              </a:rPr>
              <a:t>analysis</a:t>
            </a:r>
          </a:p>
          <a:p>
            <a:pPr marL="0" indent="0">
              <a:buNone/>
            </a:pPr>
            <a:endParaRPr lang="en-US" sz="1800" dirty="0">
              <a:latin typeface="Arial"/>
              <a:cs typeface="Arial"/>
            </a:endParaRPr>
          </a:p>
          <a:p>
            <a:pPr lvl="1">
              <a:spcBef>
                <a:spcPts val="15"/>
              </a:spcBef>
            </a:pPr>
            <a:r>
              <a:rPr lang="en-US" spc="-60" dirty="0">
                <a:solidFill>
                  <a:srgbClr val="49495E"/>
                </a:solidFill>
                <a:latin typeface="Arial"/>
                <a:cs typeface="Arial"/>
              </a:rPr>
              <a:t>Look for the following probable issues :</a:t>
            </a:r>
          </a:p>
          <a:p>
            <a:pPr marL="971550" lvl="1" indent="-228600">
              <a:buFont typeface="Minion Pro"/>
              <a:buAutoNum type="arabicPeriod"/>
              <a:tabLst>
                <a:tab pos="571500" algn="l"/>
              </a:tabLst>
            </a:pPr>
            <a:r>
              <a:rPr lang="en-US" dirty="0">
                <a:latin typeface="Myriad Pro"/>
                <a:cs typeface="Myriad Pro"/>
              </a:rPr>
              <a:t>Missing</a:t>
            </a:r>
            <a:r>
              <a:rPr lang="en-US" spc="15" dirty="0">
                <a:latin typeface="Myriad Pro"/>
                <a:cs typeface="Myriad Pro"/>
              </a:rPr>
              <a:t> </a:t>
            </a:r>
            <a:r>
              <a:rPr lang="en-US" spc="-10" dirty="0">
                <a:latin typeface="Myriad Pro"/>
                <a:cs typeface="Myriad Pro"/>
              </a:rPr>
              <a:t>values</a:t>
            </a:r>
            <a:endParaRPr lang="en-US" dirty="0">
              <a:latin typeface="Myriad Pro"/>
              <a:cs typeface="Myriad Pro"/>
            </a:endParaRPr>
          </a:p>
          <a:p>
            <a:pPr marL="971550" lvl="1" indent="-228600">
              <a:spcBef>
                <a:spcPts val="400"/>
              </a:spcBef>
              <a:buFont typeface="Minion Pro"/>
              <a:buAutoNum type="arabicPeriod"/>
              <a:tabLst>
                <a:tab pos="571500" algn="l"/>
              </a:tabLst>
            </a:pPr>
            <a:r>
              <a:rPr lang="en-US" dirty="0">
                <a:latin typeface="Myriad Pro"/>
                <a:cs typeface="Myriad Pro"/>
              </a:rPr>
              <a:t>Corrupted</a:t>
            </a:r>
            <a:r>
              <a:rPr lang="en-US" spc="-35" dirty="0">
                <a:latin typeface="Myriad Pro"/>
                <a:cs typeface="Myriad Pro"/>
              </a:rPr>
              <a:t> </a:t>
            </a:r>
            <a:r>
              <a:rPr lang="en-US" spc="-10" dirty="0">
                <a:latin typeface="Myriad Pro"/>
                <a:cs typeface="Myriad Pro"/>
              </a:rPr>
              <a:t>values</a:t>
            </a:r>
            <a:endParaRPr lang="en-US" dirty="0">
              <a:latin typeface="Myriad Pro"/>
              <a:cs typeface="Myriad Pro"/>
            </a:endParaRPr>
          </a:p>
          <a:p>
            <a:pPr marL="971550" lvl="1" indent="-228600">
              <a:spcBef>
                <a:spcPts val="400"/>
              </a:spcBef>
              <a:buFont typeface="Minion Pro"/>
              <a:buAutoNum type="arabicPeriod"/>
              <a:tabLst>
                <a:tab pos="571500" algn="l"/>
              </a:tabLst>
            </a:pPr>
            <a:r>
              <a:rPr lang="en-US" dirty="0">
                <a:latin typeface="Myriad Pro"/>
                <a:cs typeface="Myriad Pro"/>
              </a:rPr>
              <a:t>Time zone</a:t>
            </a:r>
            <a:r>
              <a:rPr lang="en-US" spc="-35" dirty="0">
                <a:latin typeface="Myriad Pro"/>
                <a:cs typeface="Myriad Pro"/>
              </a:rPr>
              <a:t> </a:t>
            </a:r>
            <a:r>
              <a:rPr lang="en-US" spc="-10" dirty="0">
                <a:latin typeface="Myriad Pro"/>
                <a:cs typeface="Myriad Pro"/>
              </a:rPr>
              <a:t>differences</a:t>
            </a:r>
            <a:endParaRPr lang="en-US" dirty="0">
              <a:latin typeface="Myriad Pro"/>
              <a:cs typeface="Myriad Pro"/>
            </a:endParaRPr>
          </a:p>
          <a:p>
            <a:pPr marL="971550" lvl="1" indent="-228600">
              <a:spcBef>
                <a:spcPts val="400"/>
              </a:spcBef>
              <a:buFont typeface="Minion Pro"/>
              <a:buAutoNum type="arabicPeriod"/>
              <a:tabLst>
                <a:tab pos="571500" algn="l"/>
              </a:tabLst>
            </a:pPr>
            <a:r>
              <a:rPr lang="en-US" dirty="0">
                <a:latin typeface="Myriad Pro"/>
                <a:cs typeface="Myriad Pro"/>
              </a:rPr>
              <a:t>Date</a:t>
            </a:r>
            <a:r>
              <a:rPr lang="en-US" spc="-20" dirty="0">
                <a:latin typeface="Myriad Pro"/>
                <a:cs typeface="Myriad Pro"/>
              </a:rPr>
              <a:t> </a:t>
            </a:r>
            <a:r>
              <a:rPr lang="en-US" dirty="0">
                <a:latin typeface="Myriad Pro"/>
                <a:cs typeface="Myriad Pro"/>
              </a:rPr>
              <a:t>range</a:t>
            </a:r>
            <a:r>
              <a:rPr lang="en-US" spc="-15" dirty="0">
                <a:latin typeface="Myriad Pro"/>
                <a:cs typeface="Myriad Pro"/>
              </a:rPr>
              <a:t> </a:t>
            </a:r>
            <a:r>
              <a:rPr lang="en-US" dirty="0">
                <a:latin typeface="Myriad Pro"/>
                <a:cs typeface="Myriad Pro"/>
              </a:rPr>
              <a:t>errors,</a:t>
            </a:r>
            <a:r>
              <a:rPr lang="en-US" spc="-20" dirty="0">
                <a:latin typeface="Myriad Pro"/>
                <a:cs typeface="Myriad Pro"/>
              </a:rPr>
              <a:t> </a:t>
            </a:r>
            <a:r>
              <a:rPr lang="en-US" dirty="0">
                <a:latin typeface="Myriad Pro"/>
                <a:cs typeface="Myriad Pro"/>
              </a:rPr>
              <a:t>such</a:t>
            </a:r>
            <a:r>
              <a:rPr lang="en-US" spc="-15" dirty="0">
                <a:latin typeface="Myriad Pro"/>
                <a:cs typeface="Myriad Pro"/>
              </a:rPr>
              <a:t> </a:t>
            </a:r>
            <a:r>
              <a:rPr lang="en-US" dirty="0">
                <a:latin typeface="Myriad Pro"/>
                <a:cs typeface="Myriad Pro"/>
              </a:rPr>
              <a:t>as</a:t>
            </a:r>
            <a:r>
              <a:rPr lang="en-US" spc="-20" dirty="0">
                <a:latin typeface="Myriad Pro"/>
                <a:cs typeface="Myriad Pro"/>
              </a:rPr>
              <a:t> </a:t>
            </a:r>
            <a:r>
              <a:rPr lang="en-US" dirty="0">
                <a:latin typeface="Myriad Pro"/>
                <a:cs typeface="Myriad Pro"/>
              </a:rPr>
              <a:t>data</a:t>
            </a:r>
            <a:r>
              <a:rPr lang="en-US" spc="-15" dirty="0">
                <a:latin typeface="Myriad Pro"/>
                <a:cs typeface="Myriad Pro"/>
              </a:rPr>
              <a:t> </a:t>
            </a:r>
            <a:r>
              <a:rPr lang="en-US" dirty="0">
                <a:latin typeface="Myriad Pro"/>
                <a:cs typeface="Myriad Pro"/>
              </a:rPr>
              <a:t>registered</a:t>
            </a:r>
            <a:r>
              <a:rPr lang="en-US" spc="-20" dirty="0">
                <a:latin typeface="Myriad Pro"/>
                <a:cs typeface="Myriad Pro"/>
              </a:rPr>
              <a:t> </a:t>
            </a:r>
            <a:r>
              <a:rPr lang="en-US" dirty="0">
                <a:latin typeface="Myriad Pro"/>
                <a:cs typeface="Myriad Pro"/>
              </a:rPr>
              <a:t>from</a:t>
            </a:r>
            <a:r>
              <a:rPr lang="en-US" spc="-15" dirty="0">
                <a:latin typeface="Myriad Pro"/>
                <a:cs typeface="Myriad Pro"/>
              </a:rPr>
              <a:t> </a:t>
            </a:r>
            <a:r>
              <a:rPr lang="en-US" dirty="0">
                <a:latin typeface="Myriad Pro"/>
                <a:cs typeface="Myriad Pro"/>
              </a:rPr>
              <a:t>before</a:t>
            </a:r>
            <a:r>
              <a:rPr lang="en-US" spc="-20" dirty="0">
                <a:latin typeface="Myriad Pro"/>
                <a:cs typeface="Myriad Pro"/>
              </a:rPr>
              <a:t> </a:t>
            </a:r>
            <a:r>
              <a:rPr lang="en-US" dirty="0">
                <a:latin typeface="Myriad Pro"/>
                <a:cs typeface="Myriad Pro"/>
              </a:rPr>
              <a:t>sales</a:t>
            </a:r>
            <a:r>
              <a:rPr lang="en-US" spc="-15" dirty="0">
                <a:latin typeface="Myriad Pro"/>
                <a:cs typeface="Myriad Pro"/>
              </a:rPr>
              <a:t> </a:t>
            </a:r>
            <a:r>
              <a:rPr lang="en-US" spc="-10" dirty="0">
                <a:latin typeface="Myriad Pro"/>
                <a:cs typeface="Myriad Pro"/>
              </a:rPr>
              <a:t>started.</a:t>
            </a:r>
          </a:p>
          <a:p>
            <a:pPr marL="971550" lvl="1" indent="-228600">
              <a:spcBef>
                <a:spcPts val="400"/>
              </a:spcBef>
              <a:buFont typeface="Minion Pro"/>
              <a:buAutoNum type="arabicPeriod"/>
              <a:tabLst>
                <a:tab pos="571500" algn="l"/>
              </a:tabLst>
            </a:pPr>
            <a:r>
              <a:rPr lang="en-US" spc="-10" dirty="0">
                <a:latin typeface="Myriad Pro"/>
                <a:cs typeface="Myriad Pro"/>
              </a:rPr>
              <a:t>Look for Outliers</a:t>
            </a:r>
            <a:r>
              <a:rPr lang="en-US" sz="1400" spc="-10" dirty="0">
                <a:latin typeface="Myriad Pro"/>
                <a:cs typeface="Myriad Pro"/>
              </a:rPr>
              <a:t>. </a:t>
            </a:r>
            <a:r>
              <a:rPr lang="en-US" sz="1400" i="1" spc="-10" dirty="0">
                <a:latin typeface="Myriad Pro"/>
                <a:cs typeface="Myriad Pro"/>
              </a:rPr>
              <a:t>(We will come across this concept when we study statistics).</a:t>
            </a:r>
          </a:p>
          <a:p>
            <a:pPr marL="971550" lvl="1" indent="-228600">
              <a:spcBef>
                <a:spcPts val="400"/>
              </a:spcBef>
              <a:buFont typeface="Minion Pro"/>
              <a:buAutoNum type="arabicPeriod"/>
              <a:tabLst>
                <a:tab pos="571500" algn="l"/>
              </a:tabLst>
            </a:pPr>
            <a:endParaRPr lang="en-US" spc="-10" dirty="0">
              <a:latin typeface="Myriad Pro"/>
              <a:cs typeface="Myriad Pro"/>
            </a:endParaRPr>
          </a:p>
          <a:p>
            <a:pPr lvl="1" indent="0">
              <a:spcBef>
                <a:spcPts val="400"/>
              </a:spcBef>
              <a:buNone/>
              <a:tabLst>
                <a:tab pos="571500" algn="l"/>
              </a:tabLst>
            </a:pPr>
            <a:r>
              <a:rPr lang="en-US" spc="-10" dirty="0">
                <a:solidFill>
                  <a:srgbClr val="F5763D"/>
                </a:solidFill>
                <a:latin typeface="Myriad Pro"/>
                <a:cs typeface="Myriad Pro"/>
              </a:rPr>
              <a:t>Python Libraries such as NumPy and Pandas can be used for data cleaning and then data processing task.</a:t>
            </a:r>
            <a:endParaRPr lang="en-US" dirty="0">
              <a:solidFill>
                <a:srgbClr val="F5763D"/>
              </a:solidFill>
              <a:latin typeface="Myriad Pro"/>
              <a:cs typeface="Myriad Pro"/>
            </a:endParaRPr>
          </a:p>
          <a:p>
            <a:pPr marL="0" indent="0">
              <a:buNone/>
            </a:pPr>
            <a:endParaRPr lang="en-US" spc="-45" dirty="0">
              <a:solidFill>
                <a:srgbClr val="49495E"/>
              </a:solidFill>
              <a:latin typeface="Arial"/>
              <a:cs typeface="Arial"/>
            </a:endParaRPr>
          </a:p>
          <a:p>
            <a:pPr marL="457200" lvl="1" indent="0">
              <a:buNone/>
            </a:pPr>
            <a:endParaRPr lang="en-US" sz="2000" dirty="0">
              <a:latin typeface="Myriad Pro"/>
              <a:cs typeface="Myriad Pro"/>
            </a:endParaRPr>
          </a:p>
          <a:p>
            <a:pPr lvl="1"/>
            <a:endParaRPr lang="en-IN" dirty="0"/>
          </a:p>
        </p:txBody>
      </p:sp>
    </p:spTree>
    <p:extLst>
      <p:ext uri="{BB962C8B-B14F-4D97-AF65-F5344CB8AC3E}">
        <p14:creationId xmlns:p14="http://schemas.microsoft.com/office/powerpoint/2010/main" val="364840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EC7-445E-45FA-A554-73B30FC309CB}"/>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ECAAEC9B-4EFD-C611-539C-9DA5B4F847D7}"/>
              </a:ext>
            </a:extLst>
          </p:cNvPr>
          <p:cNvSpPr>
            <a:spLocks noGrp="1"/>
          </p:cNvSpPr>
          <p:nvPr>
            <p:ph idx="1"/>
          </p:nvPr>
        </p:nvSpPr>
        <p:spPr>
          <a:xfrm>
            <a:off x="1154954" y="2223247"/>
            <a:ext cx="8825659" cy="4545106"/>
          </a:xfrm>
        </p:spPr>
        <p:txBody>
          <a:bodyPr>
            <a:normAutofit/>
          </a:bodyPr>
          <a:lstStyle/>
          <a:p>
            <a:pPr marL="12700">
              <a:lnSpc>
                <a:spcPct val="100000"/>
              </a:lnSpc>
            </a:pPr>
            <a:r>
              <a:rPr lang="en-US" sz="1800" b="1" spc="-40" dirty="0">
                <a:solidFill>
                  <a:srgbClr val="48475E"/>
                </a:solidFill>
                <a:latin typeface="Arial"/>
                <a:cs typeface="Arial"/>
              </a:rPr>
              <a:t>Step</a:t>
            </a:r>
            <a:r>
              <a:rPr lang="en-US" sz="1800" b="1" spc="-55" dirty="0">
                <a:solidFill>
                  <a:srgbClr val="48475E"/>
                </a:solidFill>
                <a:latin typeface="Arial"/>
                <a:cs typeface="Arial"/>
              </a:rPr>
              <a:t> </a:t>
            </a:r>
            <a:r>
              <a:rPr lang="en-US" sz="1800" b="1" dirty="0">
                <a:solidFill>
                  <a:srgbClr val="48475E"/>
                </a:solidFill>
                <a:latin typeface="Arial"/>
                <a:cs typeface="Arial"/>
              </a:rPr>
              <a:t>4:</a:t>
            </a:r>
            <a:r>
              <a:rPr lang="en-US" sz="1800" b="1" spc="-50" dirty="0">
                <a:solidFill>
                  <a:srgbClr val="48475E"/>
                </a:solidFill>
                <a:latin typeface="Arial"/>
                <a:cs typeface="Arial"/>
              </a:rPr>
              <a:t> </a:t>
            </a:r>
            <a:r>
              <a:rPr lang="en-US" sz="1800" b="1" spc="-75" dirty="0">
                <a:solidFill>
                  <a:srgbClr val="48475E"/>
                </a:solidFill>
                <a:latin typeface="Arial"/>
                <a:cs typeface="Arial"/>
              </a:rPr>
              <a:t>Explore</a:t>
            </a:r>
            <a:r>
              <a:rPr lang="en-US" sz="1800" b="1" spc="-50" dirty="0">
                <a:solidFill>
                  <a:srgbClr val="48475E"/>
                </a:solidFill>
                <a:latin typeface="Arial"/>
                <a:cs typeface="Arial"/>
              </a:rPr>
              <a:t> </a:t>
            </a:r>
            <a:r>
              <a:rPr lang="en-US" sz="1800" b="1" spc="-25" dirty="0">
                <a:solidFill>
                  <a:srgbClr val="48475E"/>
                </a:solidFill>
                <a:latin typeface="Arial"/>
                <a:cs typeface="Arial"/>
              </a:rPr>
              <a:t>the</a:t>
            </a:r>
            <a:r>
              <a:rPr lang="en-US" sz="1800" b="1" spc="-50" dirty="0">
                <a:solidFill>
                  <a:srgbClr val="48475E"/>
                </a:solidFill>
                <a:latin typeface="Arial"/>
                <a:cs typeface="Arial"/>
              </a:rPr>
              <a:t> </a:t>
            </a:r>
            <a:r>
              <a:rPr lang="en-US" sz="1800" b="1" spc="-20" dirty="0">
                <a:solidFill>
                  <a:srgbClr val="48475E"/>
                </a:solidFill>
                <a:latin typeface="Arial"/>
                <a:cs typeface="Arial"/>
              </a:rPr>
              <a:t>data</a:t>
            </a:r>
            <a:endParaRPr lang="en-US" sz="1800" dirty="0">
              <a:latin typeface="Arial"/>
              <a:cs typeface="Arial"/>
            </a:endParaRPr>
          </a:p>
          <a:p>
            <a:pPr marL="0" indent="0">
              <a:buNone/>
            </a:pPr>
            <a:endParaRPr lang="en-US" sz="1800" dirty="0">
              <a:latin typeface="Arial"/>
              <a:cs typeface="Arial"/>
            </a:endParaRPr>
          </a:p>
          <a:p>
            <a:pPr lvl="1">
              <a:lnSpc>
                <a:spcPct val="150000"/>
              </a:lnSpc>
              <a:spcBef>
                <a:spcPts val="15"/>
              </a:spcBef>
            </a:pPr>
            <a:r>
              <a:rPr lang="en-US" sz="1600" dirty="0">
                <a:latin typeface="Myriad Pro"/>
                <a:cs typeface="Myriad Pro"/>
              </a:rPr>
              <a:t>Find relationship between one parameter with another. Univariate, Bivariate and Tri-variate analysis can be used.</a:t>
            </a:r>
          </a:p>
          <a:p>
            <a:pPr lvl="2">
              <a:lnSpc>
                <a:spcPct val="150000"/>
              </a:lnSpc>
              <a:spcBef>
                <a:spcPts val="15"/>
              </a:spcBef>
            </a:pPr>
            <a:r>
              <a:rPr lang="en-US" dirty="0">
                <a:latin typeface="Myriad Pro"/>
              </a:rPr>
              <a:t>Draw graph, charts, plots using the data to draw insightful information.</a:t>
            </a:r>
          </a:p>
          <a:p>
            <a:pPr lvl="2">
              <a:lnSpc>
                <a:spcPct val="150000"/>
              </a:lnSpc>
              <a:spcBef>
                <a:spcPts val="15"/>
              </a:spcBef>
            </a:pPr>
            <a:r>
              <a:rPr lang="en-US" dirty="0">
                <a:latin typeface="Myriad Pro"/>
              </a:rPr>
              <a:t>Try to find out patterns in your analysis that explains the cause for the business problem you are trying to resolve.</a:t>
            </a:r>
          </a:p>
          <a:p>
            <a:pPr marL="914400" lvl="2" indent="0">
              <a:lnSpc>
                <a:spcPct val="150000"/>
              </a:lnSpc>
              <a:spcBef>
                <a:spcPts val="15"/>
              </a:spcBef>
              <a:buNone/>
            </a:pPr>
            <a:endParaRPr lang="en-US" dirty="0">
              <a:latin typeface="Myriad Pro"/>
            </a:endParaRPr>
          </a:p>
          <a:p>
            <a:pPr lvl="2">
              <a:spcBef>
                <a:spcPts val="15"/>
              </a:spcBef>
            </a:pPr>
            <a:endParaRPr lang="en-US" sz="1200" dirty="0">
              <a:solidFill>
                <a:srgbClr val="F5763D"/>
              </a:solidFill>
              <a:latin typeface="Myriad Pro"/>
              <a:cs typeface="Myriad Pro"/>
            </a:endParaRPr>
          </a:p>
          <a:p>
            <a:pPr marL="0" indent="0">
              <a:buNone/>
            </a:pPr>
            <a:endParaRPr lang="en-US" spc="-45" dirty="0">
              <a:solidFill>
                <a:srgbClr val="49495E"/>
              </a:solidFill>
              <a:latin typeface="Arial"/>
              <a:cs typeface="Arial"/>
            </a:endParaRPr>
          </a:p>
          <a:p>
            <a:pPr marL="457200" lvl="1" indent="0">
              <a:buNone/>
            </a:pPr>
            <a:endParaRPr lang="en-US" sz="2000" dirty="0">
              <a:latin typeface="Myriad Pro"/>
              <a:cs typeface="Myriad Pro"/>
            </a:endParaRPr>
          </a:p>
          <a:p>
            <a:pPr lvl="1"/>
            <a:endParaRPr lang="en-IN" dirty="0"/>
          </a:p>
        </p:txBody>
      </p:sp>
    </p:spTree>
    <p:extLst>
      <p:ext uri="{BB962C8B-B14F-4D97-AF65-F5344CB8AC3E}">
        <p14:creationId xmlns:p14="http://schemas.microsoft.com/office/powerpoint/2010/main" val="360888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EC7-445E-45FA-A554-73B30FC309CB}"/>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ECAAEC9B-4EFD-C611-539C-9DA5B4F847D7}"/>
              </a:ext>
            </a:extLst>
          </p:cNvPr>
          <p:cNvSpPr>
            <a:spLocks noGrp="1"/>
          </p:cNvSpPr>
          <p:nvPr>
            <p:ph idx="1"/>
          </p:nvPr>
        </p:nvSpPr>
        <p:spPr>
          <a:xfrm>
            <a:off x="1154954" y="2223247"/>
            <a:ext cx="8825659" cy="4545106"/>
          </a:xfrm>
        </p:spPr>
        <p:txBody>
          <a:bodyPr>
            <a:normAutofit/>
          </a:bodyPr>
          <a:lstStyle/>
          <a:p>
            <a:pPr marL="12700">
              <a:lnSpc>
                <a:spcPct val="100000"/>
              </a:lnSpc>
              <a:spcBef>
                <a:spcPts val="5"/>
              </a:spcBef>
            </a:pPr>
            <a:r>
              <a:rPr lang="en-US" sz="1800" b="1" spc="85" dirty="0">
                <a:solidFill>
                  <a:srgbClr val="48475E"/>
                </a:solidFill>
                <a:latin typeface="Calibri"/>
                <a:cs typeface="Calibri"/>
              </a:rPr>
              <a:t>Step</a:t>
            </a:r>
            <a:r>
              <a:rPr lang="en-US" sz="1800" b="1" spc="80" dirty="0">
                <a:solidFill>
                  <a:srgbClr val="48475E"/>
                </a:solidFill>
                <a:latin typeface="Calibri"/>
                <a:cs typeface="Calibri"/>
              </a:rPr>
              <a:t> </a:t>
            </a:r>
            <a:r>
              <a:rPr lang="en-US" sz="1800" b="1" spc="70" dirty="0">
                <a:solidFill>
                  <a:srgbClr val="48475E"/>
                </a:solidFill>
                <a:latin typeface="Calibri"/>
                <a:cs typeface="Calibri"/>
              </a:rPr>
              <a:t>5:</a:t>
            </a:r>
            <a:r>
              <a:rPr lang="en-US" sz="1800" b="1" spc="80" dirty="0">
                <a:solidFill>
                  <a:srgbClr val="48475E"/>
                </a:solidFill>
                <a:latin typeface="Calibri"/>
                <a:cs typeface="Calibri"/>
              </a:rPr>
              <a:t> </a:t>
            </a:r>
            <a:r>
              <a:rPr lang="en-US" sz="1800" b="1" spc="55" dirty="0">
                <a:solidFill>
                  <a:srgbClr val="48475E"/>
                </a:solidFill>
                <a:latin typeface="Calibri"/>
                <a:cs typeface="Calibri"/>
              </a:rPr>
              <a:t>Perform</a:t>
            </a:r>
            <a:r>
              <a:rPr lang="en-US" sz="1800" b="1" spc="80" dirty="0">
                <a:solidFill>
                  <a:srgbClr val="48475E"/>
                </a:solidFill>
                <a:latin typeface="Calibri"/>
                <a:cs typeface="Calibri"/>
              </a:rPr>
              <a:t> </a:t>
            </a:r>
            <a:r>
              <a:rPr lang="en-US" sz="1800" b="1" dirty="0">
                <a:solidFill>
                  <a:srgbClr val="48475E"/>
                </a:solidFill>
                <a:latin typeface="Calibri"/>
                <a:cs typeface="Calibri"/>
              </a:rPr>
              <a:t>in-</a:t>
            </a:r>
            <a:r>
              <a:rPr lang="en-US" sz="1800" b="1" spc="60" dirty="0">
                <a:solidFill>
                  <a:srgbClr val="48475E"/>
                </a:solidFill>
                <a:latin typeface="Calibri"/>
                <a:cs typeface="Calibri"/>
              </a:rPr>
              <a:t>depth</a:t>
            </a:r>
            <a:r>
              <a:rPr lang="en-US" sz="1800" b="1" spc="80" dirty="0">
                <a:solidFill>
                  <a:srgbClr val="48475E"/>
                </a:solidFill>
                <a:latin typeface="Calibri"/>
                <a:cs typeface="Calibri"/>
              </a:rPr>
              <a:t> </a:t>
            </a:r>
            <a:r>
              <a:rPr lang="en-US" sz="1800" b="1" spc="60" dirty="0">
                <a:solidFill>
                  <a:srgbClr val="48475E"/>
                </a:solidFill>
                <a:latin typeface="Calibri"/>
                <a:cs typeface="Calibri"/>
              </a:rPr>
              <a:t>analysis</a:t>
            </a:r>
            <a:endParaRPr lang="en-US" sz="1800" dirty="0">
              <a:latin typeface="Calibri"/>
              <a:cs typeface="Calibri"/>
            </a:endParaRPr>
          </a:p>
          <a:p>
            <a:pPr marL="0" indent="0">
              <a:buNone/>
            </a:pPr>
            <a:endParaRPr lang="en-US" sz="1800" dirty="0">
              <a:latin typeface="Arial"/>
              <a:cs typeface="Arial"/>
            </a:endParaRPr>
          </a:p>
          <a:p>
            <a:pPr lvl="1">
              <a:lnSpc>
                <a:spcPct val="150000"/>
              </a:lnSpc>
              <a:spcBef>
                <a:spcPts val="15"/>
              </a:spcBef>
            </a:pPr>
            <a:r>
              <a:rPr lang="en-US" dirty="0">
                <a:latin typeface="Myriad Pro"/>
                <a:cs typeface="Myriad Pro"/>
              </a:rPr>
              <a:t>A</a:t>
            </a:r>
            <a:r>
              <a:rPr lang="en-US" sz="1600" dirty="0">
                <a:latin typeface="Myriad Pro"/>
                <a:cs typeface="Myriad Pro"/>
              </a:rPr>
              <a:t>pply</a:t>
            </a:r>
            <a:r>
              <a:rPr lang="en-US" sz="1600" spc="490" dirty="0">
                <a:latin typeface="Myriad Pro"/>
                <a:cs typeface="Myriad Pro"/>
              </a:rPr>
              <a:t> </a:t>
            </a:r>
            <a:r>
              <a:rPr lang="en-US" sz="1600" spc="-20" dirty="0">
                <a:latin typeface="Myriad Pro"/>
                <a:cs typeface="Myriad Pro"/>
              </a:rPr>
              <a:t>your </a:t>
            </a:r>
            <a:r>
              <a:rPr lang="en-US" sz="1600" dirty="0">
                <a:latin typeface="Myriad Pro"/>
                <a:cs typeface="Myriad Pro"/>
              </a:rPr>
              <a:t>statistical, mathematical and technological knowledge, and leverage all</a:t>
            </a:r>
            <a:r>
              <a:rPr lang="en-US" sz="1600" spc="325" dirty="0">
                <a:latin typeface="Myriad Pro"/>
                <a:cs typeface="Myriad Pro"/>
              </a:rPr>
              <a:t> </a:t>
            </a:r>
            <a:r>
              <a:rPr lang="en-US" sz="1600" spc="-25" dirty="0">
                <a:latin typeface="Myriad Pro"/>
                <a:cs typeface="Myriad Pro"/>
              </a:rPr>
              <a:t>the </a:t>
            </a:r>
            <a:r>
              <a:rPr lang="en-US" sz="1600" dirty="0">
                <a:latin typeface="Myriad Pro"/>
                <a:cs typeface="Myriad Pro"/>
              </a:rPr>
              <a:t>data science tools at your disposal to crunch the data and find every </a:t>
            </a:r>
            <a:r>
              <a:rPr lang="en-US" sz="1600" spc="-10" dirty="0">
                <a:latin typeface="Myriad Pro"/>
                <a:cs typeface="Myriad Pro"/>
              </a:rPr>
              <a:t>insight </a:t>
            </a:r>
            <a:r>
              <a:rPr lang="en-US" sz="1600" dirty="0">
                <a:latin typeface="Myriad Pro"/>
                <a:cs typeface="Myriad Pro"/>
              </a:rPr>
              <a:t>you </a:t>
            </a:r>
            <a:r>
              <a:rPr lang="en-US" sz="1600" spc="-20" dirty="0">
                <a:latin typeface="Myriad Pro"/>
                <a:cs typeface="Myriad Pro"/>
              </a:rPr>
              <a:t>can.</a:t>
            </a:r>
            <a:endParaRPr lang="en-US" sz="1600" dirty="0">
              <a:latin typeface="Myriad Pro"/>
              <a:cs typeface="Myriad Pro"/>
            </a:endParaRPr>
          </a:p>
          <a:p>
            <a:pPr lvl="1">
              <a:lnSpc>
                <a:spcPct val="150000"/>
              </a:lnSpc>
              <a:spcBef>
                <a:spcPts val="15"/>
              </a:spcBef>
            </a:pPr>
            <a:r>
              <a:rPr lang="en-US" sz="1600" dirty="0">
                <a:latin typeface="Myriad Pro"/>
                <a:cs typeface="Myriad Pro"/>
              </a:rPr>
              <a:t>You can now use analysis results to craft a story on the root cause of the business problem and provide insightful information to move people to </a:t>
            </a:r>
            <a:r>
              <a:rPr lang="en-US" sz="1600" spc="-10" dirty="0">
                <a:latin typeface="Myriad Pro"/>
                <a:cs typeface="Myriad Pro"/>
              </a:rPr>
              <a:t>action.</a:t>
            </a:r>
            <a:endParaRPr lang="en-US" sz="1600" dirty="0">
              <a:latin typeface="Myriad Pro"/>
              <a:cs typeface="Myriad Pro"/>
            </a:endParaRPr>
          </a:p>
          <a:p>
            <a:pPr marL="914400" lvl="2" indent="0">
              <a:lnSpc>
                <a:spcPct val="150000"/>
              </a:lnSpc>
              <a:spcBef>
                <a:spcPts val="15"/>
              </a:spcBef>
              <a:buNone/>
            </a:pPr>
            <a:endParaRPr lang="en-US" dirty="0">
              <a:latin typeface="Myriad Pro"/>
            </a:endParaRPr>
          </a:p>
          <a:p>
            <a:pPr lvl="2">
              <a:spcBef>
                <a:spcPts val="15"/>
              </a:spcBef>
            </a:pPr>
            <a:endParaRPr lang="en-US" sz="1200" dirty="0">
              <a:solidFill>
                <a:srgbClr val="F5763D"/>
              </a:solidFill>
              <a:latin typeface="Myriad Pro"/>
              <a:cs typeface="Myriad Pro"/>
            </a:endParaRPr>
          </a:p>
          <a:p>
            <a:pPr marL="0" indent="0">
              <a:buNone/>
            </a:pPr>
            <a:endParaRPr lang="en-US" spc="-45" dirty="0">
              <a:solidFill>
                <a:srgbClr val="49495E"/>
              </a:solidFill>
              <a:latin typeface="Arial"/>
              <a:cs typeface="Arial"/>
            </a:endParaRPr>
          </a:p>
          <a:p>
            <a:pPr marL="457200" lvl="1" indent="0">
              <a:buNone/>
            </a:pPr>
            <a:endParaRPr lang="en-US" sz="2000" dirty="0">
              <a:latin typeface="Myriad Pro"/>
              <a:cs typeface="Myriad Pro"/>
            </a:endParaRPr>
          </a:p>
          <a:p>
            <a:pPr lvl="1"/>
            <a:endParaRPr lang="en-IN" dirty="0"/>
          </a:p>
        </p:txBody>
      </p:sp>
    </p:spTree>
    <p:extLst>
      <p:ext uri="{BB962C8B-B14F-4D97-AF65-F5344CB8AC3E}">
        <p14:creationId xmlns:p14="http://schemas.microsoft.com/office/powerpoint/2010/main" val="293127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6C75-6589-83CB-03C1-591D08425928}"/>
              </a:ext>
            </a:extLst>
          </p:cNvPr>
          <p:cNvSpPr>
            <a:spLocks noGrp="1"/>
          </p:cNvSpPr>
          <p:nvPr>
            <p:ph type="title"/>
          </p:nvPr>
        </p:nvSpPr>
        <p:spPr>
          <a:xfrm>
            <a:off x="1154954" y="973668"/>
            <a:ext cx="8761413" cy="1255182"/>
          </a:xfrm>
        </p:spPr>
        <p:txBody>
          <a:bodyPr/>
          <a:lstStyle/>
          <a:p>
            <a:r>
              <a:rPr lang="en-IN" dirty="0"/>
              <a:t>What is Data Science?</a:t>
            </a:r>
          </a:p>
        </p:txBody>
      </p:sp>
      <p:sp>
        <p:nvSpPr>
          <p:cNvPr id="3" name="Content Placeholder 2">
            <a:extLst>
              <a:ext uri="{FF2B5EF4-FFF2-40B4-BE49-F238E27FC236}">
                <a16:creationId xmlns:a16="http://schemas.microsoft.com/office/drawing/2014/main" id="{D0AA3195-5E49-9196-C5C5-A3D67C22D3E2}"/>
              </a:ext>
            </a:extLst>
          </p:cNvPr>
          <p:cNvSpPr>
            <a:spLocks noGrp="1"/>
          </p:cNvSpPr>
          <p:nvPr>
            <p:ph idx="1"/>
          </p:nvPr>
        </p:nvSpPr>
        <p:spPr>
          <a:xfrm>
            <a:off x="1154954" y="2603499"/>
            <a:ext cx="8825659" cy="4093135"/>
          </a:xfrm>
        </p:spPr>
        <p:txBody>
          <a:bodyPr>
            <a:normAutofit/>
          </a:bodyPr>
          <a:lstStyle/>
          <a:p>
            <a:pPr algn="just"/>
            <a:r>
              <a:rPr lang="en-US" sz="2400" b="0" i="0" dirty="0">
                <a:solidFill>
                  <a:srgbClr val="333333"/>
                </a:solidFill>
                <a:effectLst/>
                <a:latin typeface="inter-regular"/>
              </a:rPr>
              <a:t>Deep study of the massive amount of data.</a:t>
            </a:r>
          </a:p>
          <a:p>
            <a:pPr marL="0" indent="0" algn="just">
              <a:buNone/>
            </a:pPr>
            <a:r>
              <a:rPr lang="en-US" sz="2400" dirty="0">
                <a:solidFill>
                  <a:srgbClr val="333333"/>
                </a:solidFill>
                <a:latin typeface="inter-regular"/>
              </a:rPr>
              <a:t>	</a:t>
            </a:r>
            <a:r>
              <a:rPr lang="en-US" sz="2200" dirty="0">
                <a:solidFill>
                  <a:srgbClr val="333333"/>
                </a:solidFill>
                <a:latin typeface="inter-regular"/>
              </a:rPr>
              <a:t>It i</a:t>
            </a:r>
            <a:r>
              <a:rPr lang="en-US" sz="2200" b="0" i="0" dirty="0">
                <a:solidFill>
                  <a:srgbClr val="333333"/>
                </a:solidFill>
                <a:effectLst/>
                <a:latin typeface="inter-regular"/>
              </a:rPr>
              <a:t>nvolves:</a:t>
            </a:r>
          </a:p>
          <a:p>
            <a:pPr lvl="1" algn="just"/>
            <a:r>
              <a:rPr lang="en-US" sz="1900" b="0" i="0" dirty="0">
                <a:solidFill>
                  <a:srgbClr val="333333"/>
                </a:solidFill>
                <a:effectLst/>
                <a:latin typeface="inter-regular"/>
              </a:rPr>
              <a:t>extracting meaningful insights from raw, structured, and unstructured data.</a:t>
            </a:r>
          </a:p>
          <a:p>
            <a:pPr lvl="1" algn="just"/>
            <a:r>
              <a:rPr lang="en-US" sz="1900" b="0" i="0" dirty="0">
                <a:solidFill>
                  <a:srgbClr val="333333"/>
                </a:solidFill>
                <a:effectLst/>
                <a:latin typeface="inter-regular"/>
              </a:rPr>
              <a:t> processing the data using the scientific method, different technologies, and algorithms.</a:t>
            </a:r>
          </a:p>
          <a:p>
            <a:pPr algn="just"/>
            <a:r>
              <a:rPr lang="en-US" sz="2400" b="0" i="0" dirty="0">
                <a:solidFill>
                  <a:srgbClr val="333333"/>
                </a:solidFill>
                <a:effectLst/>
                <a:latin typeface="inter-regular"/>
              </a:rPr>
              <a:t>It uses tools and techniques to manipulate the data so that you can find something new and meaningful.</a:t>
            </a:r>
          </a:p>
          <a:p>
            <a:endParaRPr lang="en-IN" dirty="0"/>
          </a:p>
        </p:txBody>
      </p:sp>
    </p:spTree>
    <p:extLst>
      <p:ext uri="{BB962C8B-B14F-4D97-AF65-F5344CB8AC3E}">
        <p14:creationId xmlns:p14="http://schemas.microsoft.com/office/powerpoint/2010/main" val="141398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6C75-6589-83CB-03C1-591D08425928}"/>
              </a:ext>
            </a:extLst>
          </p:cNvPr>
          <p:cNvSpPr>
            <a:spLocks noGrp="1"/>
          </p:cNvSpPr>
          <p:nvPr>
            <p:ph type="title"/>
          </p:nvPr>
        </p:nvSpPr>
        <p:spPr>
          <a:xfrm>
            <a:off x="1154954" y="973668"/>
            <a:ext cx="10068858" cy="1255182"/>
          </a:xfrm>
        </p:spPr>
        <p:txBody>
          <a:bodyPr/>
          <a:lstStyle/>
          <a:p>
            <a:r>
              <a:rPr lang="en-IN" dirty="0"/>
              <a:t>Data Science: Opinions by Market Leaders..</a:t>
            </a:r>
          </a:p>
        </p:txBody>
      </p:sp>
      <p:sp>
        <p:nvSpPr>
          <p:cNvPr id="3" name="Content Placeholder 2">
            <a:extLst>
              <a:ext uri="{FF2B5EF4-FFF2-40B4-BE49-F238E27FC236}">
                <a16:creationId xmlns:a16="http://schemas.microsoft.com/office/drawing/2014/main" id="{D0AA3195-5E49-9196-C5C5-A3D67C22D3E2}"/>
              </a:ext>
            </a:extLst>
          </p:cNvPr>
          <p:cNvSpPr>
            <a:spLocks noGrp="1"/>
          </p:cNvSpPr>
          <p:nvPr>
            <p:ph idx="1"/>
          </p:nvPr>
        </p:nvSpPr>
        <p:spPr>
          <a:xfrm>
            <a:off x="1154954" y="2406276"/>
            <a:ext cx="8825659" cy="4093135"/>
          </a:xfrm>
        </p:spPr>
        <p:txBody>
          <a:bodyPr>
            <a:normAutofit/>
          </a:bodyPr>
          <a:lstStyle/>
          <a:p>
            <a:pPr>
              <a:lnSpc>
                <a:spcPct val="100000"/>
              </a:lnSpc>
            </a:pPr>
            <a:endParaRPr lang="en-US" sz="2000" dirty="0">
              <a:solidFill>
                <a:schemeClr val="tx1"/>
              </a:solidFill>
              <a:latin typeface="Myriad Pro"/>
              <a:cs typeface="Myriad Pro"/>
            </a:endParaRPr>
          </a:p>
          <a:p>
            <a:pPr>
              <a:lnSpc>
                <a:spcPct val="100000"/>
              </a:lnSpc>
            </a:pPr>
            <a:r>
              <a:rPr lang="en-US" sz="2000" b="1" dirty="0">
                <a:solidFill>
                  <a:schemeClr val="tx1"/>
                </a:solidFill>
                <a:latin typeface="Myriad Pro"/>
                <a:cs typeface="Myriad Pro"/>
              </a:rPr>
              <a:t>Harvard Business </a:t>
            </a:r>
            <a:r>
              <a:rPr lang="en-US" sz="2000" dirty="0">
                <a:solidFill>
                  <a:schemeClr val="tx1"/>
                </a:solidFill>
                <a:latin typeface="Myriad Pro"/>
                <a:cs typeface="Myriad Pro"/>
              </a:rPr>
              <a:t>Review referred to the role of data scientist as the sexiest career of the 21st century: one where you can earn a healthy salary, and maintain a great work-life balance. </a:t>
            </a:r>
          </a:p>
          <a:p>
            <a:pPr>
              <a:lnSpc>
                <a:spcPct val="100000"/>
              </a:lnSpc>
            </a:pPr>
            <a:r>
              <a:rPr lang="en-US" sz="2000" dirty="0">
                <a:solidFill>
                  <a:schemeClr val="tx1"/>
                </a:solidFill>
                <a:latin typeface="Myriad Pro"/>
                <a:cs typeface="Myriad Pro"/>
              </a:rPr>
              <a:t>According to </a:t>
            </a:r>
            <a:r>
              <a:rPr lang="en-US" sz="2000" b="1" dirty="0">
                <a:solidFill>
                  <a:schemeClr val="tx1"/>
                </a:solidFill>
                <a:latin typeface="Myriad Pro"/>
                <a:cs typeface="Myriad Pro"/>
              </a:rPr>
              <a:t>LinkedIn</a:t>
            </a:r>
            <a:r>
              <a:rPr lang="en-US" sz="2000" dirty="0">
                <a:solidFill>
                  <a:schemeClr val="tx1"/>
                </a:solidFill>
                <a:latin typeface="Myriad Pro"/>
                <a:cs typeface="Myriad Pro"/>
              </a:rPr>
              <a:t>, Statistical Analysis &amp; Data Mining were the hottest skills that got recruiters’ attention in 2014.</a:t>
            </a:r>
          </a:p>
          <a:p>
            <a:pPr>
              <a:lnSpc>
                <a:spcPct val="100000"/>
              </a:lnSpc>
            </a:pPr>
            <a:r>
              <a:rPr lang="en-US" sz="2000" b="1" dirty="0">
                <a:solidFill>
                  <a:schemeClr val="tx1"/>
                </a:solidFill>
                <a:latin typeface="Myriad Pro"/>
                <a:cs typeface="Myriad Pro"/>
              </a:rPr>
              <a:t>Glassdoor</a:t>
            </a:r>
            <a:r>
              <a:rPr lang="en-US" sz="2000" dirty="0">
                <a:solidFill>
                  <a:schemeClr val="tx1"/>
                </a:solidFill>
                <a:latin typeface="Myriad Pro"/>
                <a:cs typeface="Myriad Pro"/>
              </a:rPr>
              <a:t> ranked data scientist as the #1 job to pursue in 2016.</a:t>
            </a:r>
          </a:p>
          <a:p>
            <a:pPr>
              <a:lnSpc>
                <a:spcPct val="100000"/>
              </a:lnSpc>
            </a:pPr>
            <a:endParaRPr lang="en-US" sz="2000" dirty="0">
              <a:solidFill>
                <a:schemeClr val="tx1"/>
              </a:solidFill>
              <a:latin typeface="Myriad Pro"/>
              <a:cs typeface="Myriad Pro"/>
            </a:endParaRPr>
          </a:p>
          <a:p>
            <a:pPr marL="0" marR="26034" indent="0" algn="ctr">
              <a:lnSpc>
                <a:spcPct val="123100"/>
              </a:lnSpc>
              <a:spcBef>
                <a:spcPts val="1335"/>
              </a:spcBef>
              <a:buNone/>
            </a:pPr>
            <a:endParaRPr lang="en-IN" dirty="0"/>
          </a:p>
        </p:txBody>
      </p:sp>
    </p:spTree>
    <p:extLst>
      <p:ext uri="{BB962C8B-B14F-4D97-AF65-F5344CB8AC3E}">
        <p14:creationId xmlns:p14="http://schemas.microsoft.com/office/powerpoint/2010/main" val="21295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6C75-6589-83CB-03C1-591D08425928}"/>
              </a:ext>
            </a:extLst>
          </p:cNvPr>
          <p:cNvSpPr>
            <a:spLocks noGrp="1"/>
          </p:cNvSpPr>
          <p:nvPr>
            <p:ph type="title"/>
          </p:nvPr>
        </p:nvSpPr>
        <p:spPr>
          <a:xfrm>
            <a:off x="806824" y="973668"/>
            <a:ext cx="10927976" cy="1255182"/>
          </a:xfrm>
        </p:spPr>
        <p:txBody>
          <a:bodyPr/>
          <a:lstStyle/>
          <a:p>
            <a:r>
              <a:rPr lang="en-IN" dirty="0"/>
              <a:t>Data Science from a Data Scientist’s view point	</a:t>
            </a:r>
          </a:p>
        </p:txBody>
      </p:sp>
      <p:sp>
        <p:nvSpPr>
          <p:cNvPr id="3" name="Content Placeholder 2">
            <a:extLst>
              <a:ext uri="{FF2B5EF4-FFF2-40B4-BE49-F238E27FC236}">
                <a16:creationId xmlns:a16="http://schemas.microsoft.com/office/drawing/2014/main" id="{D0AA3195-5E49-9196-C5C5-A3D67C22D3E2}"/>
              </a:ext>
            </a:extLst>
          </p:cNvPr>
          <p:cNvSpPr>
            <a:spLocks noGrp="1"/>
          </p:cNvSpPr>
          <p:nvPr>
            <p:ph idx="1"/>
          </p:nvPr>
        </p:nvSpPr>
        <p:spPr>
          <a:xfrm>
            <a:off x="1154954" y="2603499"/>
            <a:ext cx="9683375" cy="4093135"/>
          </a:xfrm>
        </p:spPr>
        <p:txBody>
          <a:bodyPr>
            <a:normAutofit/>
          </a:bodyPr>
          <a:lstStyle/>
          <a:p>
            <a:pPr>
              <a:lnSpc>
                <a:spcPct val="100000"/>
              </a:lnSpc>
            </a:pPr>
            <a:endParaRPr lang="en-US" sz="2000" dirty="0">
              <a:solidFill>
                <a:schemeClr val="tx1"/>
              </a:solidFill>
              <a:latin typeface="Myriad Pro"/>
            </a:endParaRPr>
          </a:p>
          <a:p>
            <a:pPr marL="0" indent="0">
              <a:lnSpc>
                <a:spcPct val="100000"/>
              </a:lnSpc>
              <a:buNone/>
            </a:pPr>
            <a:endParaRPr lang="en-US" sz="2000" dirty="0">
              <a:solidFill>
                <a:schemeClr val="tx1"/>
              </a:solidFill>
              <a:latin typeface="Myriad Pro"/>
              <a:cs typeface="Myriad Pro"/>
            </a:endParaRPr>
          </a:p>
          <a:p>
            <a:pPr marL="0" marR="26034" indent="0" algn="ctr">
              <a:lnSpc>
                <a:spcPct val="123100"/>
              </a:lnSpc>
              <a:spcBef>
                <a:spcPts val="1335"/>
              </a:spcBef>
              <a:buNone/>
            </a:pPr>
            <a:r>
              <a:rPr lang="en-US" sz="2400" dirty="0">
                <a:solidFill>
                  <a:srgbClr val="F5763D"/>
                </a:solidFill>
                <a:latin typeface="Myriad Pro"/>
                <a:cs typeface="Myriad Pro"/>
              </a:rPr>
              <a:t>“The</a:t>
            </a:r>
            <a:r>
              <a:rPr lang="en-US" sz="2400" spc="-5" dirty="0">
                <a:solidFill>
                  <a:srgbClr val="F5763D"/>
                </a:solidFill>
                <a:latin typeface="Myriad Pro"/>
                <a:cs typeface="Myriad Pro"/>
              </a:rPr>
              <a:t> </a:t>
            </a:r>
            <a:r>
              <a:rPr lang="en-US" sz="2400" dirty="0">
                <a:solidFill>
                  <a:srgbClr val="F5763D"/>
                </a:solidFill>
                <a:latin typeface="Myriad Pro"/>
                <a:cs typeface="Myriad Pro"/>
              </a:rPr>
              <a:t>ability</a:t>
            </a:r>
            <a:r>
              <a:rPr lang="en-US" sz="2400" spc="5" dirty="0">
                <a:solidFill>
                  <a:srgbClr val="F5763D"/>
                </a:solidFill>
                <a:latin typeface="Myriad Pro"/>
                <a:cs typeface="Myriad Pro"/>
              </a:rPr>
              <a:t> </a:t>
            </a:r>
            <a:r>
              <a:rPr lang="en-US" sz="2400" dirty="0">
                <a:solidFill>
                  <a:srgbClr val="F5763D"/>
                </a:solidFill>
                <a:latin typeface="Myriad Pro"/>
                <a:cs typeface="Myriad Pro"/>
              </a:rPr>
              <a:t>to</a:t>
            </a:r>
            <a:r>
              <a:rPr lang="en-US" sz="2400" spc="5" dirty="0">
                <a:solidFill>
                  <a:srgbClr val="F5763D"/>
                </a:solidFill>
                <a:latin typeface="Myriad Pro"/>
                <a:cs typeface="Myriad Pro"/>
              </a:rPr>
              <a:t> </a:t>
            </a:r>
            <a:r>
              <a:rPr lang="en-US" sz="2400" dirty="0">
                <a:solidFill>
                  <a:srgbClr val="F5763D"/>
                </a:solidFill>
                <a:latin typeface="Myriad Pro"/>
                <a:cs typeface="Myriad Pro"/>
              </a:rPr>
              <a:t>take</a:t>
            </a:r>
            <a:r>
              <a:rPr lang="en-US" sz="2400" spc="5" dirty="0">
                <a:solidFill>
                  <a:srgbClr val="F5763D"/>
                </a:solidFill>
                <a:latin typeface="Myriad Pro"/>
                <a:cs typeface="Myriad Pro"/>
              </a:rPr>
              <a:t> </a:t>
            </a:r>
            <a:r>
              <a:rPr lang="en-US" sz="2400" dirty="0">
                <a:solidFill>
                  <a:srgbClr val="F5763D"/>
                </a:solidFill>
                <a:latin typeface="Myriad Pro"/>
                <a:cs typeface="Myriad Pro"/>
              </a:rPr>
              <a:t>data—to</a:t>
            </a:r>
            <a:r>
              <a:rPr lang="en-US" sz="2400" spc="5" dirty="0">
                <a:solidFill>
                  <a:srgbClr val="F5763D"/>
                </a:solidFill>
                <a:latin typeface="Myriad Pro"/>
                <a:cs typeface="Myriad Pro"/>
              </a:rPr>
              <a:t> </a:t>
            </a:r>
            <a:r>
              <a:rPr lang="en-US" sz="2400" dirty="0">
                <a:solidFill>
                  <a:srgbClr val="F5763D"/>
                </a:solidFill>
                <a:latin typeface="Myriad Pro"/>
                <a:cs typeface="Myriad Pro"/>
              </a:rPr>
              <a:t>be</a:t>
            </a:r>
            <a:r>
              <a:rPr lang="en-US" sz="2400" spc="10" dirty="0">
                <a:solidFill>
                  <a:srgbClr val="F5763D"/>
                </a:solidFill>
                <a:latin typeface="Myriad Pro"/>
                <a:cs typeface="Myriad Pro"/>
              </a:rPr>
              <a:t> </a:t>
            </a:r>
            <a:r>
              <a:rPr lang="en-US" sz="2400" dirty="0">
                <a:solidFill>
                  <a:srgbClr val="F5763D"/>
                </a:solidFill>
                <a:latin typeface="Myriad Pro"/>
                <a:cs typeface="Myriad Pro"/>
              </a:rPr>
              <a:t>able</a:t>
            </a:r>
            <a:r>
              <a:rPr lang="en-US" sz="2400" spc="5" dirty="0">
                <a:solidFill>
                  <a:srgbClr val="F5763D"/>
                </a:solidFill>
                <a:latin typeface="Myriad Pro"/>
                <a:cs typeface="Myriad Pro"/>
              </a:rPr>
              <a:t> </a:t>
            </a:r>
            <a:r>
              <a:rPr lang="en-US" sz="2400" dirty="0">
                <a:solidFill>
                  <a:srgbClr val="F5763D"/>
                </a:solidFill>
                <a:latin typeface="Myriad Pro"/>
                <a:cs typeface="Myriad Pro"/>
              </a:rPr>
              <a:t>to</a:t>
            </a:r>
            <a:r>
              <a:rPr lang="en-US" sz="2400" spc="5" dirty="0">
                <a:solidFill>
                  <a:srgbClr val="F5763D"/>
                </a:solidFill>
                <a:latin typeface="Myriad Pro"/>
                <a:cs typeface="Myriad Pro"/>
              </a:rPr>
              <a:t> </a:t>
            </a:r>
            <a:r>
              <a:rPr lang="en-US" sz="2400" dirty="0">
                <a:solidFill>
                  <a:srgbClr val="F5763D"/>
                </a:solidFill>
                <a:latin typeface="Myriad Pro"/>
                <a:cs typeface="Myriad Pro"/>
              </a:rPr>
              <a:t>understand</a:t>
            </a:r>
            <a:r>
              <a:rPr lang="en-US" sz="2400" spc="-5" dirty="0">
                <a:solidFill>
                  <a:srgbClr val="F5763D"/>
                </a:solidFill>
                <a:latin typeface="Myriad Pro"/>
                <a:cs typeface="Myriad Pro"/>
              </a:rPr>
              <a:t> </a:t>
            </a:r>
            <a:r>
              <a:rPr lang="en-US" sz="2400" dirty="0">
                <a:solidFill>
                  <a:srgbClr val="F5763D"/>
                </a:solidFill>
                <a:latin typeface="Myriad Pro"/>
                <a:cs typeface="Myriad Pro"/>
              </a:rPr>
              <a:t>it,</a:t>
            </a:r>
            <a:r>
              <a:rPr lang="en-US" sz="2400" spc="5" dirty="0">
                <a:solidFill>
                  <a:srgbClr val="F5763D"/>
                </a:solidFill>
                <a:latin typeface="Myriad Pro"/>
                <a:cs typeface="Myriad Pro"/>
              </a:rPr>
              <a:t> </a:t>
            </a:r>
            <a:r>
              <a:rPr lang="en-US" sz="2400" dirty="0">
                <a:solidFill>
                  <a:srgbClr val="F5763D"/>
                </a:solidFill>
                <a:latin typeface="Myriad Pro"/>
                <a:cs typeface="Myriad Pro"/>
              </a:rPr>
              <a:t>process</a:t>
            </a:r>
            <a:r>
              <a:rPr lang="en-US" sz="2400" spc="10" dirty="0">
                <a:solidFill>
                  <a:srgbClr val="F5763D"/>
                </a:solidFill>
                <a:latin typeface="Myriad Pro"/>
                <a:cs typeface="Myriad Pro"/>
              </a:rPr>
              <a:t> </a:t>
            </a:r>
            <a:r>
              <a:rPr lang="en-US" sz="2400" dirty="0">
                <a:solidFill>
                  <a:srgbClr val="F5763D"/>
                </a:solidFill>
                <a:latin typeface="Myriad Pro"/>
                <a:cs typeface="Myriad Pro"/>
              </a:rPr>
              <a:t>it,</a:t>
            </a:r>
            <a:r>
              <a:rPr lang="en-US" sz="2400" spc="20" dirty="0">
                <a:solidFill>
                  <a:srgbClr val="F5763D"/>
                </a:solidFill>
                <a:latin typeface="Myriad Pro"/>
                <a:cs typeface="Myriad Pro"/>
              </a:rPr>
              <a:t> </a:t>
            </a:r>
            <a:r>
              <a:rPr lang="en-US" sz="2400" spc="-25" dirty="0">
                <a:solidFill>
                  <a:srgbClr val="F5763D"/>
                </a:solidFill>
                <a:latin typeface="Myriad Pro"/>
                <a:cs typeface="Myriad Pro"/>
              </a:rPr>
              <a:t>to </a:t>
            </a:r>
            <a:r>
              <a:rPr lang="en-US" sz="2400" dirty="0">
                <a:solidFill>
                  <a:srgbClr val="F5763D"/>
                </a:solidFill>
                <a:latin typeface="Myriad Pro"/>
                <a:cs typeface="Myriad Pro"/>
              </a:rPr>
              <a:t>extract</a:t>
            </a:r>
            <a:r>
              <a:rPr lang="en-US" sz="2400" spc="10" dirty="0">
                <a:solidFill>
                  <a:srgbClr val="F5763D"/>
                </a:solidFill>
                <a:latin typeface="Myriad Pro"/>
                <a:cs typeface="Myriad Pro"/>
              </a:rPr>
              <a:t> </a:t>
            </a:r>
            <a:r>
              <a:rPr lang="en-US" sz="2400" dirty="0">
                <a:solidFill>
                  <a:srgbClr val="F5763D"/>
                </a:solidFill>
                <a:latin typeface="Myriad Pro"/>
                <a:cs typeface="Myriad Pro"/>
              </a:rPr>
              <a:t>value</a:t>
            </a:r>
            <a:r>
              <a:rPr lang="en-US" sz="2400" spc="10" dirty="0">
                <a:solidFill>
                  <a:srgbClr val="F5763D"/>
                </a:solidFill>
                <a:latin typeface="Myriad Pro"/>
                <a:cs typeface="Myriad Pro"/>
              </a:rPr>
              <a:t> </a:t>
            </a:r>
            <a:r>
              <a:rPr lang="en-US" sz="2400" dirty="0">
                <a:solidFill>
                  <a:srgbClr val="F5763D"/>
                </a:solidFill>
                <a:latin typeface="Myriad Pro"/>
                <a:cs typeface="Myriad Pro"/>
              </a:rPr>
              <a:t>from</a:t>
            </a:r>
            <a:r>
              <a:rPr lang="en-US" sz="2400" spc="10" dirty="0">
                <a:solidFill>
                  <a:srgbClr val="F5763D"/>
                </a:solidFill>
                <a:latin typeface="Myriad Pro"/>
                <a:cs typeface="Myriad Pro"/>
              </a:rPr>
              <a:t> </a:t>
            </a:r>
            <a:r>
              <a:rPr lang="en-US" sz="2400" dirty="0">
                <a:solidFill>
                  <a:srgbClr val="F5763D"/>
                </a:solidFill>
                <a:latin typeface="Myriad Pro"/>
                <a:cs typeface="Myriad Pro"/>
              </a:rPr>
              <a:t>it,</a:t>
            </a:r>
            <a:r>
              <a:rPr lang="en-US" sz="2400" spc="10" dirty="0">
                <a:solidFill>
                  <a:srgbClr val="F5763D"/>
                </a:solidFill>
                <a:latin typeface="Myriad Pro"/>
                <a:cs typeface="Myriad Pro"/>
              </a:rPr>
              <a:t> </a:t>
            </a:r>
            <a:r>
              <a:rPr lang="en-US" sz="2400" dirty="0">
                <a:solidFill>
                  <a:srgbClr val="F5763D"/>
                </a:solidFill>
                <a:latin typeface="Myriad Pro"/>
                <a:cs typeface="Myriad Pro"/>
              </a:rPr>
              <a:t>to</a:t>
            </a:r>
            <a:r>
              <a:rPr lang="en-US" sz="2400" spc="10" dirty="0">
                <a:solidFill>
                  <a:srgbClr val="F5763D"/>
                </a:solidFill>
                <a:latin typeface="Myriad Pro"/>
                <a:cs typeface="Myriad Pro"/>
              </a:rPr>
              <a:t> </a:t>
            </a:r>
            <a:r>
              <a:rPr lang="en-US" sz="2400" dirty="0">
                <a:solidFill>
                  <a:srgbClr val="F5763D"/>
                </a:solidFill>
                <a:latin typeface="Myriad Pro"/>
                <a:cs typeface="Myriad Pro"/>
              </a:rPr>
              <a:t>visualize</a:t>
            </a:r>
            <a:r>
              <a:rPr lang="en-US" sz="2400" spc="10" dirty="0">
                <a:solidFill>
                  <a:srgbClr val="F5763D"/>
                </a:solidFill>
                <a:latin typeface="Myriad Pro"/>
                <a:cs typeface="Myriad Pro"/>
              </a:rPr>
              <a:t> </a:t>
            </a:r>
            <a:r>
              <a:rPr lang="en-US" sz="2400" dirty="0">
                <a:solidFill>
                  <a:srgbClr val="F5763D"/>
                </a:solidFill>
                <a:latin typeface="Myriad Pro"/>
                <a:cs typeface="Myriad Pro"/>
              </a:rPr>
              <a:t>it,</a:t>
            </a:r>
            <a:r>
              <a:rPr lang="en-US" sz="2400" spc="10" dirty="0">
                <a:solidFill>
                  <a:srgbClr val="F5763D"/>
                </a:solidFill>
                <a:latin typeface="Myriad Pro"/>
                <a:cs typeface="Myriad Pro"/>
              </a:rPr>
              <a:t> </a:t>
            </a:r>
            <a:r>
              <a:rPr lang="en-US" sz="2400" dirty="0">
                <a:solidFill>
                  <a:srgbClr val="F5763D"/>
                </a:solidFill>
                <a:latin typeface="Myriad Pro"/>
                <a:cs typeface="Myriad Pro"/>
              </a:rPr>
              <a:t>to</a:t>
            </a:r>
            <a:r>
              <a:rPr lang="en-US" sz="2400" spc="10" dirty="0">
                <a:solidFill>
                  <a:srgbClr val="F5763D"/>
                </a:solidFill>
                <a:latin typeface="Myriad Pro"/>
                <a:cs typeface="Myriad Pro"/>
              </a:rPr>
              <a:t> </a:t>
            </a:r>
            <a:r>
              <a:rPr lang="en-US" sz="2400" dirty="0">
                <a:solidFill>
                  <a:srgbClr val="F5763D"/>
                </a:solidFill>
                <a:latin typeface="Myriad Pro"/>
                <a:cs typeface="Myriad Pro"/>
              </a:rPr>
              <a:t>communicate</a:t>
            </a:r>
            <a:r>
              <a:rPr lang="en-US" sz="2400" spc="10" dirty="0">
                <a:solidFill>
                  <a:srgbClr val="F5763D"/>
                </a:solidFill>
                <a:latin typeface="Myriad Pro"/>
                <a:cs typeface="Myriad Pro"/>
              </a:rPr>
              <a:t> </a:t>
            </a:r>
            <a:r>
              <a:rPr lang="en-US" sz="2400" spc="-25" dirty="0">
                <a:solidFill>
                  <a:srgbClr val="F5763D"/>
                </a:solidFill>
                <a:latin typeface="Myriad Pro"/>
                <a:cs typeface="Myriad Pro"/>
              </a:rPr>
              <a:t>it</a:t>
            </a:r>
            <a:endParaRPr lang="en-US" sz="2400" dirty="0">
              <a:solidFill>
                <a:srgbClr val="F5763D"/>
              </a:solidFill>
              <a:latin typeface="Myriad Pro"/>
              <a:cs typeface="Myriad Pro"/>
            </a:endParaRPr>
          </a:p>
          <a:p>
            <a:pPr marL="0" indent="0" algn="ctr">
              <a:lnSpc>
                <a:spcPct val="100000"/>
              </a:lnSpc>
              <a:spcBef>
                <a:spcPts val="500"/>
              </a:spcBef>
              <a:buNone/>
            </a:pPr>
            <a:r>
              <a:rPr lang="en-US" sz="2400" dirty="0">
                <a:solidFill>
                  <a:srgbClr val="F5763D"/>
                </a:solidFill>
                <a:latin typeface="Myriad Pro"/>
                <a:cs typeface="Myriad Pro"/>
              </a:rPr>
              <a:t>—</a:t>
            </a:r>
            <a:r>
              <a:rPr lang="en-US" sz="2400" spc="-10" dirty="0">
                <a:solidFill>
                  <a:srgbClr val="F5763D"/>
                </a:solidFill>
                <a:latin typeface="Myriad Pro"/>
                <a:cs typeface="Myriad Pro"/>
              </a:rPr>
              <a:t>that’s</a:t>
            </a:r>
            <a:r>
              <a:rPr lang="en-US" sz="2400" spc="-20" dirty="0">
                <a:solidFill>
                  <a:srgbClr val="F5763D"/>
                </a:solidFill>
                <a:latin typeface="Myriad Pro"/>
                <a:cs typeface="Myriad Pro"/>
              </a:rPr>
              <a:t> </a:t>
            </a:r>
            <a:r>
              <a:rPr lang="en-US" sz="2400" dirty="0">
                <a:solidFill>
                  <a:srgbClr val="F5763D"/>
                </a:solidFill>
                <a:latin typeface="Myriad Pro"/>
                <a:cs typeface="Myriad Pro"/>
              </a:rPr>
              <a:t>going</a:t>
            </a:r>
            <a:r>
              <a:rPr lang="en-US" sz="2400" spc="-5" dirty="0">
                <a:solidFill>
                  <a:srgbClr val="F5763D"/>
                </a:solidFill>
                <a:latin typeface="Myriad Pro"/>
                <a:cs typeface="Myriad Pro"/>
              </a:rPr>
              <a:t> </a:t>
            </a:r>
            <a:r>
              <a:rPr lang="en-US" sz="2400" dirty="0">
                <a:solidFill>
                  <a:srgbClr val="F5763D"/>
                </a:solidFill>
                <a:latin typeface="Myriad Pro"/>
                <a:cs typeface="Myriad Pro"/>
              </a:rPr>
              <a:t>to</a:t>
            </a:r>
            <a:r>
              <a:rPr lang="en-US" sz="2400" spc="-5" dirty="0">
                <a:solidFill>
                  <a:srgbClr val="F5763D"/>
                </a:solidFill>
                <a:latin typeface="Myriad Pro"/>
                <a:cs typeface="Myriad Pro"/>
              </a:rPr>
              <a:t> </a:t>
            </a:r>
            <a:r>
              <a:rPr lang="en-US" sz="2400" dirty="0">
                <a:solidFill>
                  <a:srgbClr val="F5763D"/>
                </a:solidFill>
                <a:latin typeface="Myriad Pro"/>
                <a:cs typeface="Myriad Pro"/>
              </a:rPr>
              <a:t>be</a:t>
            </a:r>
            <a:r>
              <a:rPr lang="en-US" sz="2400" spc="-10" dirty="0">
                <a:solidFill>
                  <a:srgbClr val="F5763D"/>
                </a:solidFill>
                <a:latin typeface="Myriad Pro"/>
                <a:cs typeface="Myriad Pro"/>
              </a:rPr>
              <a:t> </a:t>
            </a:r>
            <a:r>
              <a:rPr lang="en-US" sz="2400" dirty="0">
                <a:solidFill>
                  <a:srgbClr val="F5763D"/>
                </a:solidFill>
                <a:latin typeface="Myriad Pro"/>
                <a:cs typeface="Myriad Pro"/>
              </a:rPr>
              <a:t>a</a:t>
            </a:r>
            <a:r>
              <a:rPr lang="en-US" sz="2400" spc="-5" dirty="0">
                <a:solidFill>
                  <a:srgbClr val="F5763D"/>
                </a:solidFill>
                <a:latin typeface="Myriad Pro"/>
                <a:cs typeface="Myriad Pro"/>
              </a:rPr>
              <a:t> </a:t>
            </a:r>
            <a:r>
              <a:rPr lang="en-US" sz="2400" dirty="0">
                <a:solidFill>
                  <a:srgbClr val="F5763D"/>
                </a:solidFill>
                <a:latin typeface="Myriad Pro"/>
                <a:cs typeface="Myriad Pro"/>
              </a:rPr>
              <a:t>hugely</a:t>
            </a:r>
            <a:r>
              <a:rPr lang="en-US" sz="2400" spc="-5" dirty="0">
                <a:solidFill>
                  <a:srgbClr val="F5763D"/>
                </a:solidFill>
                <a:latin typeface="Myriad Pro"/>
                <a:cs typeface="Myriad Pro"/>
              </a:rPr>
              <a:t> </a:t>
            </a:r>
            <a:r>
              <a:rPr lang="en-US" sz="2400" dirty="0">
                <a:solidFill>
                  <a:srgbClr val="F5763D"/>
                </a:solidFill>
                <a:latin typeface="Myriad Pro"/>
                <a:cs typeface="Myriad Pro"/>
              </a:rPr>
              <a:t>important</a:t>
            </a:r>
            <a:r>
              <a:rPr lang="en-US" sz="2400" spc="-5" dirty="0">
                <a:solidFill>
                  <a:srgbClr val="F5763D"/>
                </a:solidFill>
                <a:latin typeface="Myriad Pro"/>
                <a:cs typeface="Myriad Pro"/>
              </a:rPr>
              <a:t> </a:t>
            </a:r>
            <a:r>
              <a:rPr lang="en-US" sz="2400" dirty="0">
                <a:solidFill>
                  <a:srgbClr val="F5763D"/>
                </a:solidFill>
                <a:latin typeface="Myriad Pro"/>
                <a:cs typeface="Myriad Pro"/>
              </a:rPr>
              <a:t>skill</a:t>
            </a:r>
            <a:r>
              <a:rPr lang="en-US" sz="2400" spc="-10" dirty="0">
                <a:solidFill>
                  <a:srgbClr val="F5763D"/>
                </a:solidFill>
                <a:latin typeface="Myriad Pro"/>
                <a:cs typeface="Myriad Pro"/>
              </a:rPr>
              <a:t> </a:t>
            </a:r>
            <a:r>
              <a:rPr lang="en-US" sz="2400" dirty="0">
                <a:solidFill>
                  <a:srgbClr val="F5763D"/>
                </a:solidFill>
                <a:latin typeface="Myriad Pro"/>
                <a:cs typeface="Myriad Pro"/>
              </a:rPr>
              <a:t>in</a:t>
            </a:r>
            <a:r>
              <a:rPr lang="en-US" sz="2400" spc="-5" dirty="0">
                <a:solidFill>
                  <a:srgbClr val="F5763D"/>
                </a:solidFill>
                <a:latin typeface="Myriad Pro"/>
                <a:cs typeface="Myriad Pro"/>
              </a:rPr>
              <a:t> </a:t>
            </a:r>
            <a:r>
              <a:rPr lang="en-US" sz="2400" dirty="0">
                <a:solidFill>
                  <a:srgbClr val="F5763D"/>
                </a:solidFill>
                <a:latin typeface="Myriad Pro"/>
                <a:cs typeface="Myriad Pro"/>
              </a:rPr>
              <a:t>the</a:t>
            </a:r>
            <a:r>
              <a:rPr lang="en-US" sz="2400" spc="-5" dirty="0">
                <a:solidFill>
                  <a:srgbClr val="F5763D"/>
                </a:solidFill>
                <a:latin typeface="Myriad Pro"/>
                <a:cs typeface="Myriad Pro"/>
              </a:rPr>
              <a:t> </a:t>
            </a:r>
            <a:r>
              <a:rPr lang="en-US" sz="2400" dirty="0">
                <a:solidFill>
                  <a:srgbClr val="F5763D"/>
                </a:solidFill>
                <a:latin typeface="Myriad Pro"/>
                <a:cs typeface="Myriad Pro"/>
              </a:rPr>
              <a:t>next</a:t>
            </a:r>
            <a:r>
              <a:rPr lang="en-US" sz="2400" spc="-5" dirty="0">
                <a:solidFill>
                  <a:srgbClr val="F5763D"/>
                </a:solidFill>
                <a:latin typeface="Myriad Pro"/>
                <a:cs typeface="Myriad Pro"/>
              </a:rPr>
              <a:t> </a:t>
            </a:r>
            <a:r>
              <a:rPr lang="en-US" sz="2400" spc="-10" dirty="0">
                <a:solidFill>
                  <a:srgbClr val="F5763D"/>
                </a:solidFill>
                <a:latin typeface="Myriad Pro"/>
                <a:cs typeface="Myriad Pro"/>
              </a:rPr>
              <a:t>decades.”</a:t>
            </a:r>
            <a:endParaRPr lang="en-US" sz="2400" dirty="0">
              <a:solidFill>
                <a:srgbClr val="F5763D"/>
              </a:solidFill>
              <a:latin typeface="Myriad Pro"/>
              <a:cs typeface="Myriad Pro"/>
            </a:endParaRPr>
          </a:p>
          <a:p>
            <a:pPr>
              <a:lnSpc>
                <a:spcPct val="100000"/>
              </a:lnSpc>
              <a:spcBef>
                <a:spcPts val="40"/>
              </a:spcBef>
            </a:pPr>
            <a:endParaRPr lang="en-US" sz="2000" dirty="0">
              <a:solidFill>
                <a:schemeClr val="tx1"/>
              </a:solidFill>
              <a:latin typeface="Myriad Pro"/>
              <a:cs typeface="Myriad Pro"/>
            </a:endParaRPr>
          </a:p>
          <a:p>
            <a:pPr marL="2663190" lvl="2" indent="0">
              <a:buNone/>
            </a:pPr>
            <a:r>
              <a:rPr lang="en-US" sz="2400" b="1" dirty="0">
                <a:solidFill>
                  <a:schemeClr val="tx1"/>
                </a:solidFill>
                <a:latin typeface="Myriad Pro"/>
                <a:cs typeface="Myriad Pro"/>
              </a:rPr>
              <a:t>			-</a:t>
            </a:r>
            <a:r>
              <a:rPr lang="en-US" sz="2400" b="1" spc="-15" dirty="0">
                <a:solidFill>
                  <a:schemeClr val="tx1"/>
                </a:solidFill>
                <a:latin typeface="Myriad Pro"/>
                <a:cs typeface="Myriad Pro"/>
              </a:rPr>
              <a:t> </a:t>
            </a:r>
            <a:r>
              <a:rPr lang="en-US" sz="2400" b="1" dirty="0">
                <a:solidFill>
                  <a:schemeClr val="tx1"/>
                </a:solidFill>
                <a:latin typeface="Myriad Pro"/>
                <a:cs typeface="Myriad Pro"/>
              </a:rPr>
              <a:t>Hal</a:t>
            </a:r>
            <a:r>
              <a:rPr lang="en-US" sz="2400" b="1" spc="-75" dirty="0">
                <a:solidFill>
                  <a:schemeClr val="tx1"/>
                </a:solidFill>
                <a:latin typeface="Myriad Pro"/>
                <a:cs typeface="Myriad Pro"/>
              </a:rPr>
              <a:t> </a:t>
            </a:r>
            <a:r>
              <a:rPr lang="en-US" sz="2400" b="1" dirty="0">
                <a:solidFill>
                  <a:schemeClr val="tx1"/>
                </a:solidFill>
                <a:latin typeface="Myriad Pro"/>
                <a:cs typeface="Myriad Pro"/>
              </a:rPr>
              <a:t>Varian,</a:t>
            </a:r>
            <a:r>
              <a:rPr lang="en-US" sz="2400" b="1" spc="-15" dirty="0">
                <a:solidFill>
                  <a:schemeClr val="tx1"/>
                </a:solidFill>
                <a:latin typeface="Myriad Pro"/>
                <a:cs typeface="Myriad Pro"/>
              </a:rPr>
              <a:t> </a:t>
            </a:r>
            <a:r>
              <a:rPr lang="en-US" sz="2400" b="1" spc="-20" dirty="0">
                <a:solidFill>
                  <a:schemeClr val="tx1"/>
                </a:solidFill>
                <a:latin typeface="Myriad Pro"/>
                <a:cs typeface="Myriad Pro"/>
              </a:rPr>
              <a:t>Google’s</a:t>
            </a:r>
            <a:r>
              <a:rPr lang="en-US" sz="2400" b="1" spc="-15" dirty="0">
                <a:solidFill>
                  <a:schemeClr val="tx1"/>
                </a:solidFill>
                <a:latin typeface="Myriad Pro"/>
                <a:cs typeface="Myriad Pro"/>
              </a:rPr>
              <a:t> </a:t>
            </a:r>
            <a:r>
              <a:rPr lang="en-US" sz="2400" b="1" dirty="0">
                <a:solidFill>
                  <a:schemeClr val="tx1"/>
                </a:solidFill>
                <a:latin typeface="Myriad Pro"/>
                <a:cs typeface="Myriad Pro"/>
              </a:rPr>
              <a:t>Chief</a:t>
            </a:r>
            <a:r>
              <a:rPr lang="en-US" sz="2400" b="1" spc="-10" dirty="0">
                <a:solidFill>
                  <a:schemeClr val="tx1"/>
                </a:solidFill>
                <a:latin typeface="Myriad Pro"/>
                <a:cs typeface="Myriad Pro"/>
              </a:rPr>
              <a:t> Economist</a:t>
            </a:r>
            <a:endParaRPr lang="en-US" sz="2400" b="1" dirty="0">
              <a:solidFill>
                <a:schemeClr val="tx1"/>
              </a:solidFill>
              <a:latin typeface="Myriad Pro"/>
              <a:cs typeface="Myriad Pro"/>
            </a:endParaRPr>
          </a:p>
          <a:p>
            <a:endParaRPr lang="en-IN" dirty="0"/>
          </a:p>
        </p:txBody>
      </p:sp>
    </p:spTree>
    <p:extLst>
      <p:ext uri="{BB962C8B-B14F-4D97-AF65-F5344CB8AC3E}">
        <p14:creationId xmlns:p14="http://schemas.microsoft.com/office/powerpoint/2010/main" val="51250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2080-0A2F-B885-D8DA-42FF4E6723E3}"/>
              </a:ext>
            </a:extLst>
          </p:cNvPr>
          <p:cNvSpPr>
            <a:spLocks noGrp="1"/>
          </p:cNvSpPr>
          <p:nvPr>
            <p:ph type="title"/>
          </p:nvPr>
        </p:nvSpPr>
        <p:spPr/>
        <p:txBody>
          <a:bodyPr/>
          <a:lstStyle/>
          <a:p>
            <a:r>
              <a:rPr lang="en-IN" dirty="0"/>
              <a:t>Different Data Science Roles</a:t>
            </a:r>
          </a:p>
        </p:txBody>
      </p:sp>
      <p:sp>
        <p:nvSpPr>
          <p:cNvPr id="3" name="Content Placeholder 2">
            <a:extLst>
              <a:ext uri="{FF2B5EF4-FFF2-40B4-BE49-F238E27FC236}">
                <a16:creationId xmlns:a16="http://schemas.microsoft.com/office/drawing/2014/main" id="{EB7776DC-17BC-8779-7243-A4B892E3B507}"/>
              </a:ext>
            </a:extLst>
          </p:cNvPr>
          <p:cNvSpPr>
            <a:spLocks noGrp="1"/>
          </p:cNvSpPr>
          <p:nvPr>
            <p:ph idx="1"/>
          </p:nvPr>
        </p:nvSpPr>
        <p:spPr>
          <a:xfrm>
            <a:off x="1154954" y="2277034"/>
            <a:ext cx="8825659" cy="4509247"/>
          </a:xfrm>
        </p:spPr>
        <p:txBody>
          <a:bodyPr>
            <a:normAutofit/>
          </a:bodyPr>
          <a:lstStyle/>
          <a:p>
            <a:pPr marL="46355" marR="5080">
              <a:lnSpc>
                <a:spcPct val="120800"/>
              </a:lnSpc>
            </a:pPr>
            <a:r>
              <a:rPr lang="en-US" sz="2400" dirty="0">
                <a:latin typeface="Myriad Pro"/>
                <a:cs typeface="Myriad Pro"/>
              </a:rPr>
              <a:t>Data Scientists:</a:t>
            </a:r>
          </a:p>
          <a:p>
            <a:pPr marL="446405" marR="5080" lvl="1">
              <a:lnSpc>
                <a:spcPct val="120800"/>
              </a:lnSpc>
            </a:pPr>
            <a:r>
              <a:rPr lang="en-US" dirty="0">
                <a:latin typeface="Myriad Pro"/>
                <a:cs typeface="Myriad Pro"/>
              </a:rPr>
              <a:t>A data scientist</a:t>
            </a:r>
            <a:r>
              <a:rPr lang="en-US" spc="150" dirty="0">
                <a:latin typeface="Myriad Pro"/>
                <a:cs typeface="Myriad Pro"/>
              </a:rPr>
              <a:t>  </a:t>
            </a:r>
            <a:r>
              <a:rPr lang="en-US" dirty="0">
                <a:latin typeface="Myriad Pro"/>
                <a:cs typeface="Myriad Pro"/>
              </a:rPr>
              <a:t>is</a:t>
            </a:r>
            <a:r>
              <a:rPr lang="en-US" spc="145" dirty="0">
                <a:latin typeface="Myriad Pro"/>
                <a:cs typeface="Myriad Pro"/>
              </a:rPr>
              <a:t>  </a:t>
            </a:r>
            <a:r>
              <a:rPr lang="en-US" dirty="0">
                <a:latin typeface="Myriad Pro"/>
                <a:cs typeface="Myriad Pro"/>
              </a:rPr>
              <a:t>someone</a:t>
            </a:r>
            <a:r>
              <a:rPr lang="en-US" spc="150" dirty="0">
                <a:latin typeface="Myriad Pro"/>
                <a:cs typeface="Myriad Pro"/>
              </a:rPr>
              <a:t>  </a:t>
            </a:r>
            <a:r>
              <a:rPr lang="en-US" dirty="0">
                <a:latin typeface="Myriad Pro"/>
                <a:cs typeface="Myriad Pro"/>
              </a:rPr>
              <a:t>who</a:t>
            </a:r>
            <a:r>
              <a:rPr lang="en-US" spc="150" dirty="0">
                <a:latin typeface="Myriad Pro"/>
                <a:cs typeface="Myriad Pro"/>
              </a:rPr>
              <a:t>  </a:t>
            </a:r>
            <a:r>
              <a:rPr lang="en-US" dirty="0">
                <a:latin typeface="Myriad Pro"/>
                <a:cs typeface="Myriad Pro"/>
              </a:rPr>
              <a:t>knows</a:t>
            </a:r>
            <a:r>
              <a:rPr lang="en-US" spc="150" dirty="0">
                <a:latin typeface="Myriad Pro"/>
                <a:cs typeface="Myriad Pro"/>
              </a:rPr>
              <a:t>  </a:t>
            </a:r>
            <a:r>
              <a:rPr lang="en-US" u="sng" dirty="0">
                <a:latin typeface="Myriad Pro"/>
                <a:cs typeface="Myriad Pro"/>
              </a:rPr>
              <a:t>more</a:t>
            </a:r>
            <a:r>
              <a:rPr lang="en-US" u="sng" spc="145" dirty="0">
                <a:latin typeface="Myriad Pro"/>
                <a:cs typeface="Myriad Pro"/>
              </a:rPr>
              <a:t>  </a:t>
            </a:r>
            <a:r>
              <a:rPr lang="en-US" u="sng" spc="-10" dirty="0">
                <a:latin typeface="Myriad Pro"/>
                <a:cs typeface="Myriad Pro"/>
              </a:rPr>
              <a:t>about </a:t>
            </a:r>
            <a:r>
              <a:rPr lang="en-US" u="sng" dirty="0">
                <a:latin typeface="Myriad Pro"/>
                <a:cs typeface="Myriad Pro"/>
              </a:rPr>
              <a:t>programming that a statistician, and more statistics than a software </a:t>
            </a:r>
            <a:r>
              <a:rPr lang="en-US" u="sng" spc="-10" dirty="0">
                <a:latin typeface="Myriad Pro"/>
                <a:cs typeface="Myriad Pro"/>
              </a:rPr>
              <a:t>engineer.</a:t>
            </a:r>
            <a:endParaRPr lang="en-US" u="sng" dirty="0">
              <a:latin typeface="Myriad Pro"/>
              <a:cs typeface="Myriad Pro"/>
            </a:endParaRPr>
          </a:p>
          <a:p>
            <a:pPr marL="446405" marR="195580" lvl="1">
              <a:lnSpc>
                <a:spcPct val="120800"/>
              </a:lnSpc>
            </a:pPr>
            <a:r>
              <a:rPr lang="en-US" dirty="0">
                <a:latin typeface="Myriad Pro"/>
                <a:cs typeface="Myriad Pro"/>
              </a:rPr>
              <a:t>A data</a:t>
            </a:r>
            <a:r>
              <a:rPr lang="en-US" spc="180" dirty="0">
                <a:latin typeface="Myriad Pro"/>
                <a:cs typeface="Myriad Pro"/>
              </a:rPr>
              <a:t> </a:t>
            </a:r>
            <a:r>
              <a:rPr lang="en-US" dirty="0">
                <a:latin typeface="Myriad Pro"/>
                <a:cs typeface="Myriad Pro"/>
              </a:rPr>
              <a:t>scientist</a:t>
            </a:r>
            <a:r>
              <a:rPr lang="en-US" spc="180" dirty="0">
                <a:latin typeface="Myriad Pro"/>
                <a:cs typeface="Myriad Pro"/>
              </a:rPr>
              <a:t> </a:t>
            </a:r>
            <a:r>
              <a:rPr lang="en-US" dirty="0">
                <a:latin typeface="Myriad Pro"/>
                <a:cs typeface="Myriad Pro"/>
              </a:rPr>
              <a:t>will</a:t>
            </a:r>
            <a:r>
              <a:rPr lang="en-US" spc="180" dirty="0">
                <a:latin typeface="Myriad Pro"/>
                <a:cs typeface="Myriad Pro"/>
              </a:rPr>
              <a:t> </a:t>
            </a:r>
            <a:r>
              <a:rPr lang="en-US" dirty="0">
                <a:latin typeface="Myriad Pro"/>
                <a:cs typeface="Myriad Pro"/>
              </a:rPr>
              <a:t>be</a:t>
            </a:r>
            <a:r>
              <a:rPr lang="en-US" spc="180" dirty="0">
                <a:latin typeface="Myriad Pro"/>
                <a:cs typeface="Myriad Pro"/>
              </a:rPr>
              <a:t> </a:t>
            </a:r>
            <a:r>
              <a:rPr lang="en-US" dirty="0">
                <a:latin typeface="Myriad Pro"/>
                <a:cs typeface="Myriad Pro"/>
              </a:rPr>
              <a:t>able</a:t>
            </a:r>
            <a:r>
              <a:rPr lang="en-US" spc="180" dirty="0">
                <a:latin typeface="Myriad Pro"/>
                <a:cs typeface="Myriad Pro"/>
              </a:rPr>
              <a:t> </a:t>
            </a:r>
            <a:r>
              <a:rPr lang="en-US" dirty="0">
                <a:latin typeface="Myriad Pro"/>
                <a:cs typeface="Myriad Pro"/>
              </a:rPr>
              <a:t>to</a:t>
            </a:r>
            <a:r>
              <a:rPr lang="en-US" spc="180" dirty="0">
                <a:latin typeface="Myriad Pro"/>
                <a:cs typeface="Myriad Pro"/>
              </a:rPr>
              <a:t> </a:t>
            </a:r>
            <a:r>
              <a:rPr lang="en-US" dirty="0">
                <a:latin typeface="Myriad Pro"/>
                <a:cs typeface="Myriad Pro"/>
              </a:rPr>
              <a:t>run</a:t>
            </a:r>
            <a:r>
              <a:rPr lang="en-US" spc="180" dirty="0">
                <a:latin typeface="Myriad Pro"/>
                <a:cs typeface="Myriad Pro"/>
              </a:rPr>
              <a:t> </a:t>
            </a:r>
            <a:r>
              <a:rPr lang="en-US" dirty="0">
                <a:latin typeface="Myriad Pro"/>
                <a:cs typeface="Myriad Pro"/>
              </a:rPr>
              <a:t>with</a:t>
            </a:r>
            <a:r>
              <a:rPr lang="en-US" spc="180" dirty="0">
                <a:latin typeface="Myriad Pro"/>
                <a:cs typeface="Myriad Pro"/>
              </a:rPr>
              <a:t> </a:t>
            </a:r>
            <a:r>
              <a:rPr lang="en-US" dirty="0">
                <a:latin typeface="Myriad Pro"/>
                <a:cs typeface="Myriad Pro"/>
              </a:rPr>
              <a:t>data</a:t>
            </a:r>
            <a:r>
              <a:rPr lang="en-US" spc="180" dirty="0">
                <a:latin typeface="Myriad Pro"/>
                <a:cs typeface="Myriad Pro"/>
              </a:rPr>
              <a:t> </a:t>
            </a:r>
            <a:r>
              <a:rPr lang="en-US" dirty="0">
                <a:latin typeface="Myriad Pro"/>
                <a:cs typeface="Myriad Pro"/>
              </a:rPr>
              <a:t>science</a:t>
            </a:r>
            <a:r>
              <a:rPr lang="en-US" spc="180" dirty="0">
                <a:latin typeface="Myriad Pro"/>
                <a:cs typeface="Myriad Pro"/>
              </a:rPr>
              <a:t> </a:t>
            </a:r>
            <a:r>
              <a:rPr lang="en-US" dirty="0">
                <a:latin typeface="Myriad Pro"/>
                <a:cs typeface="Myriad Pro"/>
              </a:rPr>
              <a:t>projects</a:t>
            </a:r>
            <a:r>
              <a:rPr lang="en-US" spc="180" dirty="0">
                <a:latin typeface="Myriad Pro"/>
                <a:cs typeface="Myriad Pro"/>
              </a:rPr>
              <a:t> </a:t>
            </a:r>
            <a:r>
              <a:rPr lang="en-US" dirty="0">
                <a:latin typeface="Myriad Pro"/>
                <a:cs typeface="Myriad Pro"/>
              </a:rPr>
              <a:t>from</a:t>
            </a:r>
            <a:r>
              <a:rPr lang="en-US" spc="180" dirty="0">
                <a:latin typeface="Myriad Pro"/>
                <a:cs typeface="Myriad Pro"/>
              </a:rPr>
              <a:t> </a:t>
            </a:r>
            <a:r>
              <a:rPr lang="en-US" dirty="0">
                <a:latin typeface="Myriad Pro"/>
                <a:cs typeface="Myriad Pro"/>
              </a:rPr>
              <a:t>end-</a:t>
            </a:r>
            <a:r>
              <a:rPr lang="en-US" spc="-25" dirty="0">
                <a:latin typeface="Myriad Pro"/>
                <a:cs typeface="Myriad Pro"/>
              </a:rPr>
              <a:t>to- </a:t>
            </a:r>
            <a:r>
              <a:rPr lang="en-US" dirty="0">
                <a:latin typeface="Myriad Pro"/>
                <a:cs typeface="Myriad Pro"/>
              </a:rPr>
              <a:t>end: </a:t>
            </a:r>
          </a:p>
          <a:p>
            <a:pPr marL="846455" marR="195580" lvl="2">
              <a:lnSpc>
                <a:spcPct val="120800"/>
              </a:lnSpc>
            </a:pPr>
            <a:r>
              <a:rPr lang="en-US" dirty="0">
                <a:latin typeface="Myriad Pro"/>
                <a:cs typeface="Myriad Pro"/>
              </a:rPr>
              <a:t>store</a:t>
            </a:r>
            <a:r>
              <a:rPr lang="en-US" spc="185" dirty="0">
                <a:latin typeface="Myriad Pro"/>
                <a:cs typeface="Myriad Pro"/>
              </a:rPr>
              <a:t> </a:t>
            </a:r>
            <a:r>
              <a:rPr lang="en-US" dirty="0">
                <a:latin typeface="Myriad Pro"/>
                <a:cs typeface="Myriad Pro"/>
              </a:rPr>
              <a:t>and</a:t>
            </a:r>
            <a:r>
              <a:rPr lang="en-US" spc="185" dirty="0">
                <a:latin typeface="Myriad Pro"/>
                <a:cs typeface="Myriad Pro"/>
              </a:rPr>
              <a:t> </a:t>
            </a:r>
            <a:r>
              <a:rPr lang="en-US" dirty="0">
                <a:latin typeface="Myriad Pro"/>
                <a:cs typeface="Myriad Pro"/>
              </a:rPr>
              <a:t>clean</a:t>
            </a:r>
            <a:r>
              <a:rPr lang="en-US" spc="185" dirty="0">
                <a:latin typeface="Myriad Pro"/>
                <a:cs typeface="Myriad Pro"/>
              </a:rPr>
              <a:t> </a:t>
            </a:r>
            <a:r>
              <a:rPr lang="en-US" dirty="0">
                <a:latin typeface="Myriad Pro"/>
                <a:cs typeface="Myriad Pro"/>
              </a:rPr>
              <a:t>large</a:t>
            </a:r>
            <a:r>
              <a:rPr lang="en-US" spc="185" dirty="0">
                <a:latin typeface="Myriad Pro"/>
                <a:cs typeface="Myriad Pro"/>
              </a:rPr>
              <a:t> </a:t>
            </a:r>
            <a:r>
              <a:rPr lang="en-US" dirty="0">
                <a:latin typeface="Myriad Pro"/>
                <a:cs typeface="Myriad Pro"/>
              </a:rPr>
              <a:t>amounts</a:t>
            </a:r>
            <a:r>
              <a:rPr lang="en-US" spc="185" dirty="0">
                <a:latin typeface="Myriad Pro"/>
                <a:cs typeface="Myriad Pro"/>
              </a:rPr>
              <a:t> </a:t>
            </a:r>
            <a:r>
              <a:rPr lang="en-US" dirty="0">
                <a:latin typeface="Myriad Pro"/>
                <a:cs typeface="Myriad Pro"/>
              </a:rPr>
              <a:t>of</a:t>
            </a:r>
            <a:r>
              <a:rPr lang="en-US" spc="185" dirty="0">
                <a:latin typeface="Myriad Pro"/>
                <a:cs typeface="Myriad Pro"/>
              </a:rPr>
              <a:t> </a:t>
            </a:r>
            <a:r>
              <a:rPr lang="en-US" dirty="0">
                <a:latin typeface="Myriad Pro"/>
                <a:cs typeface="Myriad Pro"/>
              </a:rPr>
              <a:t>data,</a:t>
            </a:r>
            <a:r>
              <a:rPr lang="en-US" spc="185" dirty="0">
                <a:latin typeface="Myriad Pro"/>
                <a:cs typeface="Myriad Pro"/>
              </a:rPr>
              <a:t> </a:t>
            </a:r>
          </a:p>
          <a:p>
            <a:pPr marL="846455" marR="195580" lvl="2"/>
            <a:r>
              <a:rPr lang="en-US" dirty="0">
                <a:latin typeface="Myriad Pro"/>
                <a:cs typeface="Myriad Pro"/>
              </a:rPr>
              <a:t>explore</a:t>
            </a:r>
            <a:r>
              <a:rPr lang="en-US" spc="185" dirty="0">
                <a:latin typeface="Myriad Pro"/>
                <a:cs typeface="Myriad Pro"/>
              </a:rPr>
              <a:t> </a:t>
            </a:r>
            <a:r>
              <a:rPr lang="en-US" dirty="0">
                <a:latin typeface="Myriad Pro"/>
                <a:cs typeface="Myriad Pro"/>
              </a:rPr>
              <a:t>data</a:t>
            </a:r>
            <a:r>
              <a:rPr lang="en-US" spc="185" dirty="0">
                <a:latin typeface="Myriad Pro"/>
                <a:cs typeface="Myriad Pro"/>
              </a:rPr>
              <a:t> </a:t>
            </a:r>
            <a:r>
              <a:rPr lang="en-US" dirty="0">
                <a:latin typeface="Myriad Pro"/>
                <a:cs typeface="Myriad Pro"/>
              </a:rPr>
              <a:t>sets</a:t>
            </a:r>
            <a:r>
              <a:rPr lang="en-US" spc="185" dirty="0">
                <a:latin typeface="Myriad Pro"/>
                <a:cs typeface="Myriad Pro"/>
              </a:rPr>
              <a:t> </a:t>
            </a:r>
            <a:r>
              <a:rPr lang="en-US" spc="-25" dirty="0">
                <a:latin typeface="Myriad Pro"/>
                <a:cs typeface="Myriad Pro"/>
              </a:rPr>
              <a:t>to </a:t>
            </a:r>
            <a:r>
              <a:rPr lang="en-US" dirty="0">
                <a:latin typeface="Myriad Pro"/>
                <a:cs typeface="Myriad Pro"/>
              </a:rPr>
              <a:t>identify potential</a:t>
            </a:r>
            <a:r>
              <a:rPr lang="en-US" spc="405" dirty="0">
                <a:latin typeface="Myriad Pro"/>
                <a:cs typeface="Myriad Pro"/>
              </a:rPr>
              <a:t> </a:t>
            </a:r>
            <a:r>
              <a:rPr lang="en-US" dirty="0">
                <a:latin typeface="Myriad Pro"/>
                <a:cs typeface="Myriad Pro"/>
              </a:rPr>
              <a:t>insights</a:t>
            </a:r>
          </a:p>
          <a:p>
            <a:pPr marL="846455" marR="195580" lvl="2"/>
            <a:r>
              <a:rPr lang="en-US" dirty="0">
                <a:latin typeface="Myriad Pro"/>
                <a:cs typeface="Myriad Pro"/>
              </a:rPr>
              <a:t>build</a:t>
            </a:r>
            <a:r>
              <a:rPr lang="en-US" spc="405" dirty="0">
                <a:latin typeface="Myriad Pro"/>
                <a:cs typeface="Myriad Pro"/>
              </a:rPr>
              <a:t> </a:t>
            </a:r>
            <a:r>
              <a:rPr lang="en-US" dirty="0">
                <a:latin typeface="Myriad Pro"/>
                <a:cs typeface="Myriad Pro"/>
              </a:rPr>
              <a:t>predictive</a:t>
            </a:r>
            <a:r>
              <a:rPr lang="en-US" spc="405" dirty="0">
                <a:latin typeface="Myriad Pro"/>
                <a:cs typeface="Myriad Pro"/>
              </a:rPr>
              <a:t> </a:t>
            </a:r>
            <a:r>
              <a:rPr lang="en-US" dirty="0">
                <a:latin typeface="Myriad Pro"/>
                <a:cs typeface="Myriad Pro"/>
              </a:rPr>
              <a:t>models,</a:t>
            </a:r>
            <a:r>
              <a:rPr lang="en-US" spc="405" dirty="0">
                <a:latin typeface="Myriad Pro"/>
                <a:cs typeface="Myriad Pro"/>
              </a:rPr>
              <a:t> </a:t>
            </a:r>
            <a:r>
              <a:rPr lang="en-US" dirty="0">
                <a:latin typeface="Myriad Pro"/>
                <a:cs typeface="Myriad Pro"/>
              </a:rPr>
              <a:t>and</a:t>
            </a:r>
            <a:r>
              <a:rPr lang="en-US" spc="405" dirty="0">
                <a:latin typeface="Myriad Pro"/>
                <a:cs typeface="Myriad Pro"/>
              </a:rPr>
              <a:t> </a:t>
            </a:r>
            <a:r>
              <a:rPr lang="en-US" dirty="0">
                <a:latin typeface="Myriad Pro"/>
                <a:cs typeface="Myriad Pro"/>
              </a:rPr>
              <a:t>weave</a:t>
            </a:r>
            <a:r>
              <a:rPr lang="en-US" spc="405" dirty="0">
                <a:latin typeface="Myriad Pro"/>
                <a:cs typeface="Myriad Pro"/>
              </a:rPr>
              <a:t> </a:t>
            </a:r>
            <a:r>
              <a:rPr lang="en-US" dirty="0">
                <a:latin typeface="Myriad Pro"/>
                <a:cs typeface="Myriad Pro"/>
              </a:rPr>
              <a:t>a</a:t>
            </a:r>
            <a:r>
              <a:rPr lang="en-US" spc="405" dirty="0">
                <a:latin typeface="Myriad Pro"/>
                <a:cs typeface="Myriad Pro"/>
              </a:rPr>
              <a:t> </a:t>
            </a:r>
            <a:r>
              <a:rPr lang="en-US" spc="-10" dirty="0">
                <a:latin typeface="Myriad Pro"/>
                <a:cs typeface="Myriad Pro"/>
              </a:rPr>
              <a:t>story </a:t>
            </a:r>
            <a:r>
              <a:rPr lang="en-US" dirty="0">
                <a:latin typeface="Myriad Pro"/>
                <a:cs typeface="Myriad Pro"/>
              </a:rPr>
              <a:t>around</a:t>
            </a:r>
            <a:r>
              <a:rPr lang="en-US" spc="395" dirty="0">
                <a:latin typeface="Myriad Pro"/>
                <a:cs typeface="Myriad Pro"/>
              </a:rPr>
              <a:t> </a:t>
            </a:r>
            <a:r>
              <a:rPr lang="en-US" dirty="0">
                <a:latin typeface="Myriad Pro"/>
                <a:cs typeface="Myriad Pro"/>
              </a:rPr>
              <a:t>the </a:t>
            </a:r>
            <a:r>
              <a:rPr lang="en-US" spc="-10" dirty="0">
                <a:latin typeface="Myriad Pro"/>
                <a:cs typeface="Myriad Pro"/>
              </a:rPr>
              <a:t>findings.</a:t>
            </a:r>
            <a:endParaRPr lang="en-US" sz="2200" dirty="0">
              <a:latin typeface="Myriad Pro"/>
              <a:cs typeface="Myriad Pro"/>
            </a:endParaRPr>
          </a:p>
          <a:p>
            <a:pPr marL="446405" marR="5080" lvl="1">
              <a:lnSpc>
                <a:spcPct val="120800"/>
              </a:lnSpc>
            </a:pPr>
            <a:r>
              <a:rPr lang="en-US" dirty="0">
                <a:latin typeface="Myriad Pro"/>
                <a:cs typeface="Myriad Pro"/>
              </a:rPr>
              <a:t>Data</a:t>
            </a:r>
            <a:r>
              <a:rPr lang="en-US" spc="455" dirty="0">
                <a:latin typeface="Myriad Pro"/>
                <a:cs typeface="Myriad Pro"/>
              </a:rPr>
              <a:t> </a:t>
            </a:r>
            <a:r>
              <a:rPr lang="en-US" dirty="0">
                <a:latin typeface="Myriad Pro"/>
                <a:cs typeface="Myriad Pro"/>
              </a:rPr>
              <a:t>scientists</a:t>
            </a:r>
            <a:r>
              <a:rPr lang="en-US" spc="455" dirty="0">
                <a:latin typeface="Myriad Pro"/>
                <a:cs typeface="Myriad Pro"/>
              </a:rPr>
              <a:t> </a:t>
            </a:r>
            <a:r>
              <a:rPr lang="en-US" dirty="0">
                <a:latin typeface="Myriad Pro"/>
                <a:cs typeface="Myriad Pro"/>
              </a:rPr>
              <a:t>fine-tune</a:t>
            </a:r>
            <a:r>
              <a:rPr lang="en-US" spc="455" dirty="0">
                <a:latin typeface="Myriad Pro"/>
                <a:cs typeface="Myriad Pro"/>
              </a:rPr>
              <a:t> </a:t>
            </a:r>
            <a:r>
              <a:rPr lang="en-US" dirty="0">
                <a:latin typeface="Myriad Pro"/>
                <a:cs typeface="Myriad Pro"/>
              </a:rPr>
              <a:t>the</a:t>
            </a:r>
            <a:r>
              <a:rPr lang="en-US" spc="459" dirty="0">
                <a:latin typeface="Myriad Pro"/>
                <a:cs typeface="Myriad Pro"/>
              </a:rPr>
              <a:t> </a:t>
            </a:r>
            <a:r>
              <a:rPr lang="en-US" dirty="0">
                <a:latin typeface="Myriad Pro"/>
                <a:cs typeface="Myriad Pro"/>
              </a:rPr>
              <a:t>statistical</a:t>
            </a:r>
            <a:r>
              <a:rPr lang="en-US" spc="455" dirty="0">
                <a:latin typeface="Myriad Pro"/>
                <a:cs typeface="Myriad Pro"/>
              </a:rPr>
              <a:t> </a:t>
            </a:r>
            <a:r>
              <a:rPr lang="en-US" dirty="0">
                <a:latin typeface="Myriad Pro"/>
                <a:cs typeface="Myriad Pro"/>
              </a:rPr>
              <a:t>and</a:t>
            </a:r>
            <a:r>
              <a:rPr lang="en-US" spc="455" dirty="0">
                <a:latin typeface="Myriad Pro"/>
                <a:cs typeface="Myriad Pro"/>
              </a:rPr>
              <a:t> </a:t>
            </a:r>
            <a:r>
              <a:rPr lang="en-US" dirty="0">
                <a:latin typeface="Myriad Pro"/>
                <a:cs typeface="Myriad Pro"/>
              </a:rPr>
              <a:t>mathematical</a:t>
            </a:r>
            <a:r>
              <a:rPr lang="en-US" spc="455" dirty="0">
                <a:latin typeface="Myriad Pro"/>
                <a:cs typeface="Myriad Pro"/>
              </a:rPr>
              <a:t> </a:t>
            </a:r>
            <a:r>
              <a:rPr lang="en-US" dirty="0">
                <a:latin typeface="Myriad Pro"/>
                <a:cs typeface="Myriad Pro"/>
              </a:rPr>
              <a:t>models</a:t>
            </a:r>
            <a:r>
              <a:rPr lang="en-US" spc="459" dirty="0">
                <a:latin typeface="Myriad Pro"/>
                <a:cs typeface="Myriad Pro"/>
              </a:rPr>
              <a:t> </a:t>
            </a:r>
            <a:r>
              <a:rPr lang="en-US" dirty="0">
                <a:latin typeface="Myriad Pro"/>
                <a:cs typeface="Myriad Pro"/>
              </a:rPr>
              <a:t>that</a:t>
            </a:r>
            <a:r>
              <a:rPr lang="en-US" spc="455" dirty="0">
                <a:latin typeface="Myriad Pro"/>
                <a:cs typeface="Myriad Pro"/>
              </a:rPr>
              <a:t> </a:t>
            </a:r>
            <a:r>
              <a:rPr lang="en-US" spc="-25" dirty="0">
                <a:latin typeface="Myriad Pro"/>
                <a:cs typeface="Myriad Pro"/>
              </a:rPr>
              <a:t>are </a:t>
            </a:r>
            <a:r>
              <a:rPr lang="en-US" dirty="0">
                <a:latin typeface="Myriad Pro"/>
                <a:cs typeface="Myriad Pro"/>
              </a:rPr>
              <a:t>applied onto that data.</a:t>
            </a:r>
            <a:r>
              <a:rPr lang="en-US" spc="315" dirty="0">
                <a:latin typeface="Myriad Pro"/>
                <a:cs typeface="Myriad Pro"/>
              </a:rPr>
              <a:t> </a:t>
            </a:r>
            <a:r>
              <a:rPr lang="en-US" dirty="0">
                <a:latin typeface="Myriad Pro"/>
                <a:cs typeface="Myriad Pro"/>
              </a:rPr>
              <a:t>This could involve applying theoretical knowledge </a:t>
            </a:r>
            <a:r>
              <a:rPr lang="en-US" spc="-25" dirty="0">
                <a:latin typeface="Myriad Pro"/>
                <a:cs typeface="Myriad Pro"/>
              </a:rPr>
              <a:t>of </a:t>
            </a:r>
            <a:r>
              <a:rPr lang="en-US" dirty="0">
                <a:latin typeface="Myriad Pro"/>
                <a:cs typeface="Myriad Pro"/>
              </a:rPr>
              <a:t>statistics and algorithms to find the best way to solve a data </a:t>
            </a:r>
            <a:r>
              <a:rPr lang="en-US" spc="-10" dirty="0">
                <a:latin typeface="Myriad Pro"/>
                <a:cs typeface="Myriad Pro"/>
              </a:rPr>
              <a:t>problem.</a:t>
            </a:r>
            <a:endParaRPr lang="en-US" dirty="0">
              <a:latin typeface="Myriad Pro"/>
              <a:cs typeface="Myriad Pro"/>
            </a:endParaRPr>
          </a:p>
          <a:p>
            <a:endParaRPr lang="en-IN" dirty="0"/>
          </a:p>
        </p:txBody>
      </p:sp>
    </p:spTree>
    <p:extLst>
      <p:ext uri="{BB962C8B-B14F-4D97-AF65-F5344CB8AC3E}">
        <p14:creationId xmlns:p14="http://schemas.microsoft.com/office/powerpoint/2010/main" val="212966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2080-0A2F-B885-D8DA-42FF4E6723E3}"/>
              </a:ext>
            </a:extLst>
          </p:cNvPr>
          <p:cNvSpPr>
            <a:spLocks noGrp="1"/>
          </p:cNvSpPr>
          <p:nvPr>
            <p:ph type="title"/>
          </p:nvPr>
        </p:nvSpPr>
        <p:spPr/>
        <p:txBody>
          <a:bodyPr/>
          <a:lstStyle/>
          <a:p>
            <a:r>
              <a:rPr lang="en-IN" dirty="0"/>
              <a:t>Different Data Science Roles</a:t>
            </a:r>
          </a:p>
        </p:txBody>
      </p:sp>
      <p:sp>
        <p:nvSpPr>
          <p:cNvPr id="3" name="Content Placeholder 2">
            <a:extLst>
              <a:ext uri="{FF2B5EF4-FFF2-40B4-BE49-F238E27FC236}">
                <a16:creationId xmlns:a16="http://schemas.microsoft.com/office/drawing/2014/main" id="{EB7776DC-17BC-8779-7243-A4B892E3B507}"/>
              </a:ext>
            </a:extLst>
          </p:cNvPr>
          <p:cNvSpPr>
            <a:spLocks noGrp="1"/>
          </p:cNvSpPr>
          <p:nvPr>
            <p:ph idx="1"/>
          </p:nvPr>
        </p:nvSpPr>
        <p:spPr>
          <a:xfrm>
            <a:off x="1154954" y="2456330"/>
            <a:ext cx="8825659" cy="4634752"/>
          </a:xfrm>
        </p:spPr>
        <p:txBody>
          <a:bodyPr>
            <a:normAutofit fontScale="92500" lnSpcReduction="20000"/>
          </a:bodyPr>
          <a:lstStyle/>
          <a:p>
            <a:pPr marL="46355" marR="5080">
              <a:lnSpc>
                <a:spcPct val="120800"/>
              </a:lnSpc>
            </a:pPr>
            <a:r>
              <a:rPr lang="en-US" sz="2600" dirty="0">
                <a:solidFill>
                  <a:srgbClr val="48475E"/>
                </a:solidFill>
                <a:latin typeface="Myriad Pro"/>
                <a:cs typeface="Myriad Pro"/>
              </a:rPr>
              <a:t>Data Analysts and Business </a:t>
            </a:r>
            <a:r>
              <a:rPr lang="en-US" sz="2600" spc="-10" dirty="0">
                <a:solidFill>
                  <a:srgbClr val="48475E"/>
                </a:solidFill>
                <a:latin typeface="Myriad Pro"/>
                <a:cs typeface="Myriad Pro"/>
              </a:rPr>
              <a:t>Analysts:</a:t>
            </a:r>
            <a:endParaRPr lang="en-US" sz="2600" dirty="0">
              <a:latin typeface="Myriad Pro"/>
              <a:cs typeface="Myriad Pro"/>
            </a:endParaRPr>
          </a:p>
          <a:p>
            <a:pPr marL="446405" marR="5080" lvl="1">
              <a:lnSpc>
                <a:spcPct val="120800"/>
              </a:lnSpc>
            </a:pPr>
            <a:r>
              <a:rPr lang="en-US" sz="1700" dirty="0">
                <a:latin typeface="Myriad Pro"/>
                <a:cs typeface="Myriad Pro"/>
              </a:rPr>
              <a:t>Data</a:t>
            </a:r>
            <a:r>
              <a:rPr lang="en-US" sz="1700" spc="330" dirty="0">
                <a:latin typeface="Myriad Pro"/>
                <a:cs typeface="Myriad Pro"/>
              </a:rPr>
              <a:t> </a:t>
            </a:r>
            <a:r>
              <a:rPr lang="en-US" sz="1700" dirty="0">
                <a:latin typeface="Myriad Pro"/>
                <a:cs typeface="Myriad Pro"/>
              </a:rPr>
              <a:t>analysts</a:t>
            </a:r>
            <a:r>
              <a:rPr lang="en-US" sz="1700" spc="335" dirty="0">
                <a:latin typeface="Myriad Pro"/>
                <a:cs typeface="Myriad Pro"/>
              </a:rPr>
              <a:t> </a:t>
            </a:r>
            <a:r>
              <a:rPr lang="en-US" sz="1700" dirty="0">
                <a:latin typeface="Myriad Pro"/>
                <a:cs typeface="Myriad Pro"/>
              </a:rPr>
              <a:t>sift</a:t>
            </a:r>
            <a:r>
              <a:rPr lang="en-US" sz="1700" spc="330" dirty="0">
                <a:latin typeface="Myriad Pro"/>
                <a:cs typeface="Myriad Pro"/>
              </a:rPr>
              <a:t> </a:t>
            </a:r>
            <a:r>
              <a:rPr lang="en-US" sz="1700" dirty="0">
                <a:latin typeface="Myriad Pro"/>
                <a:cs typeface="Myriad Pro"/>
              </a:rPr>
              <a:t>through</a:t>
            </a:r>
            <a:r>
              <a:rPr lang="en-US" sz="1700" spc="330" dirty="0">
                <a:latin typeface="Myriad Pro"/>
                <a:cs typeface="Myriad Pro"/>
              </a:rPr>
              <a:t> </a:t>
            </a:r>
            <a:r>
              <a:rPr lang="en-US" sz="1700" dirty="0">
                <a:latin typeface="Myriad Pro"/>
                <a:cs typeface="Myriad Pro"/>
              </a:rPr>
              <a:t>data</a:t>
            </a:r>
            <a:r>
              <a:rPr lang="en-US" sz="1700" spc="330" dirty="0">
                <a:latin typeface="Myriad Pro"/>
                <a:cs typeface="Myriad Pro"/>
              </a:rPr>
              <a:t> </a:t>
            </a:r>
            <a:r>
              <a:rPr lang="en-US" sz="1700" dirty="0">
                <a:latin typeface="Myriad Pro"/>
                <a:cs typeface="Myriad Pro"/>
              </a:rPr>
              <a:t>and</a:t>
            </a:r>
            <a:r>
              <a:rPr lang="en-US" sz="1700" spc="330" dirty="0">
                <a:latin typeface="Myriad Pro"/>
                <a:cs typeface="Myriad Pro"/>
              </a:rPr>
              <a:t> </a:t>
            </a:r>
            <a:r>
              <a:rPr lang="en-US" sz="1700" dirty="0">
                <a:latin typeface="Myriad Pro"/>
                <a:cs typeface="Myriad Pro"/>
              </a:rPr>
              <a:t>provide</a:t>
            </a:r>
            <a:r>
              <a:rPr lang="en-US" sz="1700" spc="330" dirty="0">
                <a:latin typeface="Myriad Pro"/>
                <a:cs typeface="Myriad Pro"/>
              </a:rPr>
              <a:t> </a:t>
            </a:r>
            <a:r>
              <a:rPr lang="en-US" sz="1700" dirty="0">
                <a:latin typeface="Myriad Pro"/>
                <a:cs typeface="Myriad Pro"/>
              </a:rPr>
              <a:t>reports</a:t>
            </a:r>
            <a:r>
              <a:rPr lang="en-US" sz="1700" spc="335" dirty="0">
                <a:latin typeface="Myriad Pro"/>
                <a:cs typeface="Myriad Pro"/>
              </a:rPr>
              <a:t> </a:t>
            </a:r>
            <a:r>
              <a:rPr lang="en-US" sz="1700" dirty="0">
                <a:latin typeface="Myriad Pro"/>
                <a:cs typeface="Myriad Pro"/>
              </a:rPr>
              <a:t>and</a:t>
            </a:r>
            <a:r>
              <a:rPr lang="en-US" sz="1700" spc="330" dirty="0">
                <a:latin typeface="Myriad Pro"/>
                <a:cs typeface="Myriad Pro"/>
              </a:rPr>
              <a:t> </a:t>
            </a:r>
            <a:r>
              <a:rPr lang="en-US" sz="1700" dirty="0">
                <a:latin typeface="Myriad Pro"/>
                <a:cs typeface="Myriad Pro"/>
              </a:rPr>
              <a:t>visualizations</a:t>
            </a:r>
            <a:r>
              <a:rPr lang="en-US" sz="1700" spc="330" dirty="0">
                <a:latin typeface="Myriad Pro"/>
                <a:cs typeface="Myriad Pro"/>
              </a:rPr>
              <a:t> </a:t>
            </a:r>
            <a:r>
              <a:rPr lang="en-US" sz="1700" spc="-25" dirty="0">
                <a:latin typeface="Myriad Pro"/>
                <a:cs typeface="Myriad Pro"/>
              </a:rPr>
              <a:t>to </a:t>
            </a:r>
            <a:r>
              <a:rPr lang="en-US" sz="1700" dirty="0">
                <a:latin typeface="Myriad Pro"/>
                <a:cs typeface="Myriad Pro"/>
              </a:rPr>
              <a:t>explain</a:t>
            </a:r>
            <a:r>
              <a:rPr lang="en-US" sz="1700" spc="100" dirty="0">
                <a:latin typeface="Myriad Pro"/>
                <a:cs typeface="Myriad Pro"/>
              </a:rPr>
              <a:t> </a:t>
            </a:r>
            <a:r>
              <a:rPr lang="en-US" sz="1700" dirty="0">
                <a:latin typeface="Myriad Pro"/>
                <a:cs typeface="Myriad Pro"/>
              </a:rPr>
              <a:t>what</a:t>
            </a:r>
            <a:r>
              <a:rPr lang="en-US" sz="1700" spc="155" dirty="0">
                <a:latin typeface="Myriad Pro"/>
                <a:cs typeface="Myriad Pro"/>
              </a:rPr>
              <a:t>  </a:t>
            </a:r>
            <a:r>
              <a:rPr lang="en-US" sz="1700" dirty="0">
                <a:latin typeface="Myriad Pro"/>
                <a:cs typeface="Myriad Pro"/>
              </a:rPr>
              <a:t>the</a:t>
            </a:r>
            <a:r>
              <a:rPr lang="en-US" sz="1700" spc="160" dirty="0">
                <a:latin typeface="Myriad Pro"/>
                <a:cs typeface="Myriad Pro"/>
              </a:rPr>
              <a:t>  </a:t>
            </a:r>
            <a:r>
              <a:rPr lang="en-US" sz="1700" dirty="0">
                <a:latin typeface="Myriad Pro"/>
                <a:cs typeface="Myriad Pro"/>
              </a:rPr>
              <a:t>data</a:t>
            </a:r>
            <a:r>
              <a:rPr lang="en-US" sz="1700" spc="155" dirty="0">
                <a:latin typeface="Myriad Pro"/>
                <a:cs typeface="Myriad Pro"/>
              </a:rPr>
              <a:t>  </a:t>
            </a:r>
            <a:r>
              <a:rPr lang="en-US" sz="1700" dirty="0">
                <a:latin typeface="Myriad Pro"/>
                <a:cs typeface="Myriad Pro"/>
              </a:rPr>
              <a:t>can</a:t>
            </a:r>
            <a:r>
              <a:rPr lang="en-US" sz="1700" spc="155" dirty="0">
                <a:latin typeface="Myriad Pro"/>
                <a:cs typeface="Myriad Pro"/>
              </a:rPr>
              <a:t>  </a:t>
            </a:r>
            <a:r>
              <a:rPr lang="en-US" sz="1700" dirty="0">
                <a:latin typeface="Myriad Pro"/>
                <a:cs typeface="Myriad Pro"/>
              </a:rPr>
              <a:t>offer.</a:t>
            </a:r>
            <a:r>
              <a:rPr lang="en-US" sz="1700" spc="155" dirty="0">
                <a:latin typeface="Myriad Pro"/>
                <a:cs typeface="Myriad Pro"/>
              </a:rPr>
              <a:t> </a:t>
            </a:r>
          </a:p>
          <a:p>
            <a:pPr marL="446405" marR="5080" lvl="1">
              <a:lnSpc>
                <a:spcPct val="120800"/>
              </a:lnSpc>
            </a:pPr>
            <a:r>
              <a:rPr lang="en-US" sz="1700" dirty="0">
                <a:latin typeface="Myriad Pro"/>
              </a:rPr>
              <a:t>Data analysts job ranges from data aggregation, data cleaning, visualizing data , performing exploratory data analysis and provide insightful information to the organization.</a:t>
            </a:r>
            <a:endParaRPr lang="en-US" sz="1900" dirty="0">
              <a:latin typeface="Myriad Pro"/>
            </a:endParaRPr>
          </a:p>
          <a:p>
            <a:pPr marL="446405" marR="5080" lvl="1">
              <a:lnSpc>
                <a:spcPct val="120800"/>
              </a:lnSpc>
            </a:pPr>
            <a:r>
              <a:rPr lang="en-US" sz="1700" dirty="0">
                <a:latin typeface="Myriad Pro"/>
              </a:rPr>
              <a:t>Business analysts are adjacent to Data analysts but are concerned with the business implications of the data. </a:t>
            </a:r>
          </a:p>
          <a:p>
            <a:pPr marL="446405" marR="5080" lvl="1">
              <a:lnSpc>
                <a:spcPct val="120800"/>
              </a:lnSpc>
            </a:pPr>
            <a:r>
              <a:rPr lang="en-US" sz="1700" dirty="0">
                <a:latin typeface="Myriad Pro"/>
                <a:cs typeface="Myriad Pro"/>
              </a:rPr>
              <a:t>Should a company</a:t>
            </a:r>
            <a:r>
              <a:rPr lang="en-US" sz="1700" spc="240" dirty="0">
                <a:latin typeface="Myriad Pro"/>
                <a:cs typeface="Myriad Pro"/>
              </a:rPr>
              <a:t> </a:t>
            </a:r>
            <a:r>
              <a:rPr lang="en-US" sz="1700" dirty="0">
                <a:latin typeface="Myriad Pro"/>
                <a:cs typeface="Myriad Pro"/>
              </a:rPr>
              <a:t>invest</a:t>
            </a:r>
            <a:r>
              <a:rPr lang="en-US" sz="1700" spc="155" dirty="0">
                <a:latin typeface="Myriad Pro"/>
                <a:cs typeface="Myriad Pro"/>
              </a:rPr>
              <a:t> </a:t>
            </a:r>
            <a:r>
              <a:rPr lang="en-US" sz="1700" dirty="0">
                <a:latin typeface="Myriad Pro"/>
                <a:cs typeface="Myriad Pro"/>
              </a:rPr>
              <a:t>more</a:t>
            </a:r>
            <a:r>
              <a:rPr lang="en-US" sz="1700" spc="175" dirty="0">
                <a:latin typeface="Myriad Pro"/>
                <a:cs typeface="Myriad Pro"/>
              </a:rPr>
              <a:t> </a:t>
            </a:r>
            <a:r>
              <a:rPr lang="en-US" sz="1700" dirty="0">
                <a:latin typeface="Myriad Pro"/>
                <a:cs typeface="Myriad Pro"/>
              </a:rPr>
              <a:t>in</a:t>
            </a:r>
            <a:r>
              <a:rPr lang="en-US" sz="1700" spc="325" dirty="0">
                <a:latin typeface="Myriad Pro"/>
                <a:cs typeface="Myriad Pro"/>
              </a:rPr>
              <a:t> </a:t>
            </a:r>
            <a:r>
              <a:rPr lang="en-US" sz="1700" dirty="0">
                <a:latin typeface="Myriad Pro"/>
                <a:cs typeface="Myriad Pro"/>
              </a:rPr>
              <a:t>project</a:t>
            </a:r>
            <a:r>
              <a:rPr lang="en-US" sz="1700" spc="95" dirty="0">
                <a:latin typeface="Myriad Pro"/>
                <a:cs typeface="Myriad Pro"/>
              </a:rPr>
              <a:t> </a:t>
            </a:r>
            <a:r>
              <a:rPr lang="en-US" sz="1700" dirty="0">
                <a:latin typeface="Myriad Pro"/>
                <a:cs typeface="Myriad Pro"/>
              </a:rPr>
              <a:t>X</a:t>
            </a:r>
            <a:r>
              <a:rPr lang="en-US" sz="1700" spc="90" dirty="0">
                <a:latin typeface="Myriad Pro"/>
                <a:cs typeface="Myriad Pro"/>
              </a:rPr>
              <a:t> </a:t>
            </a:r>
            <a:r>
              <a:rPr lang="en-US" sz="1700" dirty="0">
                <a:latin typeface="Myriad Pro"/>
                <a:cs typeface="Myriad Pro"/>
              </a:rPr>
              <a:t>or</a:t>
            </a:r>
            <a:r>
              <a:rPr lang="en-US" sz="1700" spc="95" dirty="0">
                <a:latin typeface="Myriad Pro"/>
                <a:cs typeface="Myriad Pro"/>
              </a:rPr>
              <a:t> </a:t>
            </a:r>
            <a:r>
              <a:rPr lang="en-US" sz="1700" dirty="0">
                <a:latin typeface="Myriad Pro"/>
                <a:cs typeface="Myriad Pro"/>
              </a:rPr>
              <a:t>project</a:t>
            </a:r>
            <a:r>
              <a:rPr lang="en-US" sz="1700" spc="95" dirty="0">
                <a:latin typeface="Myriad Pro"/>
                <a:cs typeface="Myriad Pro"/>
              </a:rPr>
              <a:t> </a:t>
            </a:r>
            <a:r>
              <a:rPr lang="en-US" sz="1700" dirty="0">
                <a:latin typeface="Myriad Pro"/>
                <a:cs typeface="Myriad Pro"/>
              </a:rPr>
              <a:t>Y?</a:t>
            </a:r>
            <a:r>
              <a:rPr lang="en-US" sz="1700" spc="90" dirty="0">
                <a:latin typeface="Myriad Pro"/>
                <a:cs typeface="Myriad Pro"/>
              </a:rPr>
              <a:t> </a:t>
            </a:r>
            <a:r>
              <a:rPr lang="en-US" sz="1700" dirty="0">
                <a:latin typeface="Myriad Pro"/>
                <a:cs typeface="Myriad Pro"/>
              </a:rPr>
              <a:t>Business</a:t>
            </a:r>
            <a:r>
              <a:rPr lang="en-US" sz="1700" spc="95" dirty="0">
                <a:latin typeface="Myriad Pro"/>
                <a:cs typeface="Myriad Pro"/>
              </a:rPr>
              <a:t> </a:t>
            </a:r>
            <a:r>
              <a:rPr lang="en-US" sz="1700" dirty="0">
                <a:latin typeface="Myriad Pro"/>
                <a:cs typeface="Myriad Pro"/>
              </a:rPr>
              <a:t>analysts</a:t>
            </a:r>
            <a:r>
              <a:rPr lang="en-US" sz="1700" spc="95" dirty="0">
                <a:latin typeface="Myriad Pro"/>
                <a:cs typeface="Myriad Pro"/>
              </a:rPr>
              <a:t> </a:t>
            </a:r>
            <a:r>
              <a:rPr lang="en-US" sz="1700" spc="-20" dirty="0">
                <a:latin typeface="Myriad Pro"/>
                <a:cs typeface="Myriad Pro"/>
              </a:rPr>
              <a:t>will </a:t>
            </a:r>
            <a:r>
              <a:rPr lang="en-US" sz="1700" dirty="0">
                <a:latin typeface="Myriad Pro"/>
                <a:cs typeface="Myriad Pro"/>
              </a:rPr>
              <a:t>leverage the</a:t>
            </a:r>
            <a:r>
              <a:rPr lang="en-US" sz="1700" spc="475" dirty="0">
                <a:latin typeface="Myriad Pro"/>
                <a:cs typeface="Myriad Pro"/>
              </a:rPr>
              <a:t> </a:t>
            </a:r>
            <a:r>
              <a:rPr lang="en-US" sz="1700" dirty="0">
                <a:latin typeface="Myriad Pro"/>
                <a:cs typeface="Myriad Pro"/>
              </a:rPr>
              <a:t>work</a:t>
            </a:r>
            <a:r>
              <a:rPr lang="en-US" sz="1700" spc="125" dirty="0">
                <a:latin typeface="Myriad Pro"/>
                <a:cs typeface="Myriad Pro"/>
              </a:rPr>
              <a:t> </a:t>
            </a:r>
            <a:r>
              <a:rPr lang="en-US" sz="1700" dirty="0">
                <a:latin typeface="Myriad Pro"/>
                <a:cs typeface="Myriad Pro"/>
              </a:rPr>
              <a:t>of</a:t>
            </a:r>
            <a:r>
              <a:rPr lang="en-US" sz="1700" spc="355" dirty="0">
                <a:latin typeface="Myriad Pro"/>
                <a:cs typeface="Myriad Pro"/>
              </a:rPr>
              <a:t> </a:t>
            </a:r>
            <a:r>
              <a:rPr lang="en-US" sz="1700" dirty="0">
                <a:latin typeface="Myriad Pro"/>
                <a:cs typeface="Myriad Pro"/>
              </a:rPr>
              <a:t>data</a:t>
            </a:r>
            <a:r>
              <a:rPr lang="en-US" sz="1700" spc="330" dirty="0">
                <a:latin typeface="Myriad Pro"/>
                <a:cs typeface="Myriad Pro"/>
              </a:rPr>
              <a:t> </a:t>
            </a:r>
            <a:r>
              <a:rPr lang="en-US" sz="1700" dirty="0">
                <a:latin typeface="Myriad Pro"/>
                <a:cs typeface="Myriad Pro"/>
              </a:rPr>
              <a:t>science</a:t>
            </a:r>
            <a:r>
              <a:rPr lang="en-US" sz="1700" spc="355" dirty="0">
                <a:latin typeface="Myriad Pro"/>
                <a:cs typeface="Myriad Pro"/>
              </a:rPr>
              <a:t> </a:t>
            </a:r>
            <a:r>
              <a:rPr lang="en-US" sz="1700" dirty="0">
                <a:latin typeface="Myriad Pro"/>
                <a:cs typeface="Myriad Pro"/>
              </a:rPr>
              <a:t>teams</a:t>
            </a:r>
            <a:r>
              <a:rPr lang="en-US" sz="1700" spc="355" dirty="0">
                <a:latin typeface="Myriad Pro"/>
                <a:cs typeface="Myriad Pro"/>
              </a:rPr>
              <a:t> </a:t>
            </a:r>
            <a:r>
              <a:rPr lang="en-US" sz="1700" dirty="0">
                <a:latin typeface="Myriad Pro"/>
                <a:cs typeface="Myriad Pro"/>
              </a:rPr>
              <a:t>to</a:t>
            </a:r>
            <a:r>
              <a:rPr lang="en-US" sz="1700" spc="355" dirty="0">
                <a:latin typeface="Myriad Pro"/>
                <a:cs typeface="Myriad Pro"/>
              </a:rPr>
              <a:t> </a:t>
            </a:r>
            <a:r>
              <a:rPr lang="en-US" sz="1700" dirty="0">
                <a:latin typeface="Myriad Pro"/>
                <a:cs typeface="Myriad Pro"/>
              </a:rPr>
              <a:t>visualize</a:t>
            </a:r>
            <a:r>
              <a:rPr lang="en-US" sz="1700" spc="355" dirty="0">
                <a:latin typeface="Myriad Pro"/>
                <a:cs typeface="Myriad Pro"/>
              </a:rPr>
              <a:t> </a:t>
            </a:r>
            <a:r>
              <a:rPr lang="en-US" sz="1700" dirty="0">
                <a:latin typeface="Myriad Pro"/>
                <a:cs typeface="Myriad Pro"/>
              </a:rPr>
              <a:t>and</a:t>
            </a:r>
            <a:r>
              <a:rPr lang="en-US" sz="1700" spc="355" dirty="0">
                <a:latin typeface="Myriad Pro"/>
                <a:cs typeface="Myriad Pro"/>
              </a:rPr>
              <a:t> </a:t>
            </a:r>
            <a:r>
              <a:rPr lang="en-US" sz="1700" spc="-10" dirty="0">
                <a:latin typeface="Myriad Pro"/>
                <a:cs typeface="Myriad Pro"/>
              </a:rPr>
              <a:t>communicate </a:t>
            </a:r>
            <a:r>
              <a:rPr lang="en-US" sz="1700" dirty="0">
                <a:latin typeface="Myriad Pro"/>
                <a:cs typeface="Myriad Pro"/>
              </a:rPr>
              <a:t>what</a:t>
            </a:r>
            <a:r>
              <a:rPr lang="en-US" sz="1700" spc="229" dirty="0">
                <a:latin typeface="Myriad Pro"/>
                <a:cs typeface="Myriad Pro"/>
              </a:rPr>
              <a:t> </a:t>
            </a:r>
            <a:r>
              <a:rPr lang="en-US" sz="1700" dirty="0">
                <a:latin typeface="Myriad Pro"/>
                <a:cs typeface="Myriad Pro"/>
              </a:rPr>
              <a:t>insight</a:t>
            </a:r>
            <a:r>
              <a:rPr lang="en-US" sz="1700" spc="229" dirty="0">
                <a:latin typeface="Myriad Pro"/>
                <a:cs typeface="Myriad Pro"/>
              </a:rPr>
              <a:t> </a:t>
            </a:r>
            <a:r>
              <a:rPr lang="en-US" sz="1700" dirty="0">
                <a:latin typeface="Myriad Pro"/>
                <a:cs typeface="Myriad Pro"/>
              </a:rPr>
              <a:t>can</a:t>
            </a:r>
            <a:r>
              <a:rPr lang="en-US" sz="1700" spc="229" dirty="0">
                <a:latin typeface="Myriad Pro"/>
                <a:cs typeface="Myriad Pro"/>
              </a:rPr>
              <a:t> </a:t>
            </a:r>
            <a:r>
              <a:rPr lang="en-US" sz="1700" dirty="0">
                <a:latin typeface="Myriad Pro"/>
                <a:cs typeface="Myriad Pro"/>
              </a:rPr>
              <a:t>be gained from the data to answer those </a:t>
            </a:r>
            <a:r>
              <a:rPr lang="en-US" sz="1700" spc="-10" dirty="0">
                <a:latin typeface="Myriad Pro"/>
                <a:cs typeface="Myriad Pro"/>
              </a:rPr>
              <a:t>questions.</a:t>
            </a:r>
            <a:endParaRPr lang="en-US" sz="1700" dirty="0">
              <a:latin typeface="Myriad Pro"/>
              <a:cs typeface="Myriad Pro"/>
            </a:endParaRPr>
          </a:p>
          <a:p>
            <a:pPr marL="446405" marR="5080" lvl="1">
              <a:lnSpc>
                <a:spcPct val="120800"/>
              </a:lnSpc>
            </a:pPr>
            <a:endParaRPr lang="en-US" dirty="0">
              <a:latin typeface="Myriad Pro"/>
            </a:endParaRPr>
          </a:p>
          <a:p>
            <a:pPr marL="446405" marR="5080" lvl="1">
              <a:lnSpc>
                <a:spcPct val="120800"/>
              </a:lnSpc>
            </a:pPr>
            <a:endParaRPr lang="en-US" dirty="0">
              <a:latin typeface="Myriad Pro"/>
            </a:endParaRPr>
          </a:p>
          <a:p>
            <a:pPr marL="0" marR="5080" indent="0">
              <a:lnSpc>
                <a:spcPct val="120800"/>
              </a:lnSpc>
              <a:spcBef>
                <a:spcPts val="100"/>
              </a:spcBef>
              <a:buNone/>
              <a:tabLst>
                <a:tab pos="879475" algn="l"/>
                <a:tab pos="1463040" algn="l"/>
                <a:tab pos="1704975" algn="l"/>
                <a:tab pos="1872614" algn="l"/>
                <a:tab pos="2141220" algn="l"/>
                <a:tab pos="2703195" algn="l"/>
                <a:tab pos="3015615" algn="l"/>
                <a:tab pos="3369945" algn="l"/>
                <a:tab pos="3820160" algn="l"/>
                <a:tab pos="3911600" algn="l"/>
                <a:tab pos="4125595" algn="l"/>
                <a:tab pos="4535170" algn="l"/>
                <a:tab pos="4809490" algn="l"/>
              </a:tabLst>
            </a:pPr>
            <a:r>
              <a:rPr lang="en-US" sz="1600" dirty="0">
                <a:latin typeface="Myriad Pro"/>
              </a:rPr>
              <a:t>	</a:t>
            </a:r>
          </a:p>
          <a:p>
            <a:endParaRPr lang="en-IN" dirty="0"/>
          </a:p>
        </p:txBody>
      </p:sp>
    </p:spTree>
    <p:extLst>
      <p:ext uri="{BB962C8B-B14F-4D97-AF65-F5344CB8AC3E}">
        <p14:creationId xmlns:p14="http://schemas.microsoft.com/office/powerpoint/2010/main" val="38690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2080-0A2F-B885-D8DA-42FF4E6723E3}"/>
              </a:ext>
            </a:extLst>
          </p:cNvPr>
          <p:cNvSpPr>
            <a:spLocks noGrp="1"/>
          </p:cNvSpPr>
          <p:nvPr>
            <p:ph type="title"/>
          </p:nvPr>
        </p:nvSpPr>
        <p:spPr/>
        <p:txBody>
          <a:bodyPr/>
          <a:lstStyle/>
          <a:p>
            <a:r>
              <a:rPr lang="en-IN" dirty="0"/>
              <a:t>Different Data Science Roles</a:t>
            </a:r>
          </a:p>
        </p:txBody>
      </p:sp>
      <p:sp>
        <p:nvSpPr>
          <p:cNvPr id="3" name="Content Placeholder 2">
            <a:extLst>
              <a:ext uri="{FF2B5EF4-FFF2-40B4-BE49-F238E27FC236}">
                <a16:creationId xmlns:a16="http://schemas.microsoft.com/office/drawing/2014/main" id="{EB7776DC-17BC-8779-7243-A4B892E3B507}"/>
              </a:ext>
            </a:extLst>
          </p:cNvPr>
          <p:cNvSpPr>
            <a:spLocks noGrp="1"/>
          </p:cNvSpPr>
          <p:nvPr>
            <p:ph idx="1"/>
          </p:nvPr>
        </p:nvSpPr>
        <p:spPr>
          <a:xfrm>
            <a:off x="1154954" y="2456330"/>
            <a:ext cx="8825659" cy="4634752"/>
          </a:xfrm>
        </p:spPr>
        <p:txBody>
          <a:bodyPr>
            <a:normAutofit fontScale="62500" lnSpcReduction="20000"/>
          </a:bodyPr>
          <a:lstStyle/>
          <a:p>
            <a:pPr marL="46355" marR="5080">
              <a:lnSpc>
                <a:spcPct val="120800"/>
              </a:lnSpc>
            </a:pPr>
            <a:r>
              <a:rPr lang="en-US" sz="3200" dirty="0">
                <a:solidFill>
                  <a:srgbClr val="48475E"/>
                </a:solidFill>
                <a:latin typeface="Myriad Pro"/>
                <a:cs typeface="Myriad Pro"/>
              </a:rPr>
              <a:t>Data Engineers:</a:t>
            </a:r>
            <a:endParaRPr lang="en-US" sz="3200" dirty="0">
              <a:latin typeface="Myriad Pro"/>
              <a:cs typeface="Myriad Pro"/>
            </a:endParaRPr>
          </a:p>
          <a:p>
            <a:pPr marL="412750" marR="5080" lvl="1">
              <a:lnSpc>
                <a:spcPct val="120200"/>
              </a:lnSpc>
            </a:pPr>
            <a:r>
              <a:rPr lang="en-US" sz="2400" dirty="0">
                <a:latin typeface="Myriad Pro"/>
                <a:cs typeface="Myriad Pro"/>
              </a:rPr>
              <a:t>They are software engineers who handle large amount of data. They are responsible for managing database systems, scaling data architecture to multiple servers and writing complex queries to shift through data.</a:t>
            </a:r>
            <a:endParaRPr lang="en-US" sz="2400" spc="315" dirty="0">
              <a:latin typeface="Myriad Pro"/>
              <a:cs typeface="Myriad Pro"/>
            </a:endParaRPr>
          </a:p>
          <a:p>
            <a:pPr marL="412750" marR="5080" lvl="1">
              <a:lnSpc>
                <a:spcPct val="120200"/>
              </a:lnSpc>
            </a:pPr>
            <a:r>
              <a:rPr lang="en-US" sz="2400" dirty="0">
                <a:latin typeface="Myriad Pro"/>
                <a:cs typeface="Myriad Pro"/>
              </a:rPr>
              <a:t>They take the predictive model from the </a:t>
            </a:r>
            <a:r>
              <a:rPr lang="en-US" sz="2400" spc="-20" dirty="0">
                <a:latin typeface="Myriad Pro"/>
                <a:cs typeface="Myriad Pro"/>
              </a:rPr>
              <a:t>data </a:t>
            </a:r>
            <a:r>
              <a:rPr lang="en-US" sz="2400" dirty="0">
                <a:latin typeface="Myriad Pro"/>
                <a:cs typeface="Myriad Pro"/>
              </a:rPr>
              <a:t>scientist and implement it into production-ready </a:t>
            </a:r>
            <a:r>
              <a:rPr lang="en-US" sz="2400" spc="-10" dirty="0">
                <a:latin typeface="Myriad Pro"/>
                <a:cs typeface="Myriad Pro"/>
              </a:rPr>
              <a:t>code).</a:t>
            </a:r>
            <a:endParaRPr lang="en-US" sz="2400" dirty="0">
              <a:latin typeface="Myriad Pro"/>
              <a:cs typeface="Myriad Pro"/>
            </a:endParaRPr>
          </a:p>
          <a:p>
            <a:pPr>
              <a:lnSpc>
                <a:spcPct val="100000"/>
              </a:lnSpc>
              <a:spcBef>
                <a:spcPts val="55"/>
              </a:spcBef>
            </a:pPr>
            <a:endParaRPr lang="en-US" sz="2400" dirty="0">
              <a:latin typeface="Myriad Pro"/>
              <a:cs typeface="Myriad Pro"/>
            </a:endParaRPr>
          </a:p>
          <a:p>
            <a:pPr marL="412750" marR="9525" lvl="1">
              <a:lnSpc>
                <a:spcPct val="120800"/>
              </a:lnSpc>
              <a:spcBef>
                <a:spcPts val="5"/>
              </a:spcBef>
            </a:pPr>
            <a:r>
              <a:rPr lang="en-US" sz="2400" dirty="0">
                <a:latin typeface="Myriad Pro"/>
                <a:cs typeface="Myriad Pro"/>
              </a:rPr>
              <a:t>Data engineers, in addition to knowing a breadth of programming </a:t>
            </a:r>
            <a:r>
              <a:rPr lang="en-US" sz="2400" spc="-10" dirty="0">
                <a:latin typeface="Myriad Pro"/>
                <a:cs typeface="Myriad Pro"/>
              </a:rPr>
              <a:t>languages </a:t>
            </a:r>
            <a:r>
              <a:rPr lang="en-US" sz="2400" dirty="0">
                <a:latin typeface="Myriad Pro"/>
                <a:cs typeface="Myriad Pro"/>
              </a:rPr>
              <a:t>(e.g. Ruby or Python), will usually know some Hadoop-based technologies </a:t>
            </a:r>
            <a:r>
              <a:rPr lang="en-US" sz="2400" spc="-10" dirty="0">
                <a:latin typeface="Myriad Pro"/>
                <a:cs typeface="Myriad Pro"/>
              </a:rPr>
              <a:t>(e.g. </a:t>
            </a:r>
            <a:r>
              <a:rPr lang="en-US" sz="2400" dirty="0">
                <a:latin typeface="Myriad Pro"/>
                <a:cs typeface="Myriad Pro"/>
              </a:rPr>
              <a:t>MapReduce, Hive, and Pig) and database technologies (e.g. MySQL, </a:t>
            </a:r>
            <a:r>
              <a:rPr lang="en-US" sz="2400" spc="-10" dirty="0">
                <a:latin typeface="Myriad Pro"/>
                <a:cs typeface="Myriad Pro"/>
              </a:rPr>
              <a:t>Cassandra, </a:t>
            </a:r>
            <a:r>
              <a:rPr lang="en-US" sz="2400" dirty="0">
                <a:latin typeface="Myriad Pro"/>
                <a:cs typeface="Myriad Pro"/>
              </a:rPr>
              <a:t>and</a:t>
            </a:r>
            <a:r>
              <a:rPr lang="en-US" sz="2400" spc="-10" dirty="0">
                <a:latin typeface="Myriad Pro"/>
                <a:cs typeface="Myriad Pro"/>
              </a:rPr>
              <a:t> MongoDB).</a:t>
            </a:r>
            <a:endParaRPr lang="en-US" sz="2400" dirty="0">
              <a:latin typeface="Myriad Pro"/>
              <a:cs typeface="Myriad Pro"/>
            </a:endParaRPr>
          </a:p>
          <a:p>
            <a:pPr>
              <a:lnSpc>
                <a:spcPct val="100000"/>
              </a:lnSpc>
              <a:spcBef>
                <a:spcPts val="55"/>
              </a:spcBef>
            </a:pPr>
            <a:endParaRPr lang="en-US" sz="2900" dirty="0">
              <a:latin typeface="Myriad Pro"/>
              <a:cs typeface="Myriad Pro"/>
            </a:endParaRPr>
          </a:p>
          <a:p>
            <a:pPr marL="412750" marR="86360" lvl="1">
              <a:lnSpc>
                <a:spcPct val="120800"/>
              </a:lnSpc>
            </a:pPr>
            <a:r>
              <a:rPr lang="en-US" sz="2400" dirty="0">
                <a:latin typeface="Myriad Pro"/>
              </a:rPr>
              <a:t>Data Engineers can have roles like:</a:t>
            </a:r>
          </a:p>
          <a:p>
            <a:pPr marL="812800" marR="86360" lvl="2">
              <a:lnSpc>
                <a:spcPct val="120800"/>
              </a:lnSpc>
            </a:pPr>
            <a:r>
              <a:rPr lang="en-US" sz="1700" dirty="0">
                <a:latin typeface="Myriad Pro"/>
                <a:cs typeface="Myriad Pro"/>
              </a:rPr>
              <a:t>data architects </a:t>
            </a:r>
            <a:r>
              <a:rPr lang="en-US" sz="1700" spc="-25" dirty="0">
                <a:latin typeface="Myriad Pro"/>
                <a:cs typeface="Myriad Pro"/>
              </a:rPr>
              <a:t>who </a:t>
            </a:r>
            <a:r>
              <a:rPr lang="en-US" sz="1700" dirty="0">
                <a:latin typeface="Myriad Pro"/>
                <a:cs typeface="Myriad Pro"/>
              </a:rPr>
              <a:t>focus on structuring the technology that manages data models</a:t>
            </a:r>
          </a:p>
          <a:p>
            <a:pPr marL="812800" marR="86360" lvl="2">
              <a:lnSpc>
                <a:spcPct val="120800"/>
              </a:lnSpc>
            </a:pPr>
            <a:r>
              <a:rPr lang="en-US" sz="1700" spc="-10" dirty="0">
                <a:latin typeface="Myriad Pro"/>
                <a:cs typeface="Myriad Pro"/>
              </a:rPr>
              <a:t>database </a:t>
            </a:r>
            <a:r>
              <a:rPr lang="en-US" sz="1700" dirty="0">
                <a:latin typeface="Myriad Pro"/>
                <a:cs typeface="Myriad Pro"/>
              </a:rPr>
              <a:t>administrators who focus on managing data storage </a:t>
            </a:r>
            <a:r>
              <a:rPr lang="en-US" sz="1700" spc="-10" dirty="0">
                <a:latin typeface="Myriad Pro"/>
                <a:cs typeface="Myriad Pro"/>
              </a:rPr>
              <a:t>solutions.</a:t>
            </a:r>
            <a:endParaRPr lang="en-US" sz="1700" dirty="0">
              <a:latin typeface="Myriad Pro"/>
              <a:cs typeface="Myriad Pro"/>
            </a:endParaRPr>
          </a:p>
          <a:p>
            <a:pPr marL="446405" marR="5080" lvl="1">
              <a:lnSpc>
                <a:spcPct val="120800"/>
              </a:lnSpc>
            </a:pPr>
            <a:endParaRPr lang="en-US" dirty="0">
              <a:latin typeface="Myriad Pro"/>
            </a:endParaRPr>
          </a:p>
          <a:p>
            <a:pPr marL="446405" marR="5080" lvl="1">
              <a:lnSpc>
                <a:spcPct val="120800"/>
              </a:lnSpc>
            </a:pPr>
            <a:endParaRPr lang="en-US" dirty="0">
              <a:latin typeface="Myriad Pro"/>
            </a:endParaRPr>
          </a:p>
          <a:p>
            <a:pPr marL="0" marR="5080" indent="0">
              <a:lnSpc>
                <a:spcPct val="120800"/>
              </a:lnSpc>
              <a:spcBef>
                <a:spcPts val="100"/>
              </a:spcBef>
              <a:buNone/>
              <a:tabLst>
                <a:tab pos="879475" algn="l"/>
                <a:tab pos="1463040" algn="l"/>
                <a:tab pos="1704975" algn="l"/>
                <a:tab pos="1872614" algn="l"/>
                <a:tab pos="2141220" algn="l"/>
                <a:tab pos="2703195" algn="l"/>
                <a:tab pos="3015615" algn="l"/>
                <a:tab pos="3369945" algn="l"/>
                <a:tab pos="3820160" algn="l"/>
                <a:tab pos="3911600" algn="l"/>
                <a:tab pos="4125595" algn="l"/>
                <a:tab pos="4535170" algn="l"/>
                <a:tab pos="4809490" algn="l"/>
              </a:tabLst>
            </a:pPr>
            <a:r>
              <a:rPr lang="en-US" sz="1600" dirty="0">
                <a:latin typeface="Myriad Pro"/>
              </a:rPr>
              <a:t>	</a:t>
            </a:r>
          </a:p>
          <a:p>
            <a:endParaRPr lang="en-IN" dirty="0"/>
          </a:p>
        </p:txBody>
      </p:sp>
    </p:spTree>
    <p:extLst>
      <p:ext uri="{BB962C8B-B14F-4D97-AF65-F5344CB8AC3E}">
        <p14:creationId xmlns:p14="http://schemas.microsoft.com/office/powerpoint/2010/main" val="155557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EC7-445E-45FA-A554-73B30FC309CB}"/>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ECAAEC9B-4EFD-C611-539C-9DA5B4F847D7}"/>
              </a:ext>
            </a:extLst>
          </p:cNvPr>
          <p:cNvSpPr>
            <a:spLocks noGrp="1"/>
          </p:cNvSpPr>
          <p:nvPr>
            <p:ph idx="1"/>
          </p:nvPr>
        </p:nvSpPr>
        <p:spPr>
          <a:xfrm>
            <a:off x="1154954" y="2223247"/>
            <a:ext cx="8825659" cy="4545106"/>
          </a:xfrm>
        </p:spPr>
        <p:txBody>
          <a:bodyPr>
            <a:normAutofit/>
          </a:bodyPr>
          <a:lstStyle/>
          <a:p>
            <a:r>
              <a:rPr lang="en-US" sz="1800" b="1" spc="-40" dirty="0">
                <a:solidFill>
                  <a:srgbClr val="49495E"/>
                </a:solidFill>
                <a:latin typeface="Arial"/>
                <a:cs typeface="Arial"/>
              </a:rPr>
              <a:t>Step</a:t>
            </a:r>
            <a:r>
              <a:rPr lang="en-US" sz="1800" b="1" spc="-75" dirty="0">
                <a:solidFill>
                  <a:srgbClr val="49495E"/>
                </a:solidFill>
                <a:latin typeface="Arial"/>
                <a:cs typeface="Arial"/>
              </a:rPr>
              <a:t> </a:t>
            </a:r>
            <a:r>
              <a:rPr lang="en-US" sz="1800" b="1" dirty="0">
                <a:solidFill>
                  <a:srgbClr val="49495E"/>
                </a:solidFill>
                <a:latin typeface="Arial"/>
                <a:cs typeface="Arial"/>
              </a:rPr>
              <a:t>1:</a:t>
            </a:r>
            <a:r>
              <a:rPr lang="en-US" sz="1800" b="1" spc="-65" dirty="0">
                <a:solidFill>
                  <a:srgbClr val="49495E"/>
                </a:solidFill>
                <a:latin typeface="Arial"/>
                <a:cs typeface="Arial"/>
              </a:rPr>
              <a:t> </a:t>
            </a:r>
            <a:r>
              <a:rPr lang="en-US" sz="1800" b="1" spc="-45" dirty="0">
                <a:solidFill>
                  <a:srgbClr val="49495E"/>
                </a:solidFill>
                <a:latin typeface="Arial"/>
                <a:cs typeface="Arial"/>
              </a:rPr>
              <a:t>Frame</a:t>
            </a:r>
            <a:r>
              <a:rPr lang="en-US" sz="1800" b="1" spc="-65" dirty="0">
                <a:solidFill>
                  <a:srgbClr val="49495E"/>
                </a:solidFill>
                <a:latin typeface="Arial"/>
                <a:cs typeface="Arial"/>
              </a:rPr>
              <a:t> </a:t>
            </a:r>
            <a:r>
              <a:rPr lang="en-US" sz="1800" b="1" spc="-25" dirty="0">
                <a:solidFill>
                  <a:srgbClr val="49495E"/>
                </a:solidFill>
                <a:latin typeface="Arial"/>
                <a:cs typeface="Arial"/>
              </a:rPr>
              <a:t>the</a:t>
            </a:r>
            <a:r>
              <a:rPr lang="en-US" sz="1800" b="1" spc="-70" dirty="0">
                <a:solidFill>
                  <a:srgbClr val="49495E"/>
                </a:solidFill>
                <a:latin typeface="Arial"/>
                <a:cs typeface="Arial"/>
              </a:rPr>
              <a:t> </a:t>
            </a:r>
            <a:r>
              <a:rPr lang="en-US" sz="1800" b="1" spc="-10" dirty="0">
                <a:solidFill>
                  <a:srgbClr val="49495E"/>
                </a:solidFill>
                <a:latin typeface="Arial"/>
                <a:cs typeface="Arial"/>
              </a:rPr>
              <a:t>problem</a:t>
            </a:r>
            <a:endParaRPr lang="en-US" dirty="0">
              <a:latin typeface="Arial"/>
              <a:cs typeface="Arial"/>
            </a:endParaRPr>
          </a:p>
          <a:p>
            <a:pPr lvl="1"/>
            <a:r>
              <a:rPr lang="en-US" spc="-45" dirty="0">
                <a:solidFill>
                  <a:srgbClr val="49495E"/>
                </a:solidFill>
                <a:latin typeface="Arial"/>
                <a:cs typeface="Arial"/>
              </a:rPr>
              <a:t>To define the problem, you need to ask the right questions. For example,</a:t>
            </a:r>
            <a:endParaRPr lang="en-US" sz="1800" spc="-45" dirty="0">
              <a:solidFill>
                <a:srgbClr val="49495E"/>
              </a:solidFill>
              <a:latin typeface="Arial"/>
              <a:cs typeface="Arial"/>
            </a:endParaRPr>
          </a:p>
          <a:p>
            <a:pPr marL="457200" lvl="1" indent="0">
              <a:buNone/>
            </a:pPr>
            <a:endParaRPr lang="en-US" sz="2000" dirty="0">
              <a:latin typeface="Myriad Pro"/>
              <a:cs typeface="Myriad Pro"/>
            </a:endParaRPr>
          </a:p>
          <a:p>
            <a:pPr marL="1000125" lvl="1" indent="-229235">
              <a:spcBef>
                <a:spcPts val="5"/>
              </a:spcBef>
              <a:buFont typeface="Minion Pro"/>
              <a:buAutoNum type="arabicPeriod"/>
              <a:tabLst>
                <a:tab pos="600710" algn="l"/>
              </a:tabLst>
            </a:pPr>
            <a:r>
              <a:rPr lang="en-US" dirty="0">
                <a:latin typeface="Myriad Pro"/>
                <a:cs typeface="Myriad Pro"/>
              </a:rPr>
              <a:t>Who are the </a:t>
            </a:r>
            <a:r>
              <a:rPr lang="en-US" spc="-10" dirty="0">
                <a:latin typeface="Myriad Pro"/>
                <a:cs typeface="Myriad Pro"/>
              </a:rPr>
              <a:t>customers?</a:t>
            </a:r>
            <a:endParaRPr lang="en-US" dirty="0">
              <a:latin typeface="Myriad Pro"/>
              <a:cs typeface="Myriad Pro"/>
            </a:endParaRPr>
          </a:p>
          <a:p>
            <a:pPr marL="1000125" lvl="1" indent="-229235">
              <a:spcBef>
                <a:spcPts val="700"/>
              </a:spcBef>
              <a:buFont typeface="Minion Pro"/>
              <a:buAutoNum type="arabicPeriod"/>
              <a:tabLst>
                <a:tab pos="600710" algn="l"/>
              </a:tabLst>
            </a:pPr>
            <a:r>
              <a:rPr lang="en-US" dirty="0">
                <a:latin typeface="Myriad Pro"/>
                <a:cs typeface="Myriad Pro"/>
              </a:rPr>
              <a:t>Why are they buying our </a:t>
            </a:r>
            <a:r>
              <a:rPr lang="en-US" spc="-10" dirty="0">
                <a:latin typeface="Myriad Pro"/>
                <a:cs typeface="Myriad Pro"/>
              </a:rPr>
              <a:t>product?</a:t>
            </a:r>
            <a:endParaRPr lang="en-US" dirty="0">
              <a:latin typeface="Myriad Pro"/>
              <a:cs typeface="Myriad Pro"/>
            </a:endParaRPr>
          </a:p>
          <a:p>
            <a:pPr marL="1000125" lvl="1" indent="-229235">
              <a:spcBef>
                <a:spcPts val="700"/>
              </a:spcBef>
              <a:buFont typeface="Minion Pro"/>
              <a:buAutoNum type="arabicPeriod"/>
              <a:tabLst>
                <a:tab pos="600710" algn="l"/>
              </a:tabLst>
            </a:pPr>
            <a:r>
              <a:rPr lang="en-US" dirty="0">
                <a:latin typeface="Myriad Pro"/>
                <a:cs typeface="Myriad Pro"/>
              </a:rPr>
              <a:t>How do we predict if a customer is going to buy our </a:t>
            </a:r>
            <a:r>
              <a:rPr lang="en-US" spc="-10" dirty="0">
                <a:latin typeface="Myriad Pro"/>
                <a:cs typeface="Myriad Pro"/>
              </a:rPr>
              <a:t>product?</a:t>
            </a:r>
            <a:endParaRPr lang="en-US" dirty="0">
              <a:latin typeface="Myriad Pro"/>
              <a:cs typeface="Myriad Pro"/>
            </a:endParaRPr>
          </a:p>
          <a:p>
            <a:pPr marL="1000125" marR="23495" lvl="1" indent="-229235">
              <a:lnSpc>
                <a:spcPct val="120200"/>
              </a:lnSpc>
              <a:spcBef>
                <a:spcPts val="570"/>
              </a:spcBef>
              <a:buFont typeface="Minion Pro"/>
              <a:buAutoNum type="arabicPeriod"/>
              <a:tabLst>
                <a:tab pos="600710" algn="l"/>
              </a:tabLst>
            </a:pPr>
            <a:r>
              <a:rPr lang="en-US" dirty="0">
                <a:latin typeface="Myriad Pro"/>
                <a:cs typeface="Myriad Pro"/>
              </a:rPr>
              <a:t>What</a:t>
            </a:r>
            <a:r>
              <a:rPr lang="en-US" spc="45" dirty="0">
                <a:latin typeface="Myriad Pro"/>
                <a:cs typeface="Myriad Pro"/>
              </a:rPr>
              <a:t> </a:t>
            </a:r>
            <a:r>
              <a:rPr lang="en-US" dirty="0">
                <a:latin typeface="Myriad Pro"/>
                <a:cs typeface="Myriad Pro"/>
              </a:rPr>
              <a:t>is</a:t>
            </a:r>
            <a:r>
              <a:rPr lang="en-US" spc="55" dirty="0">
                <a:latin typeface="Myriad Pro"/>
                <a:cs typeface="Myriad Pro"/>
              </a:rPr>
              <a:t> </a:t>
            </a:r>
            <a:r>
              <a:rPr lang="en-US" dirty="0">
                <a:latin typeface="Myriad Pro"/>
                <a:cs typeface="Myriad Pro"/>
              </a:rPr>
              <a:t>different</a:t>
            </a:r>
            <a:r>
              <a:rPr lang="en-US" spc="55" dirty="0">
                <a:latin typeface="Myriad Pro"/>
                <a:cs typeface="Myriad Pro"/>
              </a:rPr>
              <a:t> </a:t>
            </a:r>
            <a:r>
              <a:rPr lang="en-US" dirty="0">
                <a:latin typeface="Myriad Pro"/>
                <a:cs typeface="Myriad Pro"/>
              </a:rPr>
              <a:t>from</a:t>
            </a:r>
            <a:r>
              <a:rPr lang="en-US" spc="55" dirty="0">
                <a:latin typeface="Myriad Pro"/>
                <a:cs typeface="Myriad Pro"/>
              </a:rPr>
              <a:t> </a:t>
            </a:r>
            <a:r>
              <a:rPr lang="en-US" dirty="0">
                <a:latin typeface="Myriad Pro"/>
                <a:cs typeface="Myriad Pro"/>
              </a:rPr>
              <a:t>segments</a:t>
            </a:r>
            <a:r>
              <a:rPr lang="en-US" spc="50" dirty="0">
                <a:latin typeface="Myriad Pro"/>
                <a:cs typeface="Myriad Pro"/>
              </a:rPr>
              <a:t> </a:t>
            </a:r>
            <a:r>
              <a:rPr lang="en-US" dirty="0">
                <a:latin typeface="Myriad Pro"/>
                <a:cs typeface="Myriad Pro"/>
              </a:rPr>
              <a:t>who</a:t>
            </a:r>
            <a:r>
              <a:rPr lang="en-US" spc="55" dirty="0">
                <a:latin typeface="Myriad Pro"/>
                <a:cs typeface="Myriad Pro"/>
              </a:rPr>
              <a:t> </a:t>
            </a:r>
            <a:r>
              <a:rPr lang="en-US" dirty="0">
                <a:latin typeface="Myriad Pro"/>
                <a:cs typeface="Myriad Pro"/>
              </a:rPr>
              <a:t>are</a:t>
            </a:r>
            <a:r>
              <a:rPr lang="en-US" spc="50" dirty="0">
                <a:latin typeface="Myriad Pro"/>
                <a:cs typeface="Myriad Pro"/>
              </a:rPr>
              <a:t> </a:t>
            </a:r>
            <a:r>
              <a:rPr lang="en-US" dirty="0">
                <a:latin typeface="Myriad Pro"/>
                <a:cs typeface="Myriad Pro"/>
              </a:rPr>
              <a:t>performing</a:t>
            </a:r>
            <a:r>
              <a:rPr lang="en-US" spc="50" dirty="0">
                <a:latin typeface="Myriad Pro"/>
                <a:cs typeface="Myriad Pro"/>
              </a:rPr>
              <a:t> </a:t>
            </a:r>
            <a:r>
              <a:rPr lang="en-US" dirty="0">
                <a:latin typeface="Myriad Pro"/>
                <a:cs typeface="Myriad Pro"/>
              </a:rPr>
              <a:t>well</a:t>
            </a:r>
            <a:r>
              <a:rPr lang="en-US" spc="55" dirty="0">
                <a:latin typeface="Myriad Pro"/>
                <a:cs typeface="Myriad Pro"/>
              </a:rPr>
              <a:t> </a:t>
            </a:r>
            <a:r>
              <a:rPr lang="en-US" dirty="0">
                <a:latin typeface="Myriad Pro"/>
                <a:cs typeface="Myriad Pro"/>
              </a:rPr>
              <a:t>and</a:t>
            </a:r>
            <a:r>
              <a:rPr lang="en-US" spc="55" dirty="0">
                <a:latin typeface="Myriad Pro"/>
                <a:cs typeface="Myriad Pro"/>
              </a:rPr>
              <a:t> </a:t>
            </a:r>
            <a:r>
              <a:rPr lang="en-US" dirty="0">
                <a:latin typeface="Myriad Pro"/>
                <a:cs typeface="Myriad Pro"/>
              </a:rPr>
              <a:t>those</a:t>
            </a:r>
            <a:r>
              <a:rPr lang="en-US" spc="50" dirty="0">
                <a:latin typeface="Myriad Pro"/>
                <a:cs typeface="Myriad Pro"/>
              </a:rPr>
              <a:t> </a:t>
            </a:r>
            <a:r>
              <a:rPr lang="en-US" spc="-20" dirty="0">
                <a:latin typeface="Myriad Pro"/>
                <a:cs typeface="Myriad Pro"/>
              </a:rPr>
              <a:t>that </a:t>
            </a:r>
            <a:r>
              <a:rPr lang="en-US" dirty="0">
                <a:latin typeface="Myriad Pro"/>
                <a:cs typeface="Myriad Pro"/>
              </a:rPr>
              <a:t>are performing below </a:t>
            </a:r>
            <a:r>
              <a:rPr lang="en-US" spc="-10" dirty="0">
                <a:latin typeface="Myriad Pro"/>
                <a:cs typeface="Myriad Pro"/>
              </a:rPr>
              <a:t>expectations?</a:t>
            </a:r>
            <a:endParaRPr lang="en-US" dirty="0">
              <a:latin typeface="Myriad Pro"/>
              <a:cs typeface="Myriad Pro"/>
            </a:endParaRPr>
          </a:p>
          <a:p>
            <a:pPr marL="1000125" marR="13335" lvl="1" indent="-229235">
              <a:lnSpc>
                <a:spcPct val="120200"/>
              </a:lnSpc>
              <a:spcBef>
                <a:spcPts val="575"/>
              </a:spcBef>
              <a:buFont typeface="Minion Pro"/>
              <a:buAutoNum type="arabicPeriod"/>
              <a:tabLst>
                <a:tab pos="600710" algn="l"/>
              </a:tabLst>
            </a:pPr>
            <a:r>
              <a:rPr lang="en-US" dirty="0">
                <a:latin typeface="Myriad Pro"/>
                <a:cs typeface="Myriad Pro"/>
              </a:rPr>
              <a:t>How</a:t>
            </a:r>
            <a:r>
              <a:rPr lang="en-US" spc="-50" dirty="0">
                <a:latin typeface="Myriad Pro"/>
                <a:cs typeface="Myriad Pro"/>
              </a:rPr>
              <a:t> </a:t>
            </a:r>
            <a:r>
              <a:rPr lang="en-US" dirty="0">
                <a:latin typeface="Myriad Pro"/>
                <a:cs typeface="Myriad Pro"/>
              </a:rPr>
              <a:t>much</a:t>
            </a:r>
            <a:r>
              <a:rPr lang="en-US" spc="-50" dirty="0">
                <a:latin typeface="Myriad Pro"/>
                <a:cs typeface="Myriad Pro"/>
              </a:rPr>
              <a:t> </a:t>
            </a:r>
            <a:r>
              <a:rPr lang="en-US" dirty="0">
                <a:latin typeface="Myriad Pro"/>
                <a:cs typeface="Myriad Pro"/>
              </a:rPr>
              <a:t>money</a:t>
            </a:r>
            <a:r>
              <a:rPr lang="en-US" spc="-50" dirty="0">
                <a:latin typeface="Myriad Pro"/>
                <a:cs typeface="Myriad Pro"/>
              </a:rPr>
              <a:t> </a:t>
            </a:r>
            <a:r>
              <a:rPr lang="en-US" dirty="0">
                <a:latin typeface="Myriad Pro"/>
                <a:cs typeface="Myriad Pro"/>
              </a:rPr>
              <a:t>will</a:t>
            </a:r>
            <a:r>
              <a:rPr lang="en-US" spc="-50" dirty="0">
                <a:latin typeface="Myriad Pro"/>
                <a:cs typeface="Myriad Pro"/>
              </a:rPr>
              <a:t> </a:t>
            </a:r>
            <a:r>
              <a:rPr lang="en-US" dirty="0">
                <a:latin typeface="Myriad Pro"/>
                <a:cs typeface="Myriad Pro"/>
              </a:rPr>
              <a:t>we</a:t>
            </a:r>
            <a:r>
              <a:rPr lang="en-US" spc="-50" dirty="0">
                <a:latin typeface="Myriad Pro"/>
                <a:cs typeface="Myriad Pro"/>
              </a:rPr>
              <a:t> </a:t>
            </a:r>
            <a:r>
              <a:rPr lang="en-US" dirty="0">
                <a:latin typeface="Myriad Pro"/>
                <a:cs typeface="Myriad Pro"/>
              </a:rPr>
              <a:t>lose</a:t>
            </a:r>
            <a:r>
              <a:rPr lang="en-US" spc="-50" dirty="0">
                <a:latin typeface="Myriad Pro"/>
                <a:cs typeface="Myriad Pro"/>
              </a:rPr>
              <a:t> </a:t>
            </a:r>
            <a:r>
              <a:rPr lang="en-US" dirty="0">
                <a:latin typeface="Myriad Pro"/>
                <a:cs typeface="Myriad Pro"/>
              </a:rPr>
              <a:t>if</a:t>
            </a:r>
            <a:r>
              <a:rPr lang="en-US" spc="-50" dirty="0">
                <a:latin typeface="Myriad Pro"/>
                <a:cs typeface="Myriad Pro"/>
              </a:rPr>
              <a:t> </a:t>
            </a:r>
            <a:r>
              <a:rPr lang="en-US" dirty="0">
                <a:latin typeface="Myriad Pro"/>
                <a:cs typeface="Myriad Pro"/>
              </a:rPr>
              <a:t>we</a:t>
            </a:r>
            <a:r>
              <a:rPr lang="en-US" spc="-50" dirty="0">
                <a:latin typeface="Myriad Pro"/>
                <a:cs typeface="Myriad Pro"/>
              </a:rPr>
              <a:t> </a:t>
            </a:r>
            <a:r>
              <a:rPr lang="en-US" dirty="0">
                <a:latin typeface="Myriad Pro"/>
                <a:cs typeface="Myriad Pro"/>
              </a:rPr>
              <a:t>don’t</a:t>
            </a:r>
            <a:r>
              <a:rPr lang="en-US" spc="-50" dirty="0">
                <a:latin typeface="Myriad Pro"/>
                <a:cs typeface="Myriad Pro"/>
              </a:rPr>
              <a:t> </a:t>
            </a:r>
            <a:r>
              <a:rPr lang="en-US" dirty="0">
                <a:latin typeface="Myriad Pro"/>
                <a:cs typeface="Myriad Pro"/>
              </a:rPr>
              <a:t>actively</a:t>
            </a:r>
            <a:r>
              <a:rPr lang="en-US" spc="-50" dirty="0">
                <a:latin typeface="Myriad Pro"/>
                <a:cs typeface="Myriad Pro"/>
              </a:rPr>
              <a:t> </a:t>
            </a:r>
            <a:r>
              <a:rPr lang="en-US" dirty="0">
                <a:latin typeface="Myriad Pro"/>
                <a:cs typeface="Myriad Pro"/>
              </a:rPr>
              <a:t>sell</a:t>
            </a:r>
            <a:r>
              <a:rPr lang="en-US" spc="-50" dirty="0">
                <a:latin typeface="Myriad Pro"/>
                <a:cs typeface="Myriad Pro"/>
              </a:rPr>
              <a:t> </a:t>
            </a:r>
            <a:r>
              <a:rPr lang="en-US" dirty="0">
                <a:latin typeface="Myriad Pro"/>
                <a:cs typeface="Myriad Pro"/>
              </a:rPr>
              <a:t>the</a:t>
            </a:r>
            <a:r>
              <a:rPr lang="en-US" spc="-50" dirty="0">
                <a:latin typeface="Myriad Pro"/>
                <a:cs typeface="Myriad Pro"/>
              </a:rPr>
              <a:t> </a:t>
            </a:r>
            <a:r>
              <a:rPr lang="en-US" dirty="0">
                <a:latin typeface="Myriad Pro"/>
                <a:cs typeface="Myriad Pro"/>
              </a:rPr>
              <a:t>product</a:t>
            </a:r>
            <a:r>
              <a:rPr lang="en-US" spc="-50" dirty="0">
                <a:latin typeface="Myriad Pro"/>
                <a:cs typeface="Myriad Pro"/>
              </a:rPr>
              <a:t> </a:t>
            </a:r>
            <a:r>
              <a:rPr lang="en-US" dirty="0">
                <a:latin typeface="Myriad Pro"/>
                <a:cs typeface="Myriad Pro"/>
              </a:rPr>
              <a:t>to</a:t>
            </a:r>
            <a:r>
              <a:rPr lang="en-US" spc="-50" dirty="0">
                <a:latin typeface="Myriad Pro"/>
                <a:cs typeface="Myriad Pro"/>
              </a:rPr>
              <a:t> </a:t>
            </a:r>
            <a:r>
              <a:rPr lang="en-US" spc="-10" dirty="0">
                <a:latin typeface="Myriad Pro"/>
                <a:cs typeface="Myriad Pro"/>
              </a:rPr>
              <a:t>these groups?</a:t>
            </a:r>
            <a:endParaRPr lang="en-US" dirty="0">
              <a:latin typeface="Myriad Pro"/>
              <a:cs typeface="Myriad Pro"/>
            </a:endParaRPr>
          </a:p>
          <a:p>
            <a:pPr marL="521336" marR="614680" indent="0">
              <a:lnSpc>
                <a:spcPct val="114599"/>
              </a:lnSpc>
              <a:spcBef>
                <a:spcPts val="955"/>
              </a:spcBef>
              <a:buNone/>
            </a:pPr>
            <a:r>
              <a:rPr lang="en-US" sz="2000" spc="-30" dirty="0">
                <a:solidFill>
                  <a:srgbClr val="F5763D"/>
                </a:solidFill>
                <a:latin typeface="Myriad Pro"/>
                <a:cs typeface="Myriad Pro"/>
              </a:rPr>
              <a:t>You</a:t>
            </a:r>
            <a:r>
              <a:rPr lang="en-US" sz="2000" spc="-20" dirty="0">
                <a:solidFill>
                  <a:srgbClr val="F5763D"/>
                </a:solidFill>
                <a:latin typeface="Myriad Pro"/>
                <a:cs typeface="Myriad Pro"/>
              </a:rPr>
              <a:t> </a:t>
            </a:r>
            <a:r>
              <a:rPr lang="en-US" sz="2000" dirty="0">
                <a:solidFill>
                  <a:srgbClr val="F5763D"/>
                </a:solidFill>
                <a:latin typeface="Myriad Pro"/>
                <a:cs typeface="Myriad Pro"/>
              </a:rPr>
              <a:t>need</a:t>
            </a:r>
            <a:r>
              <a:rPr lang="en-US" sz="2000" spc="-5" dirty="0">
                <a:solidFill>
                  <a:srgbClr val="F5763D"/>
                </a:solidFill>
                <a:latin typeface="Myriad Pro"/>
                <a:cs typeface="Myriad Pro"/>
              </a:rPr>
              <a:t> </a:t>
            </a:r>
            <a:r>
              <a:rPr lang="en-US" sz="2000" dirty="0">
                <a:solidFill>
                  <a:srgbClr val="F5763D"/>
                </a:solidFill>
                <a:latin typeface="Myriad Pro"/>
                <a:cs typeface="Myriad Pro"/>
              </a:rPr>
              <a:t>as</a:t>
            </a:r>
            <a:r>
              <a:rPr lang="en-US" sz="2000" spc="-5" dirty="0">
                <a:solidFill>
                  <a:srgbClr val="F5763D"/>
                </a:solidFill>
                <a:latin typeface="Myriad Pro"/>
                <a:cs typeface="Myriad Pro"/>
              </a:rPr>
              <a:t> </a:t>
            </a:r>
            <a:r>
              <a:rPr lang="en-US" sz="2000" dirty="0">
                <a:solidFill>
                  <a:srgbClr val="F5763D"/>
                </a:solidFill>
                <a:latin typeface="Myriad Pro"/>
                <a:cs typeface="Myriad Pro"/>
              </a:rPr>
              <a:t>much</a:t>
            </a:r>
            <a:r>
              <a:rPr lang="en-US" sz="2000" spc="-5" dirty="0">
                <a:solidFill>
                  <a:srgbClr val="F5763D"/>
                </a:solidFill>
                <a:latin typeface="Myriad Pro"/>
                <a:cs typeface="Myriad Pro"/>
              </a:rPr>
              <a:t> </a:t>
            </a:r>
            <a:r>
              <a:rPr lang="en-US" sz="2000" dirty="0">
                <a:solidFill>
                  <a:srgbClr val="F5763D"/>
                </a:solidFill>
                <a:latin typeface="Myriad Pro"/>
                <a:cs typeface="Myriad Pro"/>
              </a:rPr>
              <a:t>context</a:t>
            </a:r>
            <a:r>
              <a:rPr lang="en-US" sz="2000" spc="-5" dirty="0">
                <a:solidFill>
                  <a:srgbClr val="F5763D"/>
                </a:solidFill>
                <a:latin typeface="Myriad Pro"/>
                <a:cs typeface="Myriad Pro"/>
              </a:rPr>
              <a:t> </a:t>
            </a:r>
            <a:r>
              <a:rPr lang="en-US" sz="2000" dirty="0">
                <a:solidFill>
                  <a:srgbClr val="F5763D"/>
                </a:solidFill>
                <a:latin typeface="Myriad Pro"/>
                <a:cs typeface="Myriad Pro"/>
              </a:rPr>
              <a:t>as</a:t>
            </a:r>
            <a:r>
              <a:rPr lang="en-US" sz="2000" spc="-5" dirty="0">
                <a:solidFill>
                  <a:srgbClr val="F5763D"/>
                </a:solidFill>
                <a:latin typeface="Myriad Pro"/>
                <a:cs typeface="Myriad Pro"/>
              </a:rPr>
              <a:t> </a:t>
            </a:r>
            <a:r>
              <a:rPr lang="en-US" sz="2000" dirty="0">
                <a:solidFill>
                  <a:srgbClr val="F5763D"/>
                </a:solidFill>
                <a:latin typeface="Myriad Pro"/>
                <a:cs typeface="Myriad Pro"/>
              </a:rPr>
              <a:t>possible</a:t>
            </a:r>
            <a:r>
              <a:rPr lang="en-US" sz="2000" spc="-5" dirty="0">
                <a:solidFill>
                  <a:srgbClr val="F5763D"/>
                </a:solidFill>
                <a:latin typeface="Myriad Pro"/>
                <a:cs typeface="Myriad Pro"/>
              </a:rPr>
              <a:t> </a:t>
            </a:r>
            <a:r>
              <a:rPr lang="en-US" sz="2000" dirty="0">
                <a:solidFill>
                  <a:srgbClr val="F5763D"/>
                </a:solidFill>
                <a:latin typeface="Myriad Pro"/>
                <a:cs typeface="Myriad Pro"/>
              </a:rPr>
              <a:t>for</a:t>
            </a:r>
            <a:r>
              <a:rPr lang="en-US" sz="2000" spc="-5" dirty="0">
                <a:solidFill>
                  <a:srgbClr val="F5763D"/>
                </a:solidFill>
                <a:latin typeface="Myriad Pro"/>
                <a:cs typeface="Myriad Pro"/>
              </a:rPr>
              <a:t> </a:t>
            </a:r>
            <a:r>
              <a:rPr lang="en-US" sz="2000" dirty="0">
                <a:solidFill>
                  <a:srgbClr val="F5763D"/>
                </a:solidFill>
                <a:latin typeface="Myriad Pro"/>
                <a:cs typeface="Myriad Pro"/>
              </a:rPr>
              <a:t>your</a:t>
            </a:r>
            <a:r>
              <a:rPr lang="en-US" sz="2000" spc="-5" dirty="0">
                <a:solidFill>
                  <a:srgbClr val="F5763D"/>
                </a:solidFill>
                <a:latin typeface="Myriad Pro"/>
                <a:cs typeface="Myriad Pro"/>
              </a:rPr>
              <a:t> </a:t>
            </a:r>
            <a:r>
              <a:rPr lang="en-US" sz="2000" spc="-10" dirty="0">
                <a:solidFill>
                  <a:srgbClr val="F5763D"/>
                </a:solidFill>
                <a:latin typeface="Myriad Pro"/>
                <a:cs typeface="Myriad Pro"/>
              </a:rPr>
              <a:t>numbers </a:t>
            </a:r>
            <a:r>
              <a:rPr lang="en-US" sz="2000" dirty="0">
                <a:solidFill>
                  <a:srgbClr val="F5763D"/>
                </a:solidFill>
                <a:latin typeface="Myriad Pro"/>
                <a:cs typeface="Myriad Pro"/>
              </a:rPr>
              <a:t>to</a:t>
            </a:r>
            <a:r>
              <a:rPr lang="en-US" sz="2000" spc="-10" dirty="0">
                <a:solidFill>
                  <a:srgbClr val="F5763D"/>
                </a:solidFill>
                <a:latin typeface="Myriad Pro"/>
                <a:cs typeface="Myriad Pro"/>
              </a:rPr>
              <a:t> </a:t>
            </a:r>
            <a:r>
              <a:rPr lang="en-US" sz="2000" dirty="0">
                <a:solidFill>
                  <a:srgbClr val="F5763D"/>
                </a:solidFill>
                <a:latin typeface="Myriad Pro"/>
                <a:cs typeface="Myriad Pro"/>
              </a:rPr>
              <a:t>become </a:t>
            </a:r>
            <a:r>
              <a:rPr lang="en-US" sz="2000" spc="-10" dirty="0">
                <a:solidFill>
                  <a:srgbClr val="F5763D"/>
                </a:solidFill>
                <a:latin typeface="Myriad Pro"/>
                <a:cs typeface="Myriad Pro"/>
              </a:rPr>
              <a:t>insights.</a:t>
            </a:r>
            <a:endParaRPr lang="en-US" sz="2000" dirty="0">
              <a:solidFill>
                <a:srgbClr val="F5763D"/>
              </a:solidFill>
              <a:latin typeface="Myriad Pro"/>
              <a:cs typeface="Myriad Pro"/>
            </a:endParaRPr>
          </a:p>
          <a:p>
            <a:pPr lvl="1"/>
            <a:endParaRPr lang="en-IN" dirty="0"/>
          </a:p>
        </p:txBody>
      </p:sp>
    </p:spTree>
    <p:extLst>
      <p:ext uri="{BB962C8B-B14F-4D97-AF65-F5344CB8AC3E}">
        <p14:creationId xmlns:p14="http://schemas.microsoft.com/office/powerpoint/2010/main" val="342653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EC7-445E-45FA-A554-73B30FC309CB}"/>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ECAAEC9B-4EFD-C611-539C-9DA5B4F847D7}"/>
              </a:ext>
            </a:extLst>
          </p:cNvPr>
          <p:cNvSpPr>
            <a:spLocks noGrp="1"/>
          </p:cNvSpPr>
          <p:nvPr>
            <p:ph idx="1"/>
          </p:nvPr>
        </p:nvSpPr>
        <p:spPr>
          <a:xfrm>
            <a:off x="1154954" y="2223247"/>
            <a:ext cx="8825659" cy="4545106"/>
          </a:xfrm>
        </p:spPr>
        <p:txBody>
          <a:bodyPr>
            <a:normAutofit/>
          </a:bodyPr>
          <a:lstStyle/>
          <a:p>
            <a:r>
              <a:rPr lang="en-US" sz="1800" b="1" spc="-40" dirty="0">
                <a:solidFill>
                  <a:srgbClr val="49495E"/>
                </a:solidFill>
                <a:latin typeface="Arial"/>
                <a:cs typeface="Arial"/>
              </a:rPr>
              <a:t>Step</a:t>
            </a:r>
            <a:r>
              <a:rPr lang="en-US" sz="1800" b="1" spc="-70" dirty="0">
                <a:solidFill>
                  <a:srgbClr val="49495E"/>
                </a:solidFill>
                <a:latin typeface="Arial"/>
                <a:cs typeface="Arial"/>
              </a:rPr>
              <a:t> </a:t>
            </a:r>
            <a:r>
              <a:rPr lang="en-US" sz="1800" b="1" dirty="0">
                <a:solidFill>
                  <a:srgbClr val="49495E"/>
                </a:solidFill>
                <a:latin typeface="Arial"/>
                <a:cs typeface="Arial"/>
              </a:rPr>
              <a:t>2:</a:t>
            </a:r>
            <a:r>
              <a:rPr lang="en-US" sz="1800" b="1" spc="-60" dirty="0">
                <a:solidFill>
                  <a:srgbClr val="49495E"/>
                </a:solidFill>
                <a:latin typeface="Arial"/>
                <a:cs typeface="Arial"/>
              </a:rPr>
              <a:t> </a:t>
            </a:r>
            <a:r>
              <a:rPr lang="en-US" sz="1800" b="1" spc="-45" dirty="0">
                <a:solidFill>
                  <a:srgbClr val="49495E"/>
                </a:solidFill>
                <a:latin typeface="Arial"/>
                <a:cs typeface="Arial"/>
              </a:rPr>
              <a:t>Collect</a:t>
            </a:r>
            <a:r>
              <a:rPr lang="en-US" sz="1800" b="1" spc="-50" dirty="0">
                <a:solidFill>
                  <a:srgbClr val="49495E"/>
                </a:solidFill>
                <a:latin typeface="Arial"/>
                <a:cs typeface="Arial"/>
              </a:rPr>
              <a:t> </a:t>
            </a:r>
            <a:r>
              <a:rPr lang="en-US" sz="1800" b="1" spc="-25" dirty="0">
                <a:solidFill>
                  <a:srgbClr val="49495E"/>
                </a:solidFill>
                <a:latin typeface="Arial"/>
                <a:cs typeface="Arial"/>
              </a:rPr>
              <a:t>the</a:t>
            </a:r>
            <a:r>
              <a:rPr lang="en-US" sz="1800" b="1" spc="-55" dirty="0">
                <a:solidFill>
                  <a:srgbClr val="49495E"/>
                </a:solidFill>
                <a:latin typeface="Arial"/>
                <a:cs typeface="Arial"/>
              </a:rPr>
              <a:t> </a:t>
            </a:r>
            <a:r>
              <a:rPr lang="en-US" sz="1800" b="1" spc="-50" dirty="0">
                <a:solidFill>
                  <a:srgbClr val="49495E"/>
                </a:solidFill>
                <a:latin typeface="Arial"/>
                <a:cs typeface="Arial"/>
              </a:rPr>
              <a:t>raw</a:t>
            </a:r>
            <a:r>
              <a:rPr lang="en-US" sz="1800" b="1" spc="-55" dirty="0">
                <a:solidFill>
                  <a:srgbClr val="49495E"/>
                </a:solidFill>
                <a:latin typeface="Arial"/>
                <a:cs typeface="Arial"/>
              </a:rPr>
              <a:t> </a:t>
            </a:r>
            <a:r>
              <a:rPr lang="en-US" sz="1800" b="1" spc="-25" dirty="0">
                <a:solidFill>
                  <a:srgbClr val="49495E"/>
                </a:solidFill>
                <a:latin typeface="Arial"/>
                <a:cs typeface="Arial"/>
              </a:rPr>
              <a:t>data</a:t>
            </a:r>
            <a:r>
              <a:rPr lang="en-US" sz="1800" b="1" spc="-55" dirty="0">
                <a:solidFill>
                  <a:srgbClr val="49495E"/>
                </a:solidFill>
                <a:latin typeface="Arial"/>
                <a:cs typeface="Arial"/>
              </a:rPr>
              <a:t> 	</a:t>
            </a:r>
          </a:p>
          <a:p>
            <a:pPr lvl="1"/>
            <a:r>
              <a:rPr lang="en-US" spc="-45" dirty="0">
                <a:solidFill>
                  <a:srgbClr val="49495E"/>
                </a:solidFill>
                <a:latin typeface="Arial"/>
                <a:cs typeface="Arial"/>
              </a:rPr>
              <a:t>Decide on the data required, and find ways to get that data.</a:t>
            </a:r>
          </a:p>
          <a:p>
            <a:pPr lvl="1"/>
            <a:r>
              <a:rPr lang="en-US" spc="-45" dirty="0">
                <a:solidFill>
                  <a:srgbClr val="49495E"/>
                </a:solidFill>
                <a:latin typeface="Arial"/>
                <a:cs typeface="Arial"/>
              </a:rPr>
              <a:t>Query internal databases or purchase external datasets.</a:t>
            </a:r>
          </a:p>
          <a:p>
            <a:pPr lvl="1"/>
            <a:endParaRPr lang="en-US" spc="-45" dirty="0">
              <a:solidFill>
                <a:srgbClr val="49495E"/>
              </a:solidFill>
              <a:latin typeface="Arial"/>
              <a:cs typeface="Arial"/>
            </a:endParaRPr>
          </a:p>
          <a:p>
            <a:pPr marL="457200" lvl="1" indent="0">
              <a:buNone/>
            </a:pPr>
            <a:endParaRPr lang="en-US" sz="2000" dirty="0">
              <a:latin typeface="Myriad Pro"/>
              <a:cs typeface="Myriad Pro"/>
            </a:endParaRPr>
          </a:p>
          <a:p>
            <a:pPr lvl="1"/>
            <a:endParaRPr lang="en-IN" dirty="0"/>
          </a:p>
        </p:txBody>
      </p:sp>
    </p:spTree>
    <p:extLst>
      <p:ext uri="{BB962C8B-B14F-4D97-AF65-F5344CB8AC3E}">
        <p14:creationId xmlns:p14="http://schemas.microsoft.com/office/powerpoint/2010/main" val="279150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87</TotalTime>
  <Words>929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inter-regular</vt:lpstr>
      <vt:lpstr>Minion Pro</vt:lpstr>
      <vt:lpstr>Myriad Pro</vt:lpstr>
      <vt:lpstr>Wingdings 3</vt:lpstr>
      <vt:lpstr>Ion Boardroom</vt:lpstr>
      <vt:lpstr>Welcome to Data Science Course</vt:lpstr>
      <vt:lpstr>What is Data Science?</vt:lpstr>
      <vt:lpstr>Data Science: Opinions by Market Leaders..</vt:lpstr>
      <vt:lpstr>Data Science from a Data Scientist’s view point </vt:lpstr>
      <vt:lpstr>Different Data Science Roles</vt:lpstr>
      <vt:lpstr>Different Data Science Roles</vt:lpstr>
      <vt:lpstr>Different Data Science Roles</vt:lpstr>
      <vt:lpstr>Data Science: Process</vt:lpstr>
      <vt:lpstr>Data Science: Process</vt:lpstr>
      <vt:lpstr>Data Science: Process</vt:lpstr>
      <vt:lpstr>Data Science: Process</vt:lpstr>
      <vt:lpstr>Data Science: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Amit Yadav</dc:creator>
  <cp:lastModifiedBy>Amit Yadav</cp:lastModifiedBy>
  <cp:revision>3</cp:revision>
  <dcterms:created xsi:type="dcterms:W3CDTF">2022-07-22T02:30:12Z</dcterms:created>
  <dcterms:modified xsi:type="dcterms:W3CDTF">2022-07-22T03:57:40Z</dcterms:modified>
</cp:coreProperties>
</file>