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8" r:id="rId2"/>
    <p:sldId id="257" r:id="rId3"/>
    <p:sldId id="258" r:id="rId4"/>
    <p:sldId id="259" r:id="rId5"/>
    <p:sldId id="260" r:id="rId6"/>
    <p:sldId id="263" r:id="rId7"/>
    <p:sldId id="270" r:id="rId8"/>
    <p:sldId id="271" r:id="rId9"/>
    <p:sldId id="269" r:id="rId10"/>
    <p:sldId id="272" r:id="rId11"/>
    <p:sldId id="274" r:id="rId12"/>
    <p:sldId id="273" r:id="rId1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, Nitesh" initials="BN" lastIdx="2" clrIdx="0">
    <p:extLst>
      <p:ext uri="{19B8F6BF-5375-455C-9EA6-DF929625EA0E}">
        <p15:presenceInfo xmlns:p15="http://schemas.microsoft.com/office/powerpoint/2012/main" userId="S-1-5-21-1614895754-823518204-839522115-1525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39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C468-2222-4E99-A0D2-64FEE047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984FD-33B1-4A29-9388-CD7B0251E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CFCD-60B1-4F02-A23F-7F8DAA75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93EE-9650-4AB8-8E18-FDCA1D7F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5DF9-B324-4162-BF4A-4610E4CA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61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9512-B564-4838-9D0F-5F516EC5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23F0D-F53C-4CD4-8239-B6D2AAC77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ED75-8A24-46E9-BF91-15988356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9B1C-2208-46E6-94C9-01A4F2DE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1F33-5F4D-45AD-A9FE-3FAEA6F7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9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33D0F-2B91-4758-8707-A5098D50B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6B94F-5329-4ED7-B9B3-EAE32E015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189FF-8E2C-4E40-9089-95ABA369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2FF3-613E-4142-9EBB-B457A65E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EDF0-57CA-42E5-BFA6-E8656330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08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134D-5183-4EA0-A82B-4A7751A6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A83E-EDEA-4757-BFA2-CCACDA58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46AA-FE36-45D9-9801-6DBBE587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1A87-E73C-4A47-B0CE-9210925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BCE5-9A48-44B4-9963-FC363F16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25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99BB-62CF-4FEB-AC62-BC4539DC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1E454-C44D-45BF-97C8-21F8C80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1215-5118-4124-9789-A100AA8E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5732-7555-4E29-99B5-90ED2990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1824-5B04-4240-B9CE-2D38B8A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3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3453-FCDC-411E-9E65-5FF946D0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0D42-2419-4A55-8A25-CC165B6C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00A24-D0A5-4846-A042-FC7258ACB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388C2-7225-435E-8306-89223716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163A0-8AEA-4FBB-ADC3-3F2210FF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89F48-D65D-4DEF-B849-5F59C865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30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48F4-13DC-4915-A721-41DF8D59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70E0-E131-4AA1-B292-0D09BAF6A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1345D-79E7-4F22-8078-C6A62991D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111AE-3418-4CDC-99A2-63E996285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2ED23-791A-48AF-B27F-ACD402841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8E114-59D1-489E-88D8-52390FBF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B06D7-8EE1-4C02-947D-30C258E3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BB215-444F-4375-9990-33219031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9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D056-CF14-4CE3-8E7D-1E220AB5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9C810-A3F4-40F7-B217-3B58CDFC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8E215-7DCD-4DAE-8892-BD55C926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8F622-5908-4493-B2D8-64FACE98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3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CA5CD-F246-4069-9D38-AF7E1F83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1BF22-DFAA-47F1-962B-D6ADB9CC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0726C-AB24-4E26-BD8C-2A21B79A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0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CAFB-C767-45F0-980B-6F9F847A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043C-0D7A-483F-830E-2463EA63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CACDC-E3EB-4C74-BC36-79B1AA1B4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E81E-F4BB-4975-8999-22C4EAA8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9E9E0-196F-49FA-B492-C2CCC385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31199-36EA-4FF8-853E-A3DC29E0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3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1869-F479-4704-96B7-0A374128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46A24-2AFB-4761-BD4A-7A61D3A37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CA238-7F8B-439C-9B09-2D4BE2E9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D7B3-9D95-440C-8A12-D72AE614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AC4C1-1F32-447B-976C-44FADA55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4C24F-029B-44C7-AA05-E1AF6F73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98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14BDB-7007-4BFA-8417-B49E3D1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519C-11CD-4D54-B563-934BDBF9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3898-CCE1-4917-A2FE-856982632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2BBB-44C9-48B0-800B-4B2A8BBF1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EBD7-8471-49AE-A6A6-9BB3EA6C6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43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contact-us-help-desk-contact-help-1524408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01233" y="-360775"/>
            <a:ext cx="1949480" cy="1958384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951083" y="600385"/>
            <a:ext cx="688393" cy="91785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13047" y="931754"/>
            <a:ext cx="733303" cy="9777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980419" y="0"/>
            <a:ext cx="3024381" cy="2106079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08100" y="8697601"/>
            <a:ext cx="1594147" cy="1055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ject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25212B-B6A1-4A62-95F4-AB6A3256A0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458" y="977962"/>
            <a:ext cx="11054472" cy="486817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1018" y="9177803"/>
            <a:ext cx="869230" cy="57579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4AE98-ABC2-40E3-B032-27A46E118B48}"/>
              </a:ext>
            </a:extLst>
          </p:cNvPr>
          <p:cNvSpPr txBox="1"/>
          <p:nvPr/>
        </p:nvSpPr>
        <p:spPr>
          <a:xfrm>
            <a:off x="1863175" y="7280115"/>
            <a:ext cx="10404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Nitesh Bhat</a:t>
            </a:r>
          </a:p>
          <a:p>
            <a:r>
              <a:rPr lang="en-AU" sz="3200" dirty="0"/>
              <a:t>Serious Software Engineer @ </a:t>
            </a:r>
            <a:br>
              <a:rPr lang="en-AU" sz="3200" dirty="0"/>
            </a:br>
            <a:r>
              <a:rPr lang="en-AU" sz="3200" dirty="0"/>
              <a:t>       https://niteshbhat.github.io/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26FFC7A-59FF-4557-8DDE-2D10D5F95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7198062"/>
            <a:ext cx="2818757" cy="14093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C88FF-FC19-4F9D-B06F-950C369FF0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76889" y="8316443"/>
            <a:ext cx="669241" cy="9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12AD9EF-AAF9-4D4F-88C6-955775435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373"/>
            <a:ext cx="13004800" cy="99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066F6-F99B-4B00-BE90-5A5BCB64E0CF}"/>
              </a:ext>
            </a:extLst>
          </p:cNvPr>
          <p:cNvSpPr txBox="1"/>
          <p:nvPr/>
        </p:nvSpPr>
        <p:spPr>
          <a:xfrm flipH="1">
            <a:off x="711200" y="3886200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https://github.com/Niteshbhat/Free-DevOps-Books-1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2D71FB-E26D-40DF-8F10-819C56354C82}"/>
              </a:ext>
            </a:extLst>
          </p:cNvPr>
          <p:cNvSpPr/>
          <p:nvPr/>
        </p:nvSpPr>
        <p:spPr>
          <a:xfrm>
            <a:off x="1854200" y="1905000"/>
            <a:ext cx="9144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 Books</a:t>
            </a:r>
          </a:p>
        </p:txBody>
      </p:sp>
    </p:spTree>
    <p:extLst>
      <p:ext uri="{BB962C8B-B14F-4D97-AF65-F5344CB8AC3E}">
        <p14:creationId xmlns:p14="http://schemas.microsoft.com/office/powerpoint/2010/main" val="104792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571315-CD39-42CD-B40C-43D42134D5C1}"/>
              </a:ext>
            </a:extLst>
          </p:cNvPr>
          <p:cNvSpPr/>
          <p:nvPr/>
        </p:nvSpPr>
        <p:spPr>
          <a:xfrm>
            <a:off x="4866310" y="4419600"/>
            <a:ext cx="3272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52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4412" y="704850"/>
              <a:ext cx="3411220" cy="1270000"/>
            </a:xfrm>
            <a:custGeom>
              <a:avLst/>
              <a:gdLst/>
              <a:ahLst/>
              <a:cxnLst/>
              <a:rect l="l" t="t" r="r" b="b"/>
              <a:pathLst>
                <a:path w="3411220" h="1270000">
                  <a:moveTo>
                    <a:pt x="2902743" y="0"/>
                  </a:moveTo>
                  <a:lnTo>
                    <a:pt x="63500" y="0"/>
                  </a:lnTo>
                  <a:lnTo>
                    <a:pt x="38782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0"/>
                  </a:lnTo>
                  <a:lnTo>
                    <a:pt x="0" y="1206500"/>
                  </a:lnTo>
                  <a:lnTo>
                    <a:pt x="4990" y="1231216"/>
                  </a:lnTo>
                  <a:lnTo>
                    <a:pt x="18598" y="1251401"/>
                  </a:lnTo>
                  <a:lnTo>
                    <a:pt x="38782" y="1265009"/>
                  </a:lnTo>
                  <a:lnTo>
                    <a:pt x="63500" y="1270000"/>
                  </a:lnTo>
                  <a:lnTo>
                    <a:pt x="2902743" y="1270000"/>
                  </a:lnTo>
                  <a:lnTo>
                    <a:pt x="2927460" y="1265009"/>
                  </a:lnTo>
                  <a:lnTo>
                    <a:pt x="2947644" y="1251401"/>
                  </a:lnTo>
                  <a:lnTo>
                    <a:pt x="2961253" y="1231216"/>
                  </a:lnTo>
                  <a:lnTo>
                    <a:pt x="2966243" y="1206500"/>
                  </a:lnTo>
                  <a:lnTo>
                    <a:pt x="2966243" y="1121171"/>
                  </a:lnTo>
                  <a:lnTo>
                    <a:pt x="3410743" y="994568"/>
                  </a:lnTo>
                  <a:lnTo>
                    <a:pt x="2966243" y="867568"/>
                  </a:lnTo>
                  <a:lnTo>
                    <a:pt x="2966243" y="63500"/>
                  </a:lnTo>
                  <a:lnTo>
                    <a:pt x="2961253" y="38783"/>
                  </a:lnTo>
                  <a:lnTo>
                    <a:pt x="2947645" y="18598"/>
                  </a:lnTo>
                  <a:lnTo>
                    <a:pt x="2927460" y="4990"/>
                  </a:lnTo>
                  <a:lnTo>
                    <a:pt x="2902743" y="0"/>
                  </a:lnTo>
                  <a:close/>
                </a:path>
              </a:pathLst>
            </a:custGeom>
            <a:solidFill>
              <a:srgbClr val="496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00" y="914400"/>
              <a:ext cx="1409700" cy="381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000" y="1473200"/>
              <a:ext cx="1689100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3300" y="767080"/>
            <a:ext cx="16808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0">
              <a:lnSpc>
                <a:spcPct val="1094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What 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is 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vO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?</a:t>
            </a:r>
            <a:endParaRPr sz="3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5043" y="2961332"/>
            <a:ext cx="11835130" cy="3881754"/>
            <a:chOff x="585043" y="2961332"/>
            <a:chExt cx="11835130" cy="38817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043" y="2961332"/>
              <a:ext cx="11834713" cy="38817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186" y="2974032"/>
              <a:ext cx="11758427" cy="380553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6600" y="3271520"/>
            <a:ext cx="11531600" cy="313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160" algn="ctr">
              <a:lnSpc>
                <a:spcPct val="107500"/>
              </a:lnSpc>
              <a:spcBef>
                <a:spcPts val="95"/>
              </a:spcBef>
              <a:tabLst>
                <a:tab pos="2063114" algn="l"/>
                <a:tab pos="2120265" algn="l"/>
                <a:tab pos="2162175" algn="l"/>
                <a:tab pos="2619375" algn="l"/>
                <a:tab pos="2737485" algn="l"/>
                <a:tab pos="2947670" algn="l"/>
                <a:tab pos="3187700" algn="l"/>
                <a:tab pos="3310254" algn="l"/>
                <a:tab pos="3380740" algn="l"/>
                <a:tab pos="3519804" algn="l"/>
                <a:tab pos="4003675" algn="l"/>
                <a:tab pos="4308475" algn="l"/>
                <a:tab pos="4639945" algn="l"/>
                <a:tab pos="5151120" algn="l"/>
                <a:tab pos="5559425" algn="l"/>
                <a:tab pos="5620385" algn="l"/>
                <a:tab pos="6863080" algn="l"/>
                <a:tab pos="7027545" algn="l"/>
                <a:tab pos="7812405" algn="l"/>
                <a:tab pos="7930515" algn="l"/>
                <a:tab pos="9042400" algn="l"/>
                <a:tab pos="10079990" algn="l"/>
                <a:tab pos="10394950" algn="l"/>
                <a:tab pos="10520680" algn="l"/>
              </a:tabLst>
            </a:pPr>
            <a:r>
              <a:rPr sz="3800" spc="395" dirty="0">
                <a:solidFill>
                  <a:srgbClr val="FFFFFF"/>
                </a:solidFill>
                <a:latin typeface="Calibri"/>
                <a:cs typeface="Calibri"/>
              </a:rPr>
              <a:t>DevOps	</a:t>
            </a:r>
            <a:r>
              <a:rPr sz="3800" spc="525" dirty="0">
                <a:solidFill>
                  <a:srgbClr val="FFFFFF"/>
                </a:solidFill>
                <a:latin typeface="Calibri"/>
                <a:cs typeface="Calibri"/>
              </a:rPr>
              <a:t>is	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		</a:t>
            </a:r>
            <a:r>
              <a:rPr sz="3800" spc="434" dirty="0">
                <a:solidFill>
                  <a:srgbClr val="FFFFFF"/>
                </a:solidFill>
                <a:latin typeface="Calibri"/>
                <a:cs typeface="Calibri"/>
              </a:rPr>
              <a:t>set	</a:t>
            </a:r>
            <a:r>
              <a:rPr sz="3800" spc="790" dirty="0">
                <a:solidFill>
                  <a:srgbClr val="FFFFFF"/>
                </a:solidFill>
                <a:latin typeface="Calibri"/>
                <a:cs typeface="Calibri"/>
              </a:rPr>
              <a:t>of	</a:t>
            </a:r>
            <a:r>
              <a:rPr sz="3800" spc="570" dirty="0">
                <a:solidFill>
                  <a:srgbClr val="FFFFFF"/>
                </a:solidFill>
                <a:latin typeface="Calibri"/>
                <a:cs typeface="Calibri"/>
              </a:rPr>
              <a:t>practices	</a:t>
            </a:r>
            <a:r>
              <a:rPr sz="3800" spc="685" dirty="0">
                <a:solidFill>
                  <a:srgbClr val="FFFFFF"/>
                </a:solidFill>
                <a:latin typeface="Calibri"/>
                <a:cs typeface="Calibri"/>
              </a:rPr>
              <a:t>intended		</a:t>
            </a:r>
            <a:r>
              <a:rPr sz="3800" spc="50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800" spc="5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65" dirty="0">
                <a:solidFill>
                  <a:srgbClr val="FFFFFF"/>
                </a:solidFill>
                <a:latin typeface="Calibri"/>
                <a:cs typeface="Calibri"/>
              </a:rPr>
              <a:t>reduce		</a:t>
            </a:r>
            <a:r>
              <a:rPr sz="3800" spc="450" dirty="0">
                <a:solidFill>
                  <a:srgbClr val="FFFFFF"/>
                </a:solidFill>
                <a:latin typeface="Calibri"/>
                <a:cs typeface="Calibri"/>
              </a:rPr>
              <a:t>the	</a:t>
            </a:r>
            <a:r>
              <a:rPr lang="en-AU" sz="3800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15" dirty="0">
                <a:solidFill>
                  <a:srgbClr val="FFFFFF"/>
                </a:solidFill>
                <a:latin typeface="Calibri"/>
                <a:cs typeface="Calibri"/>
              </a:rPr>
              <a:t>time	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between		</a:t>
            </a:r>
            <a:r>
              <a:rPr sz="3800" spc="680" dirty="0">
                <a:solidFill>
                  <a:srgbClr val="FFFFFF"/>
                </a:solidFill>
                <a:latin typeface="Calibri"/>
                <a:cs typeface="Calibri"/>
              </a:rPr>
              <a:t>committing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800" spc="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78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8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	</a:t>
            </a:r>
            <a:r>
              <a:rPr sz="3800" spc="2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7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	</a:t>
            </a:r>
            <a:r>
              <a:rPr sz="3800" spc="4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800" spc="545" dirty="0">
                <a:solidFill>
                  <a:srgbClr val="FFFFFF"/>
                </a:solidFill>
                <a:latin typeface="Calibri"/>
                <a:cs typeface="Calibri"/>
              </a:rPr>
              <a:t>ys</a:t>
            </a:r>
            <a:r>
              <a:rPr sz="3800" spc="4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spc="8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79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969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5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sz="3800" spc="78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8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204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spc="6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520" dirty="0">
                <a:solidFill>
                  <a:srgbClr val="FFFFFF"/>
                </a:solidFill>
                <a:latin typeface="Calibri"/>
                <a:cs typeface="Calibri"/>
              </a:rPr>
              <a:t>g  </a:t>
            </a:r>
            <a:r>
              <a:rPr sz="3800" spc="680" dirty="0">
                <a:solidFill>
                  <a:srgbClr val="FFFFFF"/>
                </a:solidFill>
                <a:latin typeface="Calibri"/>
                <a:cs typeface="Calibri"/>
              </a:rPr>
              <a:t>placed	</a:t>
            </a:r>
            <a:r>
              <a:rPr sz="3800" spc="570" dirty="0">
                <a:solidFill>
                  <a:srgbClr val="FFFFFF"/>
                </a:solidFill>
                <a:latin typeface="Calibri"/>
                <a:cs typeface="Calibri"/>
              </a:rPr>
              <a:t>into			</a:t>
            </a:r>
            <a:r>
              <a:rPr sz="3800" spc="775" dirty="0">
                <a:solidFill>
                  <a:srgbClr val="FFFFFF"/>
                </a:solidFill>
                <a:latin typeface="Calibri"/>
                <a:cs typeface="Calibri"/>
              </a:rPr>
              <a:t>normal		</a:t>
            </a:r>
            <a:r>
              <a:rPr sz="3800" spc="635" dirty="0">
                <a:solidFill>
                  <a:srgbClr val="FFFFFF"/>
                </a:solidFill>
                <a:latin typeface="Calibri"/>
                <a:cs typeface="Calibri"/>
              </a:rPr>
              <a:t>production,	</a:t>
            </a:r>
            <a:r>
              <a:rPr sz="3800" spc="540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3800" spc="5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60" dirty="0">
                <a:solidFill>
                  <a:srgbClr val="FFFFFF"/>
                </a:solidFill>
                <a:latin typeface="Calibri"/>
                <a:cs typeface="Calibri"/>
              </a:rPr>
              <a:t>ensuring	</a:t>
            </a:r>
            <a:r>
              <a:rPr sz="3800" spc="585" dirty="0">
                <a:solidFill>
                  <a:srgbClr val="FFFFFF"/>
                </a:solidFill>
                <a:latin typeface="Calibri"/>
                <a:cs typeface="Calibri"/>
              </a:rPr>
              <a:t>high	</a:t>
            </a:r>
            <a:r>
              <a:rPr sz="3800" spc="540" dirty="0">
                <a:solidFill>
                  <a:srgbClr val="FFFFFF"/>
                </a:solidFill>
                <a:latin typeface="Calibri"/>
                <a:cs typeface="Calibri"/>
              </a:rPr>
              <a:t>quality.</a:t>
            </a:r>
            <a:endParaRPr sz="3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346325" marR="5080" indent="-2324100">
              <a:lnSpc>
                <a:spcPts val="8000"/>
              </a:lnSpc>
              <a:spcBef>
                <a:spcPts val="265"/>
              </a:spcBef>
            </a:pPr>
            <a:r>
              <a:rPr spc="60" dirty="0"/>
              <a:t>Checkin</a:t>
            </a:r>
            <a:r>
              <a:rPr spc="-10" dirty="0"/>
              <a:t> </a:t>
            </a:r>
            <a:r>
              <a:rPr spc="5" dirty="0"/>
              <a:t>to</a:t>
            </a:r>
            <a:r>
              <a:rPr spc="-10" dirty="0"/>
              <a:t> release </a:t>
            </a:r>
            <a:r>
              <a:rPr spc="520" dirty="0"/>
              <a:t>=&gt;</a:t>
            </a:r>
            <a:r>
              <a:rPr spc="-10" dirty="0"/>
              <a:t> </a:t>
            </a:r>
            <a:r>
              <a:rPr spc="5" dirty="0"/>
              <a:t>it </a:t>
            </a:r>
            <a:r>
              <a:rPr spc="-1850" dirty="0"/>
              <a:t> </a:t>
            </a:r>
            <a:r>
              <a:rPr spc="5" dirty="0"/>
              <a:t>takes</a:t>
            </a:r>
            <a:r>
              <a:rPr spc="-5" dirty="0"/>
              <a:t> </a:t>
            </a:r>
            <a:r>
              <a:rPr spc="155" dirty="0"/>
              <a:t>ages!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77" y="3983164"/>
            <a:ext cx="11693482" cy="3387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4045" y="8300332"/>
            <a:ext cx="11957050" cy="732790"/>
            <a:chOff x="604045" y="8300332"/>
            <a:chExt cx="11957050" cy="732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045" y="8300332"/>
              <a:ext cx="11957041" cy="7324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2145" y="8313032"/>
              <a:ext cx="11880850" cy="656590"/>
            </a:xfrm>
            <a:custGeom>
              <a:avLst/>
              <a:gdLst/>
              <a:ahLst/>
              <a:cxnLst/>
              <a:rect l="l" t="t" r="r" b="b"/>
              <a:pathLst>
                <a:path w="11880850" h="656590">
                  <a:moveTo>
                    <a:pt x="558800" y="0"/>
                  </a:moveTo>
                  <a:lnTo>
                    <a:pt x="0" y="328136"/>
                  </a:lnTo>
                  <a:lnTo>
                    <a:pt x="558800" y="656274"/>
                  </a:lnTo>
                  <a:lnTo>
                    <a:pt x="558800" y="433140"/>
                  </a:lnTo>
                  <a:lnTo>
                    <a:pt x="11702025" y="433140"/>
                  </a:lnTo>
                  <a:lnTo>
                    <a:pt x="11880841" y="328136"/>
                  </a:lnTo>
                  <a:lnTo>
                    <a:pt x="11702025" y="223132"/>
                  </a:lnTo>
                  <a:lnTo>
                    <a:pt x="558800" y="223132"/>
                  </a:lnTo>
                  <a:lnTo>
                    <a:pt x="558800" y="0"/>
                  </a:lnTo>
                  <a:close/>
                </a:path>
                <a:path w="11880850" h="656590">
                  <a:moveTo>
                    <a:pt x="11702025" y="433140"/>
                  </a:moveTo>
                  <a:lnTo>
                    <a:pt x="11322041" y="433140"/>
                  </a:lnTo>
                  <a:lnTo>
                    <a:pt x="11322041" y="656274"/>
                  </a:lnTo>
                  <a:lnTo>
                    <a:pt x="11702025" y="433140"/>
                  </a:lnTo>
                  <a:close/>
                </a:path>
                <a:path w="11880850" h="656590">
                  <a:moveTo>
                    <a:pt x="11322041" y="0"/>
                  </a:moveTo>
                  <a:lnTo>
                    <a:pt x="11322041" y="223132"/>
                  </a:lnTo>
                  <a:lnTo>
                    <a:pt x="11702025" y="223132"/>
                  </a:lnTo>
                  <a:lnTo>
                    <a:pt x="11322041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41600" y="8928100"/>
            <a:ext cx="7724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how many </a:t>
            </a:r>
            <a:r>
              <a:rPr sz="3600" i="1" dirty="0">
                <a:latin typeface="Arial"/>
                <a:cs typeface="Arial"/>
              </a:rPr>
              <a:t>weeks,</a:t>
            </a:r>
            <a:r>
              <a:rPr sz="3600" i="1" spc="-5" dirty="0">
                <a:latin typeface="Arial"/>
                <a:cs typeface="Arial"/>
              </a:rPr>
              <a:t> </a:t>
            </a:r>
            <a:r>
              <a:rPr sz="3600" i="1" dirty="0">
                <a:latin typeface="Arial"/>
                <a:cs typeface="Arial"/>
              </a:rPr>
              <a:t>months,</a:t>
            </a:r>
            <a:r>
              <a:rPr sz="3600" i="1" spc="-5" dirty="0">
                <a:latin typeface="Arial"/>
                <a:cs typeface="Arial"/>
              </a:rPr>
              <a:t> or </a:t>
            </a:r>
            <a:r>
              <a:rPr sz="3600" i="1" spc="20" dirty="0">
                <a:latin typeface="Arial"/>
                <a:cs typeface="Arial"/>
              </a:rPr>
              <a:t>years?!!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876300"/>
            <a:ext cx="108096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60" dirty="0"/>
              <a:t>DevOps:</a:t>
            </a:r>
            <a:r>
              <a:rPr sz="8000" spc="-25" dirty="0"/>
              <a:t> </a:t>
            </a:r>
            <a:r>
              <a:rPr sz="8000" spc="95" dirty="0"/>
              <a:t>Lightning</a:t>
            </a:r>
            <a:r>
              <a:rPr sz="8000" spc="-25" dirty="0"/>
              <a:t> </a:t>
            </a:r>
            <a:r>
              <a:rPr sz="8000" spc="85" dirty="0"/>
              <a:t>fast!</a:t>
            </a:r>
            <a:endParaRPr sz="8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23" y="2730980"/>
            <a:ext cx="8732520" cy="6062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6901" y="412894"/>
              <a:ext cx="2150666" cy="1346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5001" y="425594"/>
              <a:ext cx="2074464" cy="1270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9451" y="1871366"/>
              <a:ext cx="2150666" cy="1346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7551" y="1884066"/>
              <a:ext cx="2074466" cy="1270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96400" y="673100"/>
            <a:ext cx="298069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Dev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Arial"/>
              <a:cs typeface="Arial"/>
            </a:endParaRPr>
          </a:p>
          <a:p>
            <a:pPr marL="1816100">
              <a:lnSpc>
                <a:spcPct val="100000"/>
              </a:lnSpc>
            </a:pPr>
            <a:r>
              <a:rPr sz="4800" spc="85" dirty="0">
                <a:solidFill>
                  <a:srgbClr val="FFFFFF"/>
                </a:solidFill>
                <a:latin typeface="Arial"/>
                <a:cs typeface="Arial"/>
              </a:rPr>
              <a:t>Ops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3F6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2138" y="-5646"/>
            <a:ext cx="11019893" cy="9777508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DE1E838-2668-4C7B-9E87-1E416E53B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53" y="2362200"/>
            <a:ext cx="992540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0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95FF6F-5200-464A-8F52-61229A0BEF52}"/>
              </a:ext>
            </a:extLst>
          </p:cNvPr>
          <p:cNvSpPr txBox="1"/>
          <p:nvPr/>
        </p:nvSpPr>
        <p:spPr>
          <a:xfrm>
            <a:off x="330200" y="838200"/>
            <a:ext cx="3581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1)Plan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2)Code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3)Build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4)Deploy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5)Test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6)Rebase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7)Configure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8)Monitor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B3D9-9657-4378-900E-E066E0967839}"/>
              </a:ext>
            </a:extLst>
          </p:cNvPr>
          <p:cNvSpPr txBox="1"/>
          <p:nvPr/>
        </p:nvSpPr>
        <p:spPr>
          <a:xfrm>
            <a:off x="2844800" y="-23356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/>
              <a:t> </a:t>
            </a:r>
            <a:r>
              <a:rPr lang="en-AU" sz="7200" u="sng" dirty="0">
                <a:solidFill>
                  <a:schemeClr val="accent1">
                    <a:lumMod val="75000"/>
                  </a:schemeClr>
                </a:solidFill>
              </a:rPr>
              <a:t>Dev</a:t>
            </a:r>
            <a:r>
              <a:rPr lang="en-AU" sz="7200" u="sng" dirty="0">
                <a:solidFill>
                  <a:srgbClr val="92D050"/>
                </a:solidFill>
              </a:rPr>
              <a:t>Ops</a:t>
            </a:r>
            <a:r>
              <a:rPr lang="en-AU" sz="7200" u="sng" dirty="0"/>
              <a:t> Roadmap</a:t>
            </a:r>
          </a:p>
          <a:p>
            <a:endParaRPr lang="en-AU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B625-EAB9-40E5-A942-72FCDB81EA30}"/>
              </a:ext>
            </a:extLst>
          </p:cNvPr>
          <p:cNvSpPr txBox="1"/>
          <p:nvPr/>
        </p:nvSpPr>
        <p:spPr>
          <a:xfrm>
            <a:off x="3396574" y="1447800"/>
            <a:ext cx="96774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Step 1</a:t>
            </a:r>
            <a:r>
              <a:rPr lang="en-AU" sz="3200" dirty="0"/>
              <a:t>: Learn a Programming language</a:t>
            </a:r>
          </a:p>
          <a:p>
            <a:r>
              <a:rPr lang="en-AU" sz="3200" b="1" dirty="0">
                <a:solidFill>
                  <a:schemeClr val="accent2">
                    <a:lumMod val="75000"/>
                  </a:schemeClr>
                </a:solidFill>
              </a:rPr>
              <a:t>Step 2</a:t>
            </a:r>
            <a:r>
              <a:rPr lang="en-AU" sz="3200" dirty="0"/>
              <a:t>: Learn  Tools that need to depend </a:t>
            </a:r>
          </a:p>
          <a:p>
            <a:r>
              <a:rPr lang="en-AU" sz="3200" dirty="0"/>
              <a:t>           Build : Maven, MS Build</a:t>
            </a:r>
          </a:p>
          <a:p>
            <a:r>
              <a:rPr lang="en-AU" sz="3200" dirty="0"/>
              <a:t>           SCM  : GIT, GitHub, bitbucket, TFS</a:t>
            </a:r>
          </a:p>
          <a:p>
            <a:r>
              <a:rPr lang="en-AU" sz="3200" dirty="0"/>
              <a:t>           CI       : Jenkins, Teamcity, Bamboo</a:t>
            </a:r>
          </a:p>
          <a:p>
            <a:r>
              <a:rPr lang="en-AU" sz="3200" dirty="0"/>
              <a:t>	 CD     : Octopus Deploy</a:t>
            </a:r>
            <a:br>
              <a:rPr lang="en-AU" sz="3200" dirty="0"/>
            </a:br>
            <a:r>
              <a:rPr lang="en-AU" sz="3200" dirty="0"/>
              <a:t>	 Containerization : Docker,k8s</a:t>
            </a:r>
          </a:p>
          <a:p>
            <a:r>
              <a:rPr lang="en-AU" sz="3200" dirty="0"/>
              <a:t>		   </a:t>
            </a:r>
          </a:p>
          <a:p>
            <a:r>
              <a:rPr lang="en-AU" sz="3200" b="1" dirty="0">
                <a:solidFill>
                  <a:srgbClr val="FFC000"/>
                </a:solidFill>
              </a:rPr>
              <a:t>Step 3</a:t>
            </a:r>
            <a:r>
              <a:rPr lang="en-AU" sz="3200" dirty="0"/>
              <a:t>: Learn how to run test from </a:t>
            </a:r>
            <a:r>
              <a:rPr lang="en-AU" sz="3200" dirty="0">
                <a:sym typeface="Wingdings" panose="05000000000000000000" pitchFamily="2" charset="2"/>
              </a:rPr>
              <a:t> </a:t>
            </a:r>
            <a:r>
              <a:rPr lang="en-AU" sz="3200" dirty="0"/>
              <a:t>CMD or CI/CD</a:t>
            </a:r>
          </a:p>
          <a:p>
            <a:r>
              <a:rPr lang="en-AU" sz="3200" b="1" dirty="0">
                <a:solidFill>
                  <a:srgbClr val="0070C0"/>
                </a:solidFill>
              </a:rPr>
              <a:t>Step 4</a:t>
            </a:r>
            <a:r>
              <a:rPr lang="en-AU" sz="3200" dirty="0"/>
              <a:t>: learn cloud service platform </a:t>
            </a:r>
            <a:r>
              <a:rPr lang="en-AU" sz="3200" dirty="0">
                <a:sym typeface="Wingdings" panose="05000000000000000000" pitchFamily="2" charset="2"/>
              </a:rPr>
              <a:t></a:t>
            </a:r>
            <a:r>
              <a:rPr lang="en-AU" sz="3200" dirty="0"/>
              <a:t> AWS, Azure, GCP</a:t>
            </a:r>
          </a:p>
          <a:p>
            <a:r>
              <a:rPr lang="en-AU" sz="3200" dirty="0"/>
              <a:t>Step 5:  learn Infrastructure provisioning </a:t>
            </a:r>
            <a:r>
              <a:rPr lang="en-AU" sz="3200" dirty="0">
                <a:sym typeface="Wingdings" panose="05000000000000000000" pitchFamily="2" charset="2"/>
              </a:rPr>
              <a:t> Terraform </a:t>
            </a:r>
            <a:endParaRPr lang="en-AU" sz="3200" dirty="0"/>
          </a:p>
          <a:p>
            <a:r>
              <a:rPr lang="en-AU" sz="3200" b="1" dirty="0">
                <a:solidFill>
                  <a:srgbClr val="7030A0"/>
                </a:solidFill>
              </a:rPr>
              <a:t>Step 5</a:t>
            </a:r>
            <a:r>
              <a:rPr lang="en-AU" sz="3200" dirty="0"/>
              <a:t>: learn config mazement tool </a:t>
            </a:r>
            <a:r>
              <a:rPr lang="en-AU" sz="3200" dirty="0">
                <a:sym typeface="Wingdings" panose="05000000000000000000" pitchFamily="2" charset="2"/>
              </a:rPr>
              <a:t></a:t>
            </a:r>
            <a:r>
              <a:rPr lang="en-AU" sz="3200" dirty="0"/>
              <a:t> Chef, puppet, Ansible</a:t>
            </a:r>
          </a:p>
          <a:p>
            <a:r>
              <a:rPr lang="en-AU" sz="3200" b="1" dirty="0">
                <a:solidFill>
                  <a:schemeClr val="accent6">
                    <a:lumMod val="50000"/>
                  </a:schemeClr>
                </a:solidFill>
              </a:rPr>
              <a:t>Step 6</a:t>
            </a:r>
            <a:r>
              <a:rPr lang="en-AU" sz="32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AU" sz="3200" dirty="0"/>
              <a:t>learn logging &amp; monitor </a:t>
            </a:r>
            <a:r>
              <a:rPr lang="en-AU" sz="3200" dirty="0">
                <a:sym typeface="Wingdings" panose="05000000000000000000" pitchFamily="2" charset="2"/>
              </a:rPr>
              <a:t></a:t>
            </a:r>
            <a:r>
              <a:rPr lang="en-AU" sz="3200" dirty="0"/>
              <a:t> New Relic, Nagios</a:t>
            </a:r>
          </a:p>
        </p:txBody>
      </p:sp>
    </p:spTree>
    <p:extLst>
      <p:ext uri="{BB962C8B-B14F-4D97-AF65-F5344CB8AC3E}">
        <p14:creationId xmlns:p14="http://schemas.microsoft.com/office/powerpoint/2010/main" val="18031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0D624D8F-D56A-4437-B4EF-8891F874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5" y="0"/>
            <a:ext cx="13004800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116</Words>
  <Application>Microsoft Office PowerPoint</Application>
  <PresentationFormat>Custom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Aparajita</vt:lpstr>
      <vt:lpstr>Arial</vt:lpstr>
      <vt:lpstr>Calibri</vt:lpstr>
      <vt:lpstr>Calibri Light</vt:lpstr>
      <vt:lpstr>Palatino Linotype</vt:lpstr>
      <vt:lpstr>Office Theme</vt:lpstr>
      <vt:lpstr>PowerPoint Presentation</vt:lpstr>
      <vt:lpstr>What is  DevOps?</vt:lpstr>
      <vt:lpstr>DevOps is  a  set of practices intended  to  reduce  the  time between  committing a  change   to  a   system and the  change being  placed into   normal  production, while  ensuring high quality.</vt:lpstr>
      <vt:lpstr>Checkin to release =&gt; it  takes ages!</vt:lpstr>
      <vt:lpstr>DevOps: Lightning fast!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Bhat, Nitesh</dc:creator>
  <cp:lastModifiedBy>Bhat, Nitesh</cp:lastModifiedBy>
  <cp:revision>7</cp:revision>
  <dcterms:created xsi:type="dcterms:W3CDTF">2021-06-30T16:46:03Z</dcterms:created>
  <dcterms:modified xsi:type="dcterms:W3CDTF">2021-07-03T08:13:52Z</dcterms:modified>
</cp:coreProperties>
</file>