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76" r:id="rId4"/>
    <p:sldId id="259" r:id="rId5"/>
    <p:sldId id="280" r:id="rId6"/>
    <p:sldId id="278" r:id="rId7"/>
    <p:sldId id="281" r:id="rId8"/>
    <p:sldId id="279" r:id="rId9"/>
    <p:sldId id="282" r:id="rId10"/>
    <p:sldId id="283" r:id="rId11"/>
    <p:sldId id="260" r:id="rId12"/>
    <p:sldId id="284" r:id="rId13"/>
    <p:sldId id="262" r:id="rId14"/>
    <p:sldId id="269" r:id="rId15"/>
    <p:sldId id="264" r:id="rId16"/>
    <p:sldId id="271" r:id="rId17"/>
    <p:sldId id="285" r:id="rId18"/>
    <p:sldId id="287" r:id="rId19"/>
    <p:sldId id="286" r:id="rId20"/>
    <p:sldId id="270"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724"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E0B390F-EAA5-49E6-A9B6-B9E5D82ADDC0}" type="datetimeFigureOut">
              <a:rPr lang="en-IN" smtClean="0"/>
              <a:t>01-11-2018</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CE396E3-26EA-4F5C-83CB-C8E1C5D54007}" type="slidenum">
              <a:rPr lang="en-IN" smtClean="0"/>
              <a:t>‹#›</a:t>
            </a:fld>
            <a:endParaRPr lang="en-IN"/>
          </a:p>
        </p:txBody>
      </p:sp>
    </p:spTree>
    <p:extLst>
      <p:ext uri="{BB962C8B-B14F-4D97-AF65-F5344CB8AC3E}">
        <p14:creationId xmlns:p14="http://schemas.microsoft.com/office/powerpoint/2010/main" val="956801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5B9BD4"/>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5B9BD4"/>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5B9BD4"/>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3208147" y="381596"/>
            <a:ext cx="8364093" cy="1162215"/>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3201797" y="375246"/>
            <a:ext cx="8376920" cy="1175385"/>
          </a:xfrm>
          <a:custGeom>
            <a:avLst/>
            <a:gdLst/>
            <a:ahLst/>
            <a:cxnLst/>
            <a:rect l="l" t="t" r="r" b="b"/>
            <a:pathLst>
              <a:path w="8376920" h="1175385">
                <a:moveTo>
                  <a:pt x="0" y="1174915"/>
                </a:moveTo>
                <a:lnTo>
                  <a:pt x="8376793" y="1174915"/>
                </a:lnTo>
                <a:lnTo>
                  <a:pt x="8376793" y="0"/>
                </a:lnTo>
                <a:lnTo>
                  <a:pt x="0" y="0"/>
                </a:lnTo>
                <a:lnTo>
                  <a:pt x="0" y="1174915"/>
                </a:lnTo>
                <a:close/>
              </a:path>
            </a:pathLst>
          </a:custGeom>
          <a:ln w="12700">
            <a:solidFill>
              <a:srgbClr val="000000"/>
            </a:solidFill>
          </a:ln>
        </p:spPr>
        <p:txBody>
          <a:bodyPr wrap="square" lIns="0" tIns="0" rIns="0" bIns="0" rtlCol="0"/>
          <a:lstStyle/>
          <a:p>
            <a:endParaRPr/>
          </a:p>
        </p:txBody>
      </p:sp>
      <p:sp>
        <p:nvSpPr>
          <p:cNvPr id="19" name="bk object 19"/>
          <p:cNvSpPr/>
          <p:nvPr/>
        </p:nvSpPr>
        <p:spPr>
          <a:xfrm>
            <a:off x="619709" y="2582926"/>
            <a:ext cx="8364093" cy="1467104"/>
          </a:xfrm>
          <a:prstGeom prst="rect">
            <a:avLst/>
          </a:prstGeom>
          <a:blipFill>
            <a:blip r:embed="rId4" cstate="print"/>
            <a:stretch>
              <a:fillRect/>
            </a:stretch>
          </a:blipFill>
        </p:spPr>
        <p:txBody>
          <a:bodyPr wrap="square" lIns="0" tIns="0" rIns="0" bIns="0" rtlCol="0"/>
          <a:lstStyle/>
          <a:p>
            <a:endParaRPr/>
          </a:p>
        </p:txBody>
      </p:sp>
      <p:sp>
        <p:nvSpPr>
          <p:cNvPr id="20" name="bk object 20"/>
          <p:cNvSpPr/>
          <p:nvPr/>
        </p:nvSpPr>
        <p:spPr>
          <a:xfrm>
            <a:off x="613359" y="2576576"/>
            <a:ext cx="8376920" cy="1480185"/>
          </a:xfrm>
          <a:custGeom>
            <a:avLst/>
            <a:gdLst/>
            <a:ahLst/>
            <a:cxnLst/>
            <a:rect l="l" t="t" r="r" b="b"/>
            <a:pathLst>
              <a:path w="8376920" h="1480185">
                <a:moveTo>
                  <a:pt x="0" y="1479804"/>
                </a:moveTo>
                <a:lnTo>
                  <a:pt x="8376793" y="1479804"/>
                </a:lnTo>
                <a:lnTo>
                  <a:pt x="8376793" y="0"/>
                </a:lnTo>
                <a:lnTo>
                  <a:pt x="0" y="0"/>
                </a:lnTo>
                <a:lnTo>
                  <a:pt x="0" y="1479804"/>
                </a:lnTo>
                <a:close/>
              </a:path>
            </a:pathLst>
          </a:custGeom>
          <a:ln w="12700">
            <a:solidFill>
              <a:srgbClr val="000000"/>
            </a:solidFill>
          </a:ln>
        </p:spPr>
        <p:txBody>
          <a:bodyPr wrap="square" lIns="0" tIns="0" rIns="0" bIns="0" rtlCol="0"/>
          <a:lstStyle/>
          <a:p>
            <a:endParaRPr/>
          </a:p>
        </p:txBody>
      </p:sp>
      <p:sp>
        <p:nvSpPr>
          <p:cNvPr id="21" name="bk object 21"/>
          <p:cNvSpPr/>
          <p:nvPr/>
        </p:nvSpPr>
        <p:spPr>
          <a:xfrm>
            <a:off x="3433698" y="4849825"/>
            <a:ext cx="8306943" cy="1209840"/>
          </a:xfrm>
          <a:prstGeom prst="rect">
            <a:avLst/>
          </a:prstGeom>
          <a:blipFill>
            <a:blip r:embed="rId5" cstate="print"/>
            <a:stretch>
              <a:fillRect/>
            </a:stretch>
          </a:blipFill>
        </p:spPr>
        <p:txBody>
          <a:bodyPr wrap="square" lIns="0" tIns="0" rIns="0" bIns="0" rtlCol="0"/>
          <a:lstStyle/>
          <a:p>
            <a:endParaRPr/>
          </a:p>
        </p:txBody>
      </p:sp>
      <p:sp>
        <p:nvSpPr>
          <p:cNvPr id="22" name="bk object 22"/>
          <p:cNvSpPr/>
          <p:nvPr/>
        </p:nvSpPr>
        <p:spPr>
          <a:xfrm>
            <a:off x="3427348" y="4843475"/>
            <a:ext cx="8319770" cy="1223010"/>
          </a:xfrm>
          <a:custGeom>
            <a:avLst/>
            <a:gdLst/>
            <a:ahLst/>
            <a:cxnLst/>
            <a:rect l="l" t="t" r="r" b="b"/>
            <a:pathLst>
              <a:path w="8319770" h="1223010">
                <a:moveTo>
                  <a:pt x="0" y="1222540"/>
                </a:moveTo>
                <a:lnTo>
                  <a:pt x="8319643" y="1222540"/>
                </a:lnTo>
                <a:lnTo>
                  <a:pt x="8319643" y="0"/>
                </a:lnTo>
                <a:lnTo>
                  <a:pt x="0" y="0"/>
                </a:lnTo>
                <a:lnTo>
                  <a:pt x="0" y="1222540"/>
                </a:lnTo>
                <a:close/>
              </a:path>
            </a:pathLst>
          </a:custGeom>
          <a:ln w="12700">
            <a:solidFill>
              <a:srgbClr val="252525"/>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2000" cy="685799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580126" y="664845"/>
            <a:ext cx="2516504" cy="696594"/>
          </a:xfrm>
          <a:prstGeom prst="rect">
            <a:avLst/>
          </a:prstGeom>
        </p:spPr>
        <p:txBody>
          <a:bodyPr wrap="square" lIns="0" tIns="0" rIns="0" bIns="0">
            <a:spAutoFit/>
          </a:bodyPr>
          <a:lstStyle>
            <a:lvl1pPr>
              <a:defRPr sz="4400" b="1" i="0">
                <a:solidFill>
                  <a:srgbClr val="5B9BD4"/>
                </a:solidFill>
                <a:latin typeface="Trebuchet MS"/>
                <a:cs typeface="Trebuchet MS"/>
              </a:defRPr>
            </a:lvl1pPr>
          </a:lstStyle>
          <a:p>
            <a:endParaRPr/>
          </a:p>
        </p:txBody>
      </p:sp>
      <p:sp>
        <p:nvSpPr>
          <p:cNvPr id="3" name="Holder 3"/>
          <p:cNvSpPr>
            <a:spLocks noGrp="1"/>
          </p:cNvSpPr>
          <p:nvPr>
            <p:ph type="body" idx="1"/>
          </p:nvPr>
        </p:nvSpPr>
        <p:spPr>
          <a:xfrm>
            <a:off x="916939" y="1357364"/>
            <a:ext cx="9440545" cy="465772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11/1/2018</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604645" y="2209800"/>
            <a:ext cx="8982710" cy="2752677"/>
          </a:xfrm>
          <a:prstGeom prst="rect">
            <a:avLst/>
          </a:prstGeom>
        </p:spPr>
        <p:txBody>
          <a:bodyPr vert="horz" wrap="square" lIns="0" tIns="257175" rIns="0" bIns="0" rtlCol="0">
            <a:spAutoFit/>
          </a:bodyPr>
          <a:lstStyle/>
          <a:p>
            <a:pPr marL="74295" algn="ctr">
              <a:lnSpc>
                <a:spcPct val="100000"/>
              </a:lnSpc>
              <a:spcBef>
                <a:spcPts val="2025"/>
              </a:spcBef>
            </a:pPr>
            <a:r>
              <a:rPr lang="en-US" sz="5400" b="0" spc="-125" dirty="0">
                <a:latin typeface="Georgia"/>
                <a:cs typeface="Georgia"/>
              </a:rPr>
              <a:t>Personality Analysis using hash-tags from tweets</a:t>
            </a:r>
            <a:r>
              <a:rPr lang="en-IN" sz="5400" b="0" spc="-45" dirty="0">
                <a:latin typeface="Georgia"/>
                <a:cs typeface="Georgia"/>
              </a:rPr>
              <a:t/>
            </a:r>
            <a:br>
              <a:rPr lang="en-IN" sz="5400" b="0" spc="-45" dirty="0">
                <a:latin typeface="Georgia"/>
                <a:cs typeface="Georgia"/>
              </a:rPr>
            </a:br>
            <a:endParaRPr sz="5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1DDD-00DD-4FDC-89AA-89704F068D23}"/>
              </a:ext>
            </a:extLst>
          </p:cNvPr>
          <p:cNvSpPr>
            <a:spLocks noGrp="1"/>
          </p:cNvSpPr>
          <p:nvPr>
            <p:ph type="title"/>
          </p:nvPr>
        </p:nvSpPr>
        <p:spPr>
          <a:xfrm>
            <a:off x="3505200" y="664845"/>
            <a:ext cx="4591430" cy="692519"/>
          </a:xfrm>
        </p:spPr>
        <p:txBody>
          <a:bodyPr/>
          <a:lstStyle/>
          <a:p>
            <a:r>
              <a:rPr lang="en-US" dirty="0"/>
              <a:t>Neuroticism :</a:t>
            </a:r>
            <a:endParaRPr lang="en-IN" dirty="0"/>
          </a:p>
        </p:txBody>
      </p:sp>
      <p:sp>
        <p:nvSpPr>
          <p:cNvPr id="3" name="Text Placeholder 2">
            <a:extLst>
              <a:ext uri="{FF2B5EF4-FFF2-40B4-BE49-F238E27FC236}">
                <a16:creationId xmlns:a16="http://schemas.microsoft.com/office/drawing/2014/main" id="{4506C269-6E26-4D9A-9DA8-D866939E4203}"/>
              </a:ext>
            </a:extLst>
          </p:cNvPr>
          <p:cNvSpPr>
            <a:spLocks noGrp="1"/>
          </p:cNvSpPr>
          <p:nvPr>
            <p:ph type="body" idx="1"/>
          </p:nvPr>
        </p:nvSpPr>
        <p:spPr>
          <a:xfrm>
            <a:off x="914400" y="1742063"/>
            <a:ext cx="9440545" cy="3016210"/>
          </a:xfrm>
        </p:spPr>
        <p:txBody>
          <a:bodyPr/>
          <a:lstStyle/>
          <a:p>
            <a:pPr marL="457200" indent="-457200">
              <a:buFont typeface="Arial" panose="020B0604020202020204" pitchFamily="34" charset="0"/>
              <a:buChar char="•"/>
            </a:pPr>
            <a:r>
              <a:rPr lang="en-US" dirty="0"/>
              <a:t>Neuroticism is the one Big Five factor in which a high score indicates more negative traits. Neuroticism </a:t>
            </a:r>
            <a:r>
              <a:rPr lang="en-US" dirty="0" smtClean="0"/>
              <a:t>is an ongoing emotional state defined by negative reactions and feelings.</a:t>
            </a:r>
          </a:p>
          <a:p>
            <a:pPr marL="457200" indent="-457200">
              <a:buFont typeface="Arial" panose="020B0604020202020204" pitchFamily="34" charset="0"/>
              <a:buChar char="•"/>
            </a:pPr>
            <a:endParaRPr lang="en-US" dirty="0" smtClean="0"/>
          </a:p>
          <a:p>
            <a:pPr marL="457200" indent="-457200">
              <a:buFont typeface="Arial" panose="020B0604020202020204" pitchFamily="34" charset="0"/>
              <a:buChar char="•"/>
            </a:pPr>
            <a:r>
              <a:rPr lang="en-US" dirty="0" smtClean="0"/>
              <a:t>traits </a:t>
            </a:r>
            <a:r>
              <a:rPr lang="en-US" dirty="0"/>
              <a:t>are commonly associated with neuroticism:</a:t>
            </a:r>
          </a:p>
          <a:p>
            <a:endParaRPr lang="en-IN" dirty="0"/>
          </a:p>
        </p:txBody>
      </p:sp>
      <p:sp>
        <p:nvSpPr>
          <p:cNvPr id="4" name="Text Placeholder 2">
            <a:extLst>
              <a:ext uri="{FF2B5EF4-FFF2-40B4-BE49-F238E27FC236}">
                <a16:creationId xmlns:a16="http://schemas.microsoft.com/office/drawing/2014/main" id="{CD5102C6-0979-436D-A022-20F0CC134D0A}"/>
              </a:ext>
            </a:extLst>
          </p:cNvPr>
          <p:cNvSpPr txBox="1">
            <a:spLocks/>
          </p:cNvSpPr>
          <p:nvPr/>
        </p:nvSpPr>
        <p:spPr>
          <a:xfrm>
            <a:off x="2286000" y="4267200"/>
            <a:ext cx="5138057" cy="215443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Ø"/>
            </a:pPr>
            <a:r>
              <a:rPr lang="en-US" kern="0" dirty="0"/>
              <a:t>    Awkward</a:t>
            </a:r>
          </a:p>
          <a:p>
            <a:pPr marL="457200" indent="-457200">
              <a:buFont typeface="Wingdings" panose="05000000000000000000" pitchFamily="2" charset="2"/>
              <a:buChar char="Ø"/>
            </a:pPr>
            <a:r>
              <a:rPr lang="en-US" kern="0" dirty="0"/>
              <a:t>    Pessimistic</a:t>
            </a:r>
          </a:p>
          <a:p>
            <a:pPr marL="457200" indent="-457200">
              <a:buFont typeface="Wingdings" panose="05000000000000000000" pitchFamily="2" charset="2"/>
              <a:buChar char="Ø"/>
            </a:pPr>
            <a:r>
              <a:rPr lang="en-US" kern="0" dirty="0"/>
              <a:t>    Moody</a:t>
            </a:r>
          </a:p>
          <a:p>
            <a:pPr marL="457200" indent="-457200">
              <a:buFont typeface="Wingdings" panose="05000000000000000000" pitchFamily="2" charset="2"/>
              <a:buChar char="Ø"/>
            </a:pPr>
            <a:r>
              <a:rPr lang="en-US" kern="0" dirty="0"/>
              <a:t>    Testy</a:t>
            </a:r>
          </a:p>
          <a:p>
            <a:pPr marL="457200" indent="-457200">
              <a:buFont typeface="Wingdings" panose="05000000000000000000" pitchFamily="2" charset="2"/>
              <a:buChar char="Ø"/>
            </a:pPr>
            <a:r>
              <a:rPr lang="en-US" kern="0" dirty="0"/>
              <a:t>    Fearful, etc.</a:t>
            </a:r>
            <a:endParaRPr lang="en-IN" kern="0" dirty="0"/>
          </a:p>
        </p:txBody>
      </p:sp>
    </p:spTree>
    <p:extLst>
      <p:ext uri="{BB962C8B-B14F-4D97-AF65-F5344CB8AC3E}">
        <p14:creationId xmlns:p14="http://schemas.microsoft.com/office/powerpoint/2010/main" val="356754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3748" y="696848"/>
            <a:ext cx="8551545" cy="627736"/>
          </a:xfrm>
          <a:prstGeom prst="rect">
            <a:avLst/>
          </a:prstGeom>
        </p:spPr>
        <p:txBody>
          <a:bodyPr vert="horz" wrap="square" lIns="0" tIns="12065" rIns="0" bIns="0" rtlCol="0">
            <a:spAutoFit/>
          </a:bodyPr>
          <a:lstStyle/>
          <a:p>
            <a:pPr marL="12700">
              <a:lnSpc>
                <a:spcPct val="100000"/>
              </a:lnSpc>
              <a:spcBef>
                <a:spcPts val="95"/>
              </a:spcBef>
            </a:pPr>
            <a:r>
              <a:rPr lang="en-IN" sz="4000" dirty="0"/>
              <a:t>Conceptual Framework</a:t>
            </a:r>
            <a:endParaRPr sz="4000" dirty="0"/>
          </a:p>
        </p:txBody>
      </p:sp>
      <p:sp>
        <p:nvSpPr>
          <p:cNvPr id="3" name="object 3"/>
          <p:cNvSpPr txBox="1"/>
          <p:nvPr/>
        </p:nvSpPr>
        <p:spPr>
          <a:xfrm>
            <a:off x="1143000" y="1707540"/>
            <a:ext cx="9784969" cy="4510209"/>
          </a:xfrm>
          <a:prstGeom prst="rect">
            <a:avLst/>
          </a:prstGeom>
        </p:spPr>
        <p:txBody>
          <a:bodyPr vert="horz" wrap="square" lIns="0" tIns="97790" rIns="0" bIns="0" rtlCol="0">
            <a:spAutoFit/>
          </a:bodyPr>
          <a:lstStyle/>
          <a:p>
            <a:pPr marL="469900" indent="-457200">
              <a:lnSpc>
                <a:spcPct val="100000"/>
              </a:lnSpc>
              <a:spcBef>
                <a:spcPts val="770"/>
              </a:spcBef>
              <a:buClr>
                <a:srgbClr val="A4A4A4"/>
              </a:buClr>
              <a:buFont typeface="Arial" panose="020B0604020202020204" pitchFamily="34" charset="0"/>
              <a:buChar char="•"/>
              <a:tabLst>
                <a:tab pos="241300" algn="l"/>
              </a:tabLst>
            </a:pPr>
            <a:r>
              <a:rPr lang="en-US" sz="2800" dirty="0"/>
              <a:t>The hashtags provide us with the topic about which the user has voiced his opinion. Analysis of hashtag is conducted in a way where a set of recent tweets containing the hash-tag term are collected, and the polarity of those tweets containing the term is analyzed whether people have a positive, negative or neutral opinion about it. </a:t>
            </a:r>
          </a:p>
          <a:p>
            <a:pPr marL="469900" indent="-457200">
              <a:lnSpc>
                <a:spcPct val="100000"/>
              </a:lnSpc>
              <a:spcBef>
                <a:spcPts val="770"/>
              </a:spcBef>
              <a:buClr>
                <a:srgbClr val="A4A4A4"/>
              </a:buClr>
              <a:buFont typeface="Arial" panose="020B0604020202020204" pitchFamily="34" charset="0"/>
              <a:buChar char="•"/>
              <a:tabLst>
                <a:tab pos="241300" algn="l"/>
              </a:tabLst>
            </a:pPr>
            <a:r>
              <a:rPr lang="en-US" sz="2800" dirty="0"/>
              <a:t>The second part is analysis of remaining text and finding the polarity of the tweet whether it is positive, negative or neutral. Along with the text if tweet contains any emoticons, the polarity of the emoticon is calculated using non-bmp map. </a:t>
            </a:r>
            <a:endParaRPr sz="28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53EC-EB73-42FB-A306-7B942C7629BB}"/>
              </a:ext>
            </a:extLst>
          </p:cNvPr>
          <p:cNvSpPr>
            <a:spLocks noGrp="1"/>
          </p:cNvSpPr>
          <p:nvPr>
            <p:ph type="title"/>
          </p:nvPr>
        </p:nvSpPr>
        <p:spPr>
          <a:xfrm>
            <a:off x="1981200" y="228600"/>
            <a:ext cx="6572630" cy="677108"/>
          </a:xfrm>
        </p:spPr>
        <p:txBody>
          <a:bodyPr/>
          <a:lstStyle/>
          <a:p>
            <a:r>
              <a:rPr lang="en-IN" dirty="0" smtClean="0"/>
              <a:t>Tools </a:t>
            </a:r>
            <a:r>
              <a:rPr lang="en-IN" dirty="0"/>
              <a:t>used in Framework </a:t>
            </a:r>
          </a:p>
        </p:txBody>
      </p:sp>
      <p:sp>
        <p:nvSpPr>
          <p:cNvPr id="3" name="Text Placeholder 2">
            <a:extLst>
              <a:ext uri="{FF2B5EF4-FFF2-40B4-BE49-F238E27FC236}">
                <a16:creationId xmlns:a16="http://schemas.microsoft.com/office/drawing/2014/main" id="{5ECAB010-2B07-4236-8CB7-0B4B8AD40263}"/>
              </a:ext>
            </a:extLst>
          </p:cNvPr>
          <p:cNvSpPr>
            <a:spLocks noGrp="1"/>
          </p:cNvSpPr>
          <p:nvPr>
            <p:ph type="body" idx="1"/>
          </p:nvPr>
        </p:nvSpPr>
        <p:spPr>
          <a:xfrm>
            <a:off x="1527313" y="1259780"/>
            <a:ext cx="2971800" cy="5601533"/>
          </a:xfrm>
        </p:spPr>
        <p:txBody>
          <a:bodyPr/>
          <a:lstStyle/>
          <a:p>
            <a:pPr marL="514350" indent="-514350">
              <a:buFont typeface="+mj-lt"/>
              <a:buAutoNum type="arabicPeriod"/>
            </a:pPr>
            <a:r>
              <a:rPr lang="en-IN" dirty="0"/>
              <a:t>Python </a:t>
            </a:r>
          </a:p>
          <a:p>
            <a:pPr marL="514350" indent="-514350">
              <a:buFont typeface="+mj-lt"/>
              <a:buAutoNum type="arabicPeriod"/>
            </a:pPr>
            <a:endParaRPr lang="en-IN" dirty="0"/>
          </a:p>
          <a:p>
            <a:pPr marL="514350" indent="-514350">
              <a:buFont typeface="+mj-lt"/>
              <a:buAutoNum type="arabicPeriod"/>
            </a:pPr>
            <a:r>
              <a:rPr lang="en-IN" dirty="0"/>
              <a:t>Django </a:t>
            </a:r>
          </a:p>
          <a:p>
            <a:pPr marL="514350" indent="-514350">
              <a:buFont typeface="+mj-lt"/>
              <a:buAutoNum type="arabicPeriod"/>
            </a:pPr>
            <a:endParaRPr lang="en-IN" dirty="0"/>
          </a:p>
          <a:p>
            <a:pPr marL="514350" indent="-514350">
              <a:buFont typeface="+mj-lt"/>
              <a:buAutoNum type="arabicPeriod"/>
            </a:pPr>
            <a:r>
              <a:rPr lang="en-IN" dirty="0" err="1" smtClean="0"/>
              <a:t>Tweepy</a:t>
            </a:r>
            <a:endParaRPr lang="en-IN" dirty="0" smtClean="0"/>
          </a:p>
          <a:p>
            <a:pPr marL="514350" indent="-514350">
              <a:buFont typeface="+mj-lt"/>
              <a:buAutoNum type="arabicPeriod"/>
            </a:pPr>
            <a:endParaRPr lang="en-IN" dirty="0"/>
          </a:p>
          <a:p>
            <a:pPr marL="514350" indent="-514350">
              <a:buFont typeface="+mj-lt"/>
              <a:buAutoNum type="arabicPeriod"/>
            </a:pPr>
            <a:r>
              <a:rPr lang="en-US" dirty="0" err="1" smtClean="0"/>
              <a:t>Numpy</a:t>
            </a:r>
            <a:endParaRPr lang="en-US" dirty="0" smtClean="0"/>
          </a:p>
          <a:p>
            <a:pPr marL="514350" indent="-514350">
              <a:buFont typeface="+mj-lt"/>
              <a:buAutoNum type="arabicPeriod"/>
            </a:pPr>
            <a:endParaRPr lang="en-US" dirty="0"/>
          </a:p>
          <a:p>
            <a:pPr marL="514350" indent="-514350">
              <a:buFont typeface="+mj-lt"/>
              <a:buAutoNum type="arabicPeriod"/>
            </a:pPr>
            <a:r>
              <a:rPr lang="en-US" dirty="0" smtClean="0"/>
              <a:t>Pandas</a:t>
            </a:r>
          </a:p>
          <a:p>
            <a:pPr marL="514350" indent="-514350">
              <a:buFont typeface="+mj-lt"/>
              <a:buAutoNum type="arabicPeriod"/>
            </a:pPr>
            <a:endParaRPr lang="en-US" dirty="0"/>
          </a:p>
          <a:p>
            <a:pPr marL="514350" indent="-514350">
              <a:buFont typeface="+mj-lt"/>
              <a:buAutoNum type="arabicPeriod"/>
            </a:pPr>
            <a:r>
              <a:rPr lang="en-US" dirty="0" err="1" smtClean="0"/>
              <a:t>Sklearn</a:t>
            </a:r>
            <a:r>
              <a:rPr lang="en-US" dirty="0" smtClean="0"/>
              <a:t> </a:t>
            </a:r>
          </a:p>
          <a:p>
            <a:pPr marL="514350" indent="-514350">
              <a:buFont typeface="+mj-lt"/>
              <a:buAutoNum type="arabicPeriod"/>
            </a:pPr>
            <a:endParaRPr lang="en-US" dirty="0"/>
          </a:p>
          <a:p>
            <a:pPr marL="514350" indent="-514350">
              <a:buFont typeface="+mj-lt"/>
              <a:buAutoNum type="arabicPeriod"/>
            </a:pPr>
            <a:r>
              <a:rPr lang="en-US" dirty="0" smtClean="0"/>
              <a:t>NLTK</a:t>
            </a:r>
            <a:endParaRPr lang="en-IN" dirty="0"/>
          </a:p>
        </p:txBody>
      </p:sp>
    </p:spTree>
    <p:extLst>
      <p:ext uri="{BB962C8B-B14F-4D97-AF65-F5344CB8AC3E}">
        <p14:creationId xmlns:p14="http://schemas.microsoft.com/office/powerpoint/2010/main" val="9402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38394" y="664845"/>
            <a:ext cx="2799715" cy="696595"/>
          </a:xfrm>
          <a:prstGeom prst="rect">
            <a:avLst/>
          </a:prstGeom>
        </p:spPr>
        <p:txBody>
          <a:bodyPr vert="horz" wrap="square" lIns="0" tIns="13335" rIns="0" bIns="0" rtlCol="0">
            <a:spAutoFit/>
          </a:bodyPr>
          <a:lstStyle/>
          <a:p>
            <a:pPr marL="12700">
              <a:lnSpc>
                <a:spcPct val="100000"/>
              </a:lnSpc>
              <a:spcBef>
                <a:spcPts val="105"/>
              </a:spcBef>
            </a:pPr>
            <a:r>
              <a:rPr spc="-30" dirty="0"/>
              <a:t>Challe</a:t>
            </a:r>
            <a:r>
              <a:rPr spc="-45" dirty="0"/>
              <a:t>n</a:t>
            </a:r>
            <a:r>
              <a:rPr dirty="0"/>
              <a:t>ges</a:t>
            </a:r>
          </a:p>
        </p:txBody>
      </p:sp>
      <p:sp>
        <p:nvSpPr>
          <p:cNvPr id="3" name="object 3"/>
          <p:cNvSpPr txBox="1"/>
          <p:nvPr/>
        </p:nvSpPr>
        <p:spPr>
          <a:xfrm>
            <a:off x="916939" y="1413459"/>
            <a:ext cx="8544560" cy="452120"/>
          </a:xfrm>
          <a:prstGeom prst="rect">
            <a:avLst/>
          </a:prstGeom>
        </p:spPr>
        <p:txBody>
          <a:bodyPr vert="horz" wrap="square" lIns="0" tIns="12065" rIns="0" bIns="0" rtlCol="0">
            <a:spAutoFit/>
          </a:bodyPr>
          <a:lstStyle/>
          <a:p>
            <a:pPr marL="241300" indent="-228600">
              <a:lnSpc>
                <a:spcPct val="100000"/>
              </a:lnSpc>
              <a:spcBef>
                <a:spcPts val="95"/>
              </a:spcBef>
              <a:buClr>
                <a:srgbClr val="A4A4A4"/>
              </a:buClr>
              <a:buChar char="•"/>
              <a:tabLst>
                <a:tab pos="241300" algn="l"/>
              </a:tabLst>
            </a:pPr>
            <a:r>
              <a:rPr sz="2800" spc="-170" dirty="0">
                <a:latin typeface="Arial"/>
                <a:cs typeface="Arial"/>
              </a:rPr>
              <a:t>Tweets </a:t>
            </a:r>
            <a:r>
              <a:rPr sz="2800" spc="-130" dirty="0">
                <a:latin typeface="Arial"/>
                <a:cs typeface="Arial"/>
              </a:rPr>
              <a:t>are </a:t>
            </a:r>
            <a:r>
              <a:rPr sz="2800" spc="-95" dirty="0">
                <a:latin typeface="Arial"/>
                <a:cs typeface="Arial"/>
              </a:rPr>
              <a:t>highly </a:t>
            </a:r>
            <a:r>
              <a:rPr sz="2800" spc="-70" dirty="0">
                <a:latin typeface="Arial"/>
                <a:cs typeface="Arial"/>
              </a:rPr>
              <a:t>unstructured </a:t>
            </a:r>
            <a:r>
              <a:rPr sz="2800" spc="-135" dirty="0">
                <a:latin typeface="Arial"/>
                <a:cs typeface="Arial"/>
              </a:rPr>
              <a:t>and </a:t>
            </a:r>
            <a:r>
              <a:rPr sz="2800" spc="-150" dirty="0">
                <a:latin typeface="Arial"/>
                <a:cs typeface="Arial"/>
              </a:rPr>
              <a:t>also</a:t>
            </a:r>
            <a:r>
              <a:rPr sz="2800" spc="-200" dirty="0">
                <a:latin typeface="Arial"/>
                <a:cs typeface="Arial"/>
              </a:rPr>
              <a:t> </a:t>
            </a:r>
            <a:r>
              <a:rPr sz="2800" spc="-105" dirty="0">
                <a:latin typeface="Arial"/>
                <a:cs typeface="Arial"/>
              </a:rPr>
              <a:t>non-grammatical</a:t>
            </a:r>
            <a:endParaRPr sz="2800" dirty="0">
              <a:latin typeface="Arial"/>
              <a:cs typeface="Arial"/>
            </a:endParaRPr>
          </a:p>
        </p:txBody>
      </p:sp>
      <p:sp>
        <p:nvSpPr>
          <p:cNvPr id="4" name="object 4"/>
          <p:cNvSpPr txBox="1"/>
          <p:nvPr/>
        </p:nvSpPr>
        <p:spPr>
          <a:xfrm>
            <a:off x="916939" y="2949905"/>
            <a:ext cx="3865879" cy="452120"/>
          </a:xfrm>
          <a:prstGeom prst="rect">
            <a:avLst/>
          </a:prstGeom>
        </p:spPr>
        <p:txBody>
          <a:bodyPr vert="horz" wrap="square" lIns="0" tIns="12065" rIns="0" bIns="0" rtlCol="0">
            <a:spAutoFit/>
          </a:bodyPr>
          <a:lstStyle/>
          <a:p>
            <a:pPr marL="241300" indent="-228600">
              <a:lnSpc>
                <a:spcPct val="100000"/>
              </a:lnSpc>
              <a:spcBef>
                <a:spcPts val="95"/>
              </a:spcBef>
              <a:buClr>
                <a:srgbClr val="A4A4A4"/>
              </a:buClr>
              <a:buChar char="•"/>
              <a:tabLst>
                <a:tab pos="241300" algn="l"/>
              </a:tabLst>
            </a:pPr>
            <a:r>
              <a:rPr sz="2800" spc="-90" dirty="0">
                <a:latin typeface="Arial"/>
                <a:cs typeface="Arial"/>
              </a:rPr>
              <a:t>Out </a:t>
            </a:r>
            <a:r>
              <a:rPr sz="2800" spc="-10" dirty="0">
                <a:latin typeface="Arial"/>
                <a:cs typeface="Arial"/>
              </a:rPr>
              <a:t>of </a:t>
            </a:r>
            <a:r>
              <a:rPr sz="2800" spc="-145" dirty="0">
                <a:latin typeface="Arial"/>
                <a:cs typeface="Arial"/>
              </a:rPr>
              <a:t>Vocabulary</a:t>
            </a:r>
            <a:r>
              <a:rPr sz="2800" spc="-375" dirty="0">
                <a:latin typeface="Arial"/>
                <a:cs typeface="Arial"/>
              </a:rPr>
              <a:t> </a:t>
            </a:r>
            <a:r>
              <a:rPr sz="2800" spc="-155" dirty="0">
                <a:latin typeface="Arial"/>
                <a:cs typeface="Arial"/>
              </a:rPr>
              <a:t>Words</a:t>
            </a:r>
            <a:endParaRPr sz="2800">
              <a:latin typeface="Arial"/>
              <a:cs typeface="Arial"/>
            </a:endParaRPr>
          </a:p>
        </p:txBody>
      </p:sp>
      <p:sp>
        <p:nvSpPr>
          <p:cNvPr id="5" name="object 5"/>
          <p:cNvSpPr txBox="1"/>
          <p:nvPr/>
        </p:nvSpPr>
        <p:spPr>
          <a:xfrm>
            <a:off x="916939" y="4486783"/>
            <a:ext cx="2584450" cy="452120"/>
          </a:xfrm>
          <a:prstGeom prst="rect">
            <a:avLst/>
          </a:prstGeom>
        </p:spPr>
        <p:txBody>
          <a:bodyPr vert="horz" wrap="square" lIns="0" tIns="12065" rIns="0" bIns="0" rtlCol="0">
            <a:spAutoFit/>
          </a:bodyPr>
          <a:lstStyle/>
          <a:p>
            <a:pPr marL="241300" indent="-228600">
              <a:lnSpc>
                <a:spcPct val="100000"/>
              </a:lnSpc>
              <a:spcBef>
                <a:spcPts val="95"/>
              </a:spcBef>
              <a:buClr>
                <a:srgbClr val="A4A4A4"/>
              </a:buClr>
              <a:buChar char="•"/>
              <a:tabLst>
                <a:tab pos="241300" algn="l"/>
              </a:tabLst>
            </a:pPr>
            <a:r>
              <a:rPr sz="2800" spc="-180" dirty="0">
                <a:latin typeface="Arial"/>
                <a:cs typeface="Arial"/>
              </a:rPr>
              <a:t>Lexical</a:t>
            </a:r>
            <a:r>
              <a:rPr sz="2800" spc="-204" dirty="0">
                <a:latin typeface="Arial"/>
                <a:cs typeface="Arial"/>
              </a:rPr>
              <a:t> </a:t>
            </a:r>
            <a:r>
              <a:rPr sz="2800" spc="-95" dirty="0">
                <a:latin typeface="Arial"/>
                <a:cs typeface="Arial"/>
              </a:rPr>
              <a:t>Variation</a:t>
            </a:r>
            <a:endParaRPr sz="2800">
              <a:latin typeface="Arial"/>
              <a:cs typeface="Arial"/>
            </a:endParaRPr>
          </a:p>
        </p:txBody>
      </p:sp>
      <p:sp>
        <p:nvSpPr>
          <p:cNvPr id="6" name="object 6"/>
          <p:cNvSpPr txBox="1"/>
          <p:nvPr/>
        </p:nvSpPr>
        <p:spPr>
          <a:xfrm>
            <a:off x="916939" y="6023254"/>
            <a:ext cx="7113270" cy="452120"/>
          </a:xfrm>
          <a:prstGeom prst="rect">
            <a:avLst/>
          </a:prstGeom>
        </p:spPr>
        <p:txBody>
          <a:bodyPr vert="horz" wrap="square" lIns="0" tIns="12065" rIns="0" bIns="0" rtlCol="0">
            <a:spAutoFit/>
          </a:bodyPr>
          <a:lstStyle/>
          <a:p>
            <a:pPr marL="241300" indent="-228600">
              <a:lnSpc>
                <a:spcPct val="100000"/>
              </a:lnSpc>
              <a:spcBef>
                <a:spcPts val="95"/>
              </a:spcBef>
              <a:buClr>
                <a:srgbClr val="A4A4A4"/>
              </a:buClr>
              <a:buChar char="•"/>
              <a:tabLst>
                <a:tab pos="241300" algn="l"/>
              </a:tabLst>
            </a:pPr>
            <a:r>
              <a:rPr sz="2800" spc="-165" dirty="0">
                <a:latin typeface="Arial"/>
                <a:cs typeface="Arial"/>
              </a:rPr>
              <a:t>Extensive </a:t>
            </a:r>
            <a:r>
              <a:rPr sz="2800" spc="-215" dirty="0">
                <a:latin typeface="Arial"/>
                <a:cs typeface="Arial"/>
              </a:rPr>
              <a:t>usage </a:t>
            </a:r>
            <a:r>
              <a:rPr sz="2800" spc="-10" dirty="0">
                <a:latin typeface="Arial"/>
                <a:cs typeface="Arial"/>
              </a:rPr>
              <a:t>of </a:t>
            </a:r>
            <a:r>
              <a:rPr sz="2800" spc="-155" dirty="0">
                <a:latin typeface="Arial"/>
                <a:cs typeface="Arial"/>
              </a:rPr>
              <a:t>acronyms </a:t>
            </a:r>
            <a:r>
              <a:rPr sz="2800" spc="-90" dirty="0">
                <a:latin typeface="Arial"/>
                <a:cs typeface="Arial"/>
              </a:rPr>
              <a:t>like </a:t>
            </a:r>
            <a:r>
              <a:rPr sz="2800" i="1" spc="-155" dirty="0">
                <a:latin typeface="Arial"/>
                <a:cs typeface="Arial"/>
              </a:rPr>
              <a:t>asap, </a:t>
            </a:r>
            <a:r>
              <a:rPr sz="2800" i="1" spc="-45" dirty="0">
                <a:latin typeface="Arial"/>
                <a:cs typeface="Arial"/>
              </a:rPr>
              <a:t>lol,</a:t>
            </a:r>
            <a:r>
              <a:rPr sz="2800" i="1" spc="-170" dirty="0">
                <a:latin typeface="Arial"/>
                <a:cs typeface="Arial"/>
              </a:rPr>
              <a:t> </a:t>
            </a:r>
            <a:r>
              <a:rPr sz="2800" i="1" spc="-70" dirty="0">
                <a:latin typeface="Arial"/>
                <a:cs typeface="Arial"/>
              </a:rPr>
              <a:t>afaik</a:t>
            </a:r>
            <a:endParaRPr sz="2800">
              <a:latin typeface="Arial"/>
              <a:cs typeface="Arial"/>
            </a:endParaRPr>
          </a:p>
        </p:txBody>
      </p:sp>
      <p:sp>
        <p:nvSpPr>
          <p:cNvPr id="7" name="object 7"/>
          <p:cNvSpPr/>
          <p:nvPr/>
        </p:nvSpPr>
        <p:spPr>
          <a:xfrm>
            <a:off x="2974594" y="2005393"/>
            <a:ext cx="7056755" cy="868743"/>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979927" y="3574237"/>
            <a:ext cx="7051421" cy="90911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2974594" y="5005387"/>
            <a:ext cx="7056755" cy="940752"/>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AFA37-A6F5-4FD8-92A5-F61C97FBE047}"/>
              </a:ext>
            </a:extLst>
          </p:cNvPr>
          <p:cNvSpPr>
            <a:spLocks noGrp="1"/>
          </p:cNvSpPr>
          <p:nvPr>
            <p:ph type="title"/>
          </p:nvPr>
        </p:nvSpPr>
        <p:spPr>
          <a:xfrm>
            <a:off x="3810000" y="304800"/>
            <a:ext cx="4724400" cy="677108"/>
          </a:xfrm>
        </p:spPr>
        <p:txBody>
          <a:bodyPr/>
          <a:lstStyle/>
          <a:p>
            <a:r>
              <a:rPr lang="en-IN" dirty="0"/>
              <a:t>P</a:t>
            </a:r>
            <a:r>
              <a:rPr lang="en-IN" dirty="0" smtClean="0"/>
              <a:t>AUT </a:t>
            </a:r>
            <a:r>
              <a:rPr lang="en-IN" dirty="0"/>
              <a:t>Framework</a:t>
            </a:r>
          </a:p>
        </p:txBody>
      </p:sp>
      <p:sp>
        <p:nvSpPr>
          <p:cNvPr id="3" name="Text Placeholder 2">
            <a:extLst>
              <a:ext uri="{FF2B5EF4-FFF2-40B4-BE49-F238E27FC236}">
                <a16:creationId xmlns:a16="http://schemas.microsoft.com/office/drawing/2014/main" id="{17A887F8-C435-4637-A693-D5C27246FA43}"/>
              </a:ext>
            </a:extLst>
          </p:cNvPr>
          <p:cNvSpPr>
            <a:spLocks noGrp="1"/>
          </p:cNvSpPr>
          <p:nvPr>
            <p:ph type="body" idx="1"/>
          </p:nvPr>
        </p:nvSpPr>
        <p:spPr>
          <a:xfrm>
            <a:off x="534669" y="1371600"/>
            <a:ext cx="11122661" cy="4801314"/>
          </a:xfrm>
        </p:spPr>
        <p:txBody>
          <a:bodyPr/>
          <a:lstStyle/>
          <a:p>
            <a:r>
              <a:rPr lang="en-US" b="1" dirty="0"/>
              <a:t>Data Gathering</a:t>
            </a:r>
            <a:r>
              <a:rPr lang="en-US" sz="2200" b="1" dirty="0"/>
              <a:t>:-  </a:t>
            </a:r>
            <a:r>
              <a:rPr lang="en-US" sz="2200" dirty="0"/>
              <a:t>To gather public opinion based on collected hashtags related to views about political parties including Twitter top trends</a:t>
            </a:r>
          </a:p>
          <a:p>
            <a:endParaRPr lang="en-US" sz="2200" dirty="0"/>
          </a:p>
          <a:p>
            <a:endParaRPr lang="en-US" sz="2200" dirty="0"/>
          </a:p>
          <a:p>
            <a:r>
              <a:rPr lang="en-US" sz="2400" b="1" dirty="0"/>
              <a:t>English Conversion:- </a:t>
            </a:r>
            <a:r>
              <a:rPr lang="en-US" sz="2200" dirty="0"/>
              <a:t>Tweets gathered from user accounts were in the Urdu, English, and Roman Urdu Language. To add novelty in data analysis, we have included tweets of the Urdu language</a:t>
            </a:r>
          </a:p>
          <a:p>
            <a:endParaRPr lang="en-US" sz="2200" dirty="0"/>
          </a:p>
          <a:p>
            <a:r>
              <a:rPr lang="en-US" sz="2200" dirty="0"/>
              <a:t>EX:- </a:t>
            </a:r>
            <a:r>
              <a:rPr lang="ar-AE" sz="2200" dirty="0"/>
              <a:t>انصاف ہو کس طرح کی دل صاف نہیں ہے</a:t>
            </a:r>
            <a:r>
              <a:rPr lang="en-IN" sz="2200" dirty="0"/>
              <a:t>”</a:t>
            </a:r>
          </a:p>
          <a:p>
            <a:r>
              <a:rPr lang="en-IN" sz="2200" dirty="0"/>
              <a:t>        “</a:t>
            </a:r>
            <a:r>
              <a:rPr lang="ar-AE" sz="2200" dirty="0"/>
              <a:t>دل صاف ہو کس طرح کی انصاف نہیں ہے</a:t>
            </a:r>
            <a:endParaRPr lang="en-IN" sz="2200" dirty="0"/>
          </a:p>
          <a:p>
            <a:endParaRPr lang="en-IN" sz="2200" dirty="0"/>
          </a:p>
          <a:p>
            <a:pPr algn="ctr"/>
            <a:r>
              <a:rPr lang="en-IN" sz="2200" dirty="0"/>
              <a:t>    </a:t>
            </a:r>
            <a:r>
              <a:rPr lang="en-US" sz="2400" dirty="0"/>
              <a:t>“The heart is not clear how to be justice The heart is not clear how justice is”.</a:t>
            </a:r>
            <a:endParaRPr lang="en-US" sz="2200" dirty="0"/>
          </a:p>
          <a:p>
            <a:endParaRPr lang="en-IN" dirty="0"/>
          </a:p>
        </p:txBody>
      </p:sp>
    </p:spTree>
    <p:extLst>
      <p:ext uri="{BB962C8B-B14F-4D97-AF65-F5344CB8AC3E}">
        <p14:creationId xmlns:p14="http://schemas.microsoft.com/office/powerpoint/2010/main" val="242697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520505" y="1371600"/>
            <a:ext cx="11658600" cy="4451219"/>
          </a:xfrm>
          <a:prstGeom prst="rect">
            <a:avLst/>
          </a:prstGeom>
        </p:spPr>
        <p:txBody>
          <a:bodyPr vert="horz" wrap="square" lIns="0" tIns="57150" rIns="0" bIns="0" rtlCol="0">
            <a:spAutoFit/>
          </a:bodyPr>
          <a:lstStyle/>
          <a:p>
            <a:pPr marL="12700">
              <a:lnSpc>
                <a:spcPct val="100000"/>
              </a:lnSpc>
              <a:spcBef>
                <a:spcPts val="320"/>
              </a:spcBef>
              <a:buClr>
                <a:srgbClr val="A4A4A4"/>
              </a:buClr>
              <a:tabLst>
                <a:tab pos="241300" algn="l"/>
              </a:tabLst>
            </a:pPr>
            <a:r>
              <a:rPr lang="en-IN" b="1" dirty="0"/>
              <a:t>Data Pre-processing</a:t>
            </a:r>
            <a:endParaRPr spc="-165" dirty="0"/>
          </a:p>
          <a:p>
            <a:pPr marL="698500" lvl="1" indent="-228600">
              <a:lnSpc>
                <a:spcPct val="100000"/>
              </a:lnSpc>
              <a:spcBef>
                <a:spcPts val="305"/>
              </a:spcBef>
              <a:buClr>
                <a:srgbClr val="A4A4A4"/>
              </a:buClr>
              <a:buChar char="•"/>
              <a:tabLst>
                <a:tab pos="699135" algn="l"/>
              </a:tabLst>
            </a:pPr>
            <a:r>
              <a:rPr sz="2400" spc="-145" dirty="0">
                <a:latin typeface="Arial"/>
                <a:cs typeface="Arial"/>
              </a:rPr>
              <a:t>Removing </a:t>
            </a:r>
            <a:r>
              <a:rPr sz="2400" spc="-125" dirty="0">
                <a:latin typeface="Arial"/>
                <a:cs typeface="Arial"/>
              </a:rPr>
              <a:t>non-English</a:t>
            </a:r>
            <a:r>
              <a:rPr sz="2400" spc="-140" dirty="0">
                <a:latin typeface="Arial"/>
                <a:cs typeface="Arial"/>
              </a:rPr>
              <a:t> </a:t>
            </a:r>
            <a:r>
              <a:rPr sz="2400" spc="-145" dirty="0">
                <a:latin typeface="Arial"/>
                <a:cs typeface="Arial"/>
              </a:rPr>
              <a:t>Tweets</a:t>
            </a:r>
            <a:endParaRPr sz="2400" dirty="0">
              <a:latin typeface="Arial"/>
              <a:cs typeface="Arial"/>
            </a:endParaRPr>
          </a:p>
          <a:p>
            <a:pPr marL="698500" lvl="1" indent="-228600">
              <a:lnSpc>
                <a:spcPct val="100000"/>
              </a:lnSpc>
              <a:spcBef>
                <a:spcPts val="290"/>
              </a:spcBef>
              <a:buClr>
                <a:srgbClr val="A4A4A4"/>
              </a:buClr>
              <a:buChar char="•"/>
              <a:tabLst>
                <a:tab pos="699135" algn="l"/>
              </a:tabLst>
            </a:pPr>
            <a:r>
              <a:rPr sz="2400" spc="-145" dirty="0">
                <a:latin typeface="Arial"/>
                <a:cs typeface="Arial"/>
              </a:rPr>
              <a:t>Replacing </a:t>
            </a:r>
            <a:r>
              <a:rPr sz="2400" spc="-120" dirty="0">
                <a:latin typeface="Arial"/>
                <a:cs typeface="Arial"/>
              </a:rPr>
              <a:t>Emoticons </a:t>
            </a:r>
            <a:r>
              <a:rPr sz="2400" spc="-105" dirty="0">
                <a:latin typeface="Arial"/>
                <a:cs typeface="Arial"/>
              </a:rPr>
              <a:t>by </a:t>
            </a:r>
            <a:r>
              <a:rPr sz="2400" spc="-5" dirty="0">
                <a:latin typeface="Arial"/>
                <a:cs typeface="Arial"/>
              </a:rPr>
              <a:t>their</a:t>
            </a:r>
            <a:r>
              <a:rPr sz="2400" spc="-200" dirty="0">
                <a:latin typeface="Arial"/>
                <a:cs typeface="Arial"/>
              </a:rPr>
              <a:t> </a:t>
            </a:r>
            <a:r>
              <a:rPr sz="2400" spc="-35" dirty="0">
                <a:latin typeface="Arial"/>
                <a:cs typeface="Arial"/>
              </a:rPr>
              <a:t>polarity</a:t>
            </a:r>
            <a:endParaRPr sz="2400" dirty="0">
              <a:latin typeface="Arial"/>
              <a:cs typeface="Arial"/>
            </a:endParaRPr>
          </a:p>
          <a:p>
            <a:pPr marL="698500" lvl="1" indent="-228600">
              <a:lnSpc>
                <a:spcPct val="100000"/>
              </a:lnSpc>
              <a:spcBef>
                <a:spcPts val="290"/>
              </a:spcBef>
              <a:buClr>
                <a:srgbClr val="A4A4A4"/>
              </a:buClr>
              <a:buChar char="•"/>
              <a:tabLst>
                <a:tab pos="699135" algn="l"/>
              </a:tabLst>
            </a:pPr>
            <a:r>
              <a:rPr sz="2400" spc="-180" dirty="0">
                <a:latin typeface="Arial"/>
                <a:cs typeface="Arial"/>
              </a:rPr>
              <a:t>Remove </a:t>
            </a:r>
            <a:r>
              <a:rPr sz="2400" spc="-250" dirty="0">
                <a:latin typeface="Arial"/>
                <a:cs typeface="Arial"/>
              </a:rPr>
              <a:t>URL, </a:t>
            </a:r>
            <a:r>
              <a:rPr sz="2400" spc="-155" dirty="0">
                <a:latin typeface="Arial"/>
                <a:cs typeface="Arial"/>
              </a:rPr>
              <a:t>Target </a:t>
            </a:r>
            <a:r>
              <a:rPr sz="2400" spc="-60" dirty="0">
                <a:latin typeface="Arial"/>
                <a:cs typeface="Arial"/>
              </a:rPr>
              <a:t>Mentions, </a:t>
            </a:r>
            <a:r>
              <a:rPr sz="2400" spc="-160" dirty="0">
                <a:latin typeface="Arial"/>
                <a:cs typeface="Arial"/>
              </a:rPr>
              <a:t>Hashtags,</a:t>
            </a:r>
            <a:r>
              <a:rPr sz="2400" spc="-45" dirty="0">
                <a:latin typeface="Arial"/>
                <a:cs typeface="Arial"/>
              </a:rPr>
              <a:t> </a:t>
            </a:r>
            <a:r>
              <a:rPr sz="2400" spc="-110" dirty="0">
                <a:latin typeface="Arial"/>
                <a:cs typeface="Arial"/>
              </a:rPr>
              <a:t>Numbers.</a:t>
            </a:r>
            <a:endParaRPr sz="2400" dirty="0">
              <a:latin typeface="Arial"/>
              <a:cs typeface="Arial"/>
            </a:endParaRPr>
          </a:p>
          <a:p>
            <a:pPr marL="698500" lvl="1" indent="-228600">
              <a:lnSpc>
                <a:spcPct val="100000"/>
              </a:lnSpc>
              <a:spcBef>
                <a:spcPts val="285"/>
              </a:spcBef>
              <a:buClr>
                <a:srgbClr val="A4A4A4"/>
              </a:buClr>
              <a:buChar char="•"/>
              <a:tabLst>
                <a:tab pos="699135" algn="l"/>
              </a:tabLst>
            </a:pPr>
            <a:r>
              <a:rPr sz="2400" spc="-170" dirty="0">
                <a:latin typeface="Arial"/>
                <a:cs typeface="Arial"/>
              </a:rPr>
              <a:t>Replace </a:t>
            </a:r>
            <a:r>
              <a:rPr sz="2400" spc="-120" dirty="0">
                <a:latin typeface="Arial"/>
                <a:cs typeface="Arial"/>
              </a:rPr>
              <a:t>Negative </a:t>
            </a:r>
            <a:r>
              <a:rPr sz="2400" spc="-55" dirty="0">
                <a:latin typeface="Arial"/>
                <a:cs typeface="Arial"/>
              </a:rPr>
              <a:t>Mentions</a:t>
            </a:r>
            <a:endParaRPr sz="2400" dirty="0">
              <a:latin typeface="Arial"/>
              <a:cs typeface="Arial"/>
            </a:endParaRPr>
          </a:p>
          <a:p>
            <a:pPr marL="698500" lvl="1" indent="-228600">
              <a:lnSpc>
                <a:spcPct val="100000"/>
              </a:lnSpc>
              <a:spcBef>
                <a:spcPts val="290"/>
              </a:spcBef>
              <a:buClr>
                <a:srgbClr val="A4A4A4"/>
              </a:buClr>
              <a:buChar char="•"/>
              <a:tabLst>
                <a:tab pos="699135" algn="l"/>
              </a:tabLst>
            </a:pPr>
            <a:r>
              <a:rPr sz="2400" spc="-170" dirty="0">
                <a:latin typeface="Arial"/>
                <a:cs typeface="Arial"/>
              </a:rPr>
              <a:t>Replace Sequence </a:t>
            </a:r>
            <a:r>
              <a:rPr sz="2400" spc="-5" dirty="0">
                <a:latin typeface="Arial"/>
                <a:cs typeface="Arial"/>
              </a:rPr>
              <a:t>of </a:t>
            </a:r>
            <a:r>
              <a:rPr sz="2400" spc="-145" dirty="0">
                <a:latin typeface="Arial"/>
                <a:cs typeface="Arial"/>
              </a:rPr>
              <a:t>Repeated </a:t>
            </a:r>
            <a:r>
              <a:rPr sz="2400" spc="-140" dirty="0">
                <a:latin typeface="Arial"/>
                <a:cs typeface="Arial"/>
              </a:rPr>
              <a:t>Characters eg. </a:t>
            </a:r>
            <a:r>
              <a:rPr sz="2400" spc="-70" dirty="0">
                <a:latin typeface="Arial"/>
                <a:cs typeface="Arial"/>
              </a:rPr>
              <a:t>‘coooooooool’ </a:t>
            </a:r>
            <a:r>
              <a:rPr sz="2400" spc="-105" dirty="0">
                <a:latin typeface="Arial"/>
                <a:cs typeface="Arial"/>
              </a:rPr>
              <a:t>by</a:t>
            </a:r>
            <a:r>
              <a:rPr sz="2400" spc="-210" dirty="0">
                <a:latin typeface="Arial"/>
                <a:cs typeface="Arial"/>
              </a:rPr>
              <a:t> </a:t>
            </a:r>
            <a:r>
              <a:rPr sz="2400" spc="-60" dirty="0">
                <a:latin typeface="Arial"/>
                <a:cs typeface="Arial"/>
              </a:rPr>
              <a:t>‘coool’</a:t>
            </a:r>
            <a:endParaRPr sz="2400" dirty="0">
              <a:latin typeface="Arial"/>
              <a:cs typeface="Arial"/>
            </a:endParaRPr>
          </a:p>
          <a:p>
            <a:pPr marL="698500" lvl="1" indent="-228600">
              <a:lnSpc>
                <a:spcPct val="100000"/>
              </a:lnSpc>
              <a:spcBef>
                <a:spcPts val="290"/>
              </a:spcBef>
              <a:buClr>
                <a:srgbClr val="A4A4A4"/>
              </a:buClr>
              <a:buChar char="•"/>
              <a:tabLst>
                <a:tab pos="699135" algn="l"/>
              </a:tabLst>
            </a:pPr>
            <a:r>
              <a:rPr sz="2400" spc="-180" dirty="0">
                <a:latin typeface="Arial"/>
                <a:cs typeface="Arial"/>
              </a:rPr>
              <a:t>Remove </a:t>
            </a:r>
            <a:r>
              <a:rPr sz="2400" spc="-140" dirty="0">
                <a:latin typeface="Arial"/>
                <a:cs typeface="Arial"/>
              </a:rPr>
              <a:t>Nouns </a:t>
            </a:r>
            <a:r>
              <a:rPr sz="2400" spc="-114" dirty="0">
                <a:latin typeface="Arial"/>
                <a:cs typeface="Arial"/>
              </a:rPr>
              <a:t>and</a:t>
            </a:r>
            <a:r>
              <a:rPr sz="2400" spc="-80" dirty="0">
                <a:latin typeface="Arial"/>
                <a:cs typeface="Arial"/>
              </a:rPr>
              <a:t> </a:t>
            </a:r>
            <a:r>
              <a:rPr sz="2400" spc="-100" dirty="0">
                <a:latin typeface="Arial"/>
                <a:cs typeface="Arial"/>
              </a:rPr>
              <a:t>Prepositions</a:t>
            </a:r>
            <a:endParaRPr lang="en-IN" sz="2400" spc="-100" dirty="0">
              <a:latin typeface="Arial"/>
              <a:cs typeface="Arial"/>
            </a:endParaRPr>
          </a:p>
          <a:p>
            <a:pPr marL="698500" lvl="1" indent="-228600">
              <a:lnSpc>
                <a:spcPct val="100000"/>
              </a:lnSpc>
              <a:spcBef>
                <a:spcPts val="290"/>
              </a:spcBef>
              <a:buClr>
                <a:srgbClr val="A4A4A4"/>
              </a:buClr>
              <a:buChar char="•"/>
              <a:tabLst>
                <a:tab pos="699135" algn="l"/>
              </a:tabLst>
            </a:pPr>
            <a:endParaRPr lang="en-IN" sz="2400" spc="-100" dirty="0">
              <a:latin typeface="Arial"/>
              <a:cs typeface="Arial"/>
            </a:endParaRPr>
          </a:p>
          <a:p>
            <a:r>
              <a:rPr lang="en-US" b="1" dirty="0"/>
              <a:t>Polarity Calculation and Analysis</a:t>
            </a:r>
            <a:endParaRPr lang="en-US" dirty="0"/>
          </a:p>
          <a:p>
            <a:r>
              <a:rPr lang="en-US" sz="2200" dirty="0"/>
              <a:t> Analysis can provide valuable insights from social media platforms by detecting emotions or opinions from a large volume of data present in unstructured format. </a:t>
            </a:r>
            <a:endParaRPr lang="en-IN" sz="2400" spc="-100" dirty="0">
              <a:latin typeface="Arial"/>
              <a:cs typeface="Arial"/>
            </a:endParaRPr>
          </a:p>
        </p:txBody>
      </p:sp>
      <p:sp>
        <p:nvSpPr>
          <p:cNvPr id="4" name="Title 1">
            <a:extLst>
              <a:ext uri="{FF2B5EF4-FFF2-40B4-BE49-F238E27FC236}">
                <a16:creationId xmlns:a16="http://schemas.microsoft.com/office/drawing/2014/main" id="{EB20F310-2658-401D-88EE-5F8B0C58C528}"/>
              </a:ext>
            </a:extLst>
          </p:cNvPr>
          <p:cNvSpPr txBox="1">
            <a:spLocks/>
          </p:cNvSpPr>
          <p:nvPr/>
        </p:nvSpPr>
        <p:spPr>
          <a:xfrm>
            <a:off x="3429000" y="588498"/>
            <a:ext cx="4724400" cy="677108"/>
          </a:xfrm>
          <a:prstGeom prst="rect">
            <a:avLst/>
          </a:prstGeom>
        </p:spPr>
        <p:txBody>
          <a:bodyPr wrap="square" lIns="0" tIns="0" rIns="0" bIns="0">
            <a:spAutoFit/>
          </a:bodyPr>
          <a:lstStyle>
            <a:lvl1pPr>
              <a:defRPr sz="4400" b="1" i="0">
                <a:solidFill>
                  <a:srgbClr val="5B9BD4"/>
                </a:solidFill>
                <a:latin typeface="Trebuchet MS"/>
                <a:ea typeface="+mj-ea"/>
                <a:cs typeface="Trebuchet MS"/>
              </a:defRPr>
            </a:lvl1pPr>
          </a:lstStyle>
          <a:p>
            <a:r>
              <a:rPr lang="en-IN" kern="0" dirty="0"/>
              <a:t>P</a:t>
            </a:r>
            <a:r>
              <a:rPr lang="en-IN" kern="0" dirty="0" smtClean="0"/>
              <a:t>AUT </a:t>
            </a:r>
            <a:r>
              <a:rPr lang="en-IN" kern="0" dirty="0"/>
              <a:t>Framework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EF87-A37D-4638-A383-DE452E859F18}"/>
              </a:ext>
            </a:extLst>
          </p:cNvPr>
          <p:cNvSpPr>
            <a:spLocks noGrp="1"/>
          </p:cNvSpPr>
          <p:nvPr>
            <p:ph type="title"/>
          </p:nvPr>
        </p:nvSpPr>
        <p:spPr>
          <a:xfrm>
            <a:off x="1066800" y="664845"/>
            <a:ext cx="7029830" cy="692519"/>
          </a:xfrm>
        </p:spPr>
        <p:txBody>
          <a:bodyPr/>
          <a:lstStyle/>
          <a:p>
            <a:r>
              <a:rPr lang="en-IN" dirty="0"/>
              <a:t>PREDICTING PERSONALITY</a:t>
            </a:r>
          </a:p>
        </p:txBody>
      </p:sp>
      <p:sp>
        <p:nvSpPr>
          <p:cNvPr id="3" name="Text Placeholder 2">
            <a:extLst>
              <a:ext uri="{FF2B5EF4-FFF2-40B4-BE49-F238E27FC236}">
                <a16:creationId xmlns:a16="http://schemas.microsoft.com/office/drawing/2014/main" id="{2FC0C95F-6C61-4B3F-A47A-662A2942A278}"/>
              </a:ext>
            </a:extLst>
          </p:cNvPr>
          <p:cNvSpPr>
            <a:spLocks noGrp="1"/>
          </p:cNvSpPr>
          <p:nvPr>
            <p:ph type="body" idx="1"/>
          </p:nvPr>
        </p:nvSpPr>
        <p:spPr>
          <a:xfrm>
            <a:off x="914400" y="1920895"/>
            <a:ext cx="9440545" cy="2585323"/>
          </a:xfrm>
        </p:spPr>
        <p:txBody>
          <a:bodyPr/>
          <a:lstStyle/>
          <a:p>
            <a:pPr marL="457200" indent="-457200">
              <a:buFont typeface="Arial" panose="020B0604020202020204" pitchFamily="34" charset="0"/>
              <a:buChar char="•"/>
            </a:pPr>
            <a:r>
              <a:rPr lang="en-US" dirty="0"/>
              <a:t>To predict the score of a given personality feature, we performed a regression analysis in Weka .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We used two regression algorithms: Gaussian Process and ZeroR, each with a 10-fold cross-validation with 10 iterations. </a:t>
            </a:r>
            <a:endParaRPr lang="en-IN" dirty="0"/>
          </a:p>
        </p:txBody>
      </p:sp>
    </p:spTree>
    <p:extLst>
      <p:ext uri="{BB962C8B-B14F-4D97-AF65-F5344CB8AC3E}">
        <p14:creationId xmlns:p14="http://schemas.microsoft.com/office/powerpoint/2010/main" val="376993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4799"/>
            <a:ext cx="9829800" cy="6400801"/>
          </a:xfrm>
          <a:prstGeom prst="rect">
            <a:avLst/>
          </a:prstGeom>
        </p:spPr>
      </p:pic>
    </p:spTree>
    <p:extLst>
      <p:ext uri="{BB962C8B-B14F-4D97-AF65-F5344CB8AC3E}">
        <p14:creationId xmlns:p14="http://schemas.microsoft.com/office/powerpoint/2010/main" val="1475534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457200"/>
            <a:ext cx="4743830" cy="1087755"/>
          </a:xfrm>
        </p:spPr>
        <p:txBody>
          <a:bodyPr/>
          <a:lstStyle/>
          <a:p>
            <a:r>
              <a:rPr lang="en-US" dirty="0" smtClean="0"/>
              <a:t>Flow of script</a:t>
            </a:r>
            <a:endParaRPr lang="en-IN" dirty="0"/>
          </a:p>
        </p:txBody>
      </p:sp>
      <p:sp>
        <p:nvSpPr>
          <p:cNvPr id="3" name="Text Placeholder 2"/>
          <p:cNvSpPr>
            <a:spLocks noGrp="1"/>
          </p:cNvSpPr>
          <p:nvPr>
            <p:ph type="body" idx="1"/>
          </p:nvPr>
        </p:nvSpPr>
        <p:spPr>
          <a:xfrm>
            <a:off x="916939" y="1905000"/>
            <a:ext cx="9440545" cy="5601533"/>
          </a:xfrm>
        </p:spPr>
        <p:txBody>
          <a:bodyPr/>
          <a:lstStyle/>
          <a:p>
            <a:pPr marL="514350" indent="-514350">
              <a:buAutoNum type="arabicPeriod"/>
            </a:pPr>
            <a:r>
              <a:rPr lang="en-US" dirty="0" smtClean="0"/>
              <a:t>Feature Extraction</a:t>
            </a:r>
          </a:p>
          <a:p>
            <a:pPr marL="514350" indent="-514350">
              <a:buAutoNum type="arabicPeriod"/>
            </a:pPr>
            <a:endParaRPr lang="en-US" dirty="0"/>
          </a:p>
          <a:p>
            <a:pPr marL="514350" indent="-514350">
              <a:buAutoNum type="arabicPeriod"/>
            </a:pPr>
            <a:r>
              <a:rPr lang="en-US" dirty="0" smtClean="0"/>
              <a:t>Tweet Scraping</a:t>
            </a:r>
          </a:p>
          <a:p>
            <a:pPr marL="514350" indent="-514350">
              <a:buAutoNum type="arabicPeriod"/>
            </a:pPr>
            <a:endParaRPr lang="en-US" dirty="0" smtClean="0"/>
          </a:p>
          <a:p>
            <a:pPr marL="514350" indent="-514350">
              <a:buAutoNum type="arabicPeriod"/>
            </a:pPr>
            <a:r>
              <a:rPr lang="en-US" dirty="0" smtClean="0"/>
              <a:t>Data Process</a:t>
            </a:r>
          </a:p>
          <a:p>
            <a:pPr marL="514350" indent="-514350">
              <a:buAutoNum type="arabicPeriod"/>
            </a:pPr>
            <a:endParaRPr lang="en-US" dirty="0"/>
          </a:p>
          <a:p>
            <a:pPr marL="514350" indent="-514350">
              <a:buAutoNum type="arabicPeriod"/>
            </a:pPr>
            <a:r>
              <a:rPr lang="en-US" dirty="0" smtClean="0"/>
              <a:t>Data </a:t>
            </a:r>
            <a:r>
              <a:rPr lang="en-US" dirty="0" err="1" smtClean="0"/>
              <a:t>Trainning</a:t>
            </a:r>
            <a:endParaRPr lang="en-US" dirty="0" smtClean="0"/>
          </a:p>
          <a:p>
            <a:pPr marL="514350" indent="-514350">
              <a:buAutoNum type="arabicPeriod"/>
            </a:pPr>
            <a:endParaRPr lang="en-US" dirty="0"/>
          </a:p>
          <a:p>
            <a:pPr marL="514350" indent="-514350">
              <a:buAutoNum type="arabicPeriod"/>
            </a:pPr>
            <a:r>
              <a:rPr lang="en-US" dirty="0" err="1" smtClean="0"/>
              <a:t>ModelRun</a:t>
            </a: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IN" dirty="0"/>
          </a:p>
        </p:txBody>
      </p:sp>
    </p:spTree>
    <p:extLst>
      <p:ext uri="{BB962C8B-B14F-4D97-AF65-F5344CB8AC3E}">
        <p14:creationId xmlns:p14="http://schemas.microsoft.com/office/powerpoint/2010/main" val="211977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BB25-4484-40C3-854C-EEBCF6F7FA9D}"/>
              </a:ext>
            </a:extLst>
          </p:cNvPr>
          <p:cNvSpPr>
            <a:spLocks noGrp="1"/>
          </p:cNvSpPr>
          <p:nvPr>
            <p:ph type="title"/>
          </p:nvPr>
        </p:nvSpPr>
        <p:spPr>
          <a:xfrm>
            <a:off x="3124200" y="228600"/>
            <a:ext cx="5201030" cy="1354217"/>
          </a:xfrm>
        </p:spPr>
        <p:txBody>
          <a:bodyPr/>
          <a:lstStyle/>
          <a:p>
            <a:pPr algn="ctr"/>
            <a:r>
              <a:rPr lang="en-US" dirty="0"/>
              <a:t>Application:</a:t>
            </a:r>
            <a:br>
              <a:rPr lang="en-US" dirty="0"/>
            </a:br>
            <a:endParaRPr lang="en-IN" dirty="0"/>
          </a:p>
        </p:txBody>
      </p:sp>
      <p:sp>
        <p:nvSpPr>
          <p:cNvPr id="3" name="Text Placeholder 2">
            <a:extLst>
              <a:ext uri="{FF2B5EF4-FFF2-40B4-BE49-F238E27FC236}">
                <a16:creationId xmlns:a16="http://schemas.microsoft.com/office/drawing/2014/main" id="{E582F8D9-FB0E-4550-BC98-3F6C70C6E3AF}"/>
              </a:ext>
            </a:extLst>
          </p:cNvPr>
          <p:cNvSpPr>
            <a:spLocks noGrp="1"/>
          </p:cNvSpPr>
          <p:nvPr>
            <p:ph type="body" idx="1"/>
          </p:nvPr>
        </p:nvSpPr>
        <p:spPr>
          <a:xfrm>
            <a:off x="916939" y="1357364"/>
            <a:ext cx="9440545" cy="3877985"/>
          </a:xfrm>
        </p:spPr>
        <p:txBody>
          <a:bodyPr/>
          <a:lstStyle/>
          <a:p>
            <a:pPr marL="514350" indent="-514350">
              <a:buFont typeface="Arial" panose="020B0604020202020204" pitchFamily="34" charset="0"/>
              <a:buChar char="•"/>
            </a:pPr>
            <a:r>
              <a:rPr lang="en-US" dirty="0"/>
              <a:t>The target audience varies from children to senior citizens who wish to know about people’s personality, </a:t>
            </a:r>
            <a:r>
              <a:rPr lang="en-US" dirty="0" smtClean="0"/>
              <a:t>response.</a:t>
            </a:r>
            <a:endParaRPr lang="en-US" dirty="0"/>
          </a:p>
          <a:p>
            <a:pPr marL="514350" indent="-514350">
              <a:buFont typeface="Arial" panose="020B0604020202020204" pitchFamily="34" charset="0"/>
              <a:buChar char="•"/>
            </a:pPr>
            <a:r>
              <a:rPr lang="en-US" dirty="0"/>
              <a:t>The software can be used for people working in HR department of their offices in analyzing the personality of an applicant whether the applicant’s personality is suitable or not</a:t>
            </a:r>
            <a:r>
              <a:rPr lang="en-US" dirty="0" smtClean="0"/>
              <a:t>.</a:t>
            </a:r>
          </a:p>
          <a:p>
            <a:pPr marL="514350" indent="-514350">
              <a:buFont typeface="Arial" panose="020B0604020202020204" pitchFamily="34" charset="0"/>
              <a:buChar char="•"/>
            </a:pPr>
            <a:r>
              <a:rPr lang="en-US" dirty="0" smtClean="0"/>
              <a:t>People who are interested to know about their role models personality.</a:t>
            </a:r>
            <a:endParaRPr lang="en-IN" dirty="0"/>
          </a:p>
        </p:txBody>
      </p:sp>
    </p:spTree>
    <p:extLst>
      <p:ext uri="{BB962C8B-B14F-4D97-AF65-F5344CB8AC3E}">
        <p14:creationId xmlns:p14="http://schemas.microsoft.com/office/powerpoint/2010/main" val="2552922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664845"/>
            <a:ext cx="7556245" cy="690574"/>
          </a:xfrm>
          <a:prstGeom prst="rect">
            <a:avLst/>
          </a:prstGeom>
        </p:spPr>
        <p:txBody>
          <a:bodyPr vert="horz" wrap="square" lIns="0" tIns="13335" rIns="0" bIns="0" rtlCol="0">
            <a:spAutoFit/>
          </a:bodyPr>
          <a:lstStyle/>
          <a:p>
            <a:pPr marL="12700">
              <a:lnSpc>
                <a:spcPct val="100000"/>
              </a:lnSpc>
              <a:spcBef>
                <a:spcPts val="105"/>
              </a:spcBef>
            </a:pPr>
            <a:r>
              <a:rPr spc="55" dirty="0"/>
              <a:t>What</a:t>
            </a:r>
            <a:r>
              <a:rPr spc="-395" dirty="0"/>
              <a:t> </a:t>
            </a:r>
            <a:r>
              <a:rPr spc="95" dirty="0"/>
              <a:t>is</a:t>
            </a:r>
            <a:r>
              <a:rPr spc="-355" dirty="0"/>
              <a:t> </a:t>
            </a:r>
            <a:r>
              <a:rPr lang="en-IN" spc="-35" dirty="0"/>
              <a:t>Personality</a:t>
            </a:r>
            <a:r>
              <a:rPr spc="-360" dirty="0"/>
              <a:t> </a:t>
            </a:r>
            <a:r>
              <a:rPr spc="35" dirty="0"/>
              <a:t>Analysis?</a:t>
            </a:r>
          </a:p>
        </p:txBody>
      </p:sp>
      <p:sp>
        <p:nvSpPr>
          <p:cNvPr id="3" name="object 3"/>
          <p:cNvSpPr txBox="1"/>
          <p:nvPr/>
        </p:nvSpPr>
        <p:spPr>
          <a:xfrm>
            <a:off x="1219201" y="2021839"/>
            <a:ext cx="7813294" cy="2882840"/>
          </a:xfrm>
          <a:prstGeom prst="rect">
            <a:avLst/>
          </a:prstGeom>
        </p:spPr>
        <p:txBody>
          <a:bodyPr vert="horz" wrap="square" lIns="0" tIns="60960" rIns="0" bIns="0" rtlCol="0">
            <a:spAutoFit/>
          </a:bodyPr>
          <a:lstStyle/>
          <a:p>
            <a:pPr marL="241300" marR="5715" indent="-228600">
              <a:lnSpc>
                <a:spcPts val="3020"/>
              </a:lnSpc>
              <a:spcBef>
                <a:spcPts val="480"/>
              </a:spcBef>
              <a:buClr>
                <a:srgbClr val="A4A4A4"/>
              </a:buClr>
              <a:buChar char="•"/>
              <a:tabLst>
                <a:tab pos="241300" algn="l"/>
              </a:tabLst>
            </a:pPr>
            <a:r>
              <a:rPr lang="en-US" sz="2800" b="1" i="1" spc="40" dirty="0">
                <a:latin typeface="Arial"/>
                <a:cs typeface="Arial"/>
              </a:rPr>
              <a:t>Personality</a:t>
            </a:r>
            <a:r>
              <a:rPr lang="en-US" sz="2800" spc="40" dirty="0">
                <a:latin typeface="Arial"/>
                <a:cs typeface="Arial"/>
              </a:rPr>
              <a:t> is defined as the totality of character attributes and behavioral traits of a person. </a:t>
            </a:r>
          </a:p>
          <a:p>
            <a:pPr marL="241300" marR="5715" indent="-228600">
              <a:lnSpc>
                <a:spcPts val="3020"/>
              </a:lnSpc>
              <a:spcBef>
                <a:spcPts val="480"/>
              </a:spcBef>
              <a:buClr>
                <a:srgbClr val="A4A4A4"/>
              </a:buClr>
              <a:buChar char="•"/>
              <a:tabLst>
                <a:tab pos="241300" algn="l"/>
              </a:tabLst>
            </a:pPr>
            <a:endParaRPr lang="en-US" sz="2800" spc="40" dirty="0">
              <a:latin typeface="Arial"/>
              <a:cs typeface="Arial"/>
            </a:endParaRPr>
          </a:p>
          <a:p>
            <a:pPr marL="241300" marR="5715" indent="-228600">
              <a:lnSpc>
                <a:spcPts val="3020"/>
              </a:lnSpc>
              <a:spcBef>
                <a:spcPts val="480"/>
              </a:spcBef>
              <a:buClr>
                <a:srgbClr val="A4A4A4"/>
              </a:buClr>
              <a:buChar char="•"/>
              <a:tabLst>
                <a:tab pos="241300" algn="l"/>
              </a:tabLst>
            </a:pPr>
            <a:r>
              <a:rPr lang="en-US" sz="2800" b="1" u="sng" spc="40" dirty="0">
                <a:latin typeface="Arial"/>
                <a:cs typeface="Arial"/>
              </a:rPr>
              <a:t>Personality Analysis </a:t>
            </a:r>
            <a:r>
              <a:rPr lang="en-US" sz="2800" spc="40" dirty="0">
                <a:latin typeface="Arial"/>
                <a:cs typeface="Arial"/>
              </a:rPr>
              <a:t>is a methodology for categorizing the character and behavior of a person.</a:t>
            </a:r>
            <a:endParaRPr sz="28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9790" y="381000"/>
            <a:ext cx="2852420" cy="696595"/>
          </a:xfrm>
          <a:prstGeom prst="rect">
            <a:avLst/>
          </a:prstGeom>
        </p:spPr>
        <p:txBody>
          <a:bodyPr vert="horz" wrap="square" lIns="0" tIns="13335" rIns="0" bIns="0" rtlCol="0">
            <a:spAutoFit/>
          </a:bodyPr>
          <a:lstStyle/>
          <a:p>
            <a:pPr marL="12700">
              <a:lnSpc>
                <a:spcPct val="100000"/>
              </a:lnSpc>
              <a:spcBef>
                <a:spcPts val="105"/>
              </a:spcBef>
            </a:pPr>
            <a:r>
              <a:rPr spc="-200" dirty="0"/>
              <a:t>C</a:t>
            </a:r>
            <a:r>
              <a:rPr spc="10" dirty="0"/>
              <a:t>onclu</a:t>
            </a:r>
            <a:r>
              <a:rPr dirty="0"/>
              <a:t>s</a:t>
            </a:r>
            <a:r>
              <a:rPr spc="45" dirty="0"/>
              <a:t>ion</a:t>
            </a:r>
          </a:p>
        </p:txBody>
      </p:sp>
      <p:sp>
        <p:nvSpPr>
          <p:cNvPr id="3" name="object 3"/>
          <p:cNvSpPr txBox="1"/>
          <p:nvPr/>
        </p:nvSpPr>
        <p:spPr>
          <a:xfrm>
            <a:off x="871122" y="1418355"/>
            <a:ext cx="10449756" cy="5225790"/>
          </a:xfrm>
          <a:prstGeom prst="rect">
            <a:avLst/>
          </a:prstGeom>
        </p:spPr>
        <p:txBody>
          <a:bodyPr vert="horz" wrap="square" lIns="0" tIns="54610" rIns="0" bIns="0" rtlCol="0">
            <a:spAutoFit/>
          </a:bodyPr>
          <a:lstStyle/>
          <a:p>
            <a:pPr>
              <a:buFont typeface="Wingdings" pitchFamily="2" charset="2"/>
              <a:buChar char="Ø"/>
            </a:pPr>
            <a:r>
              <a:rPr lang="en-US" sz="2400" dirty="0"/>
              <a:t>Our subjects completed a personality test and through the Twitter API, we collected publicly accessible information from their profiles. After processing this data, we found many small correlations in the data. Using the profile data as a feature set, we were able to train two machine learning algorithms - ZeroR and Gaussian Processes – to predict scores on each of the five personality .With the ability to guess a user’s personality traits, many opportunities are opened for personalizing interfaces and information. </a:t>
            </a:r>
          </a:p>
          <a:p>
            <a:pPr>
              <a:buFont typeface="Wingdings" pitchFamily="2" charset="2"/>
              <a:buChar char="Ø"/>
            </a:pPr>
            <a:endParaRPr lang="en-US" sz="2400" dirty="0"/>
          </a:p>
          <a:p>
            <a:pPr>
              <a:buFont typeface="Wingdings" pitchFamily="2" charset="2"/>
              <a:buChar char="Ø"/>
            </a:pPr>
            <a:r>
              <a:rPr lang="en-US" sz="2400" dirty="0"/>
              <a:t>We considered two structural features - number of friends and network density-but we did not look at personality scores between friends. Understanding the connections between personality, tie strength, trust, and other related factors is an open space for research. By improving our knowledge of these </a:t>
            </a:r>
            <a:r>
              <a:rPr lang="en-US" sz="2400" dirty="0" err="1"/>
              <a:t>relationships,we</a:t>
            </a:r>
            <a:r>
              <a:rPr lang="en-US" sz="2400" dirty="0"/>
              <a:t> can begin to answer more sophisticated questions about how to present trusted, socially-relevant, and well-presented information to users.</a:t>
            </a:r>
            <a:endParaRPr lang="en-IN" sz="2400" dirty="0"/>
          </a:p>
        </p:txBody>
      </p:sp>
    </p:spTree>
    <p:extLst>
      <p:ext uri="{BB962C8B-B14F-4D97-AF65-F5344CB8AC3E}">
        <p14:creationId xmlns:p14="http://schemas.microsoft.com/office/powerpoint/2010/main" val="3224619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CBDA-3600-4410-88DA-82F5D740127D}"/>
              </a:ext>
            </a:extLst>
          </p:cNvPr>
          <p:cNvSpPr>
            <a:spLocks noGrp="1"/>
          </p:cNvSpPr>
          <p:nvPr>
            <p:ph type="title"/>
          </p:nvPr>
        </p:nvSpPr>
        <p:spPr>
          <a:xfrm>
            <a:off x="2819400" y="609600"/>
            <a:ext cx="6262114" cy="677108"/>
          </a:xfrm>
        </p:spPr>
        <p:txBody>
          <a:bodyPr/>
          <a:lstStyle/>
          <a:p>
            <a:r>
              <a:rPr lang="en-IN" dirty="0"/>
              <a:t> Concept of Analyzing</a:t>
            </a:r>
          </a:p>
        </p:txBody>
      </p:sp>
      <p:sp>
        <p:nvSpPr>
          <p:cNvPr id="3" name="Text Placeholder 2">
            <a:extLst>
              <a:ext uri="{FF2B5EF4-FFF2-40B4-BE49-F238E27FC236}">
                <a16:creationId xmlns:a16="http://schemas.microsoft.com/office/drawing/2014/main" id="{E4908AE3-909C-452E-970E-F83272C83372}"/>
              </a:ext>
            </a:extLst>
          </p:cNvPr>
          <p:cNvSpPr>
            <a:spLocks noGrp="1"/>
          </p:cNvSpPr>
          <p:nvPr>
            <p:ph type="body" idx="1"/>
          </p:nvPr>
        </p:nvSpPr>
        <p:spPr>
          <a:xfrm>
            <a:off x="1375727" y="2209800"/>
            <a:ext cx="9440545" cy="3016210"/>
          </a:xfrm>
        </p:spPr>
        <p:txBody>
          <a:bodyPr/>
          <a:lstStyle/>
          <a:p>
            <a:pPr marL="457200" indent="-457200">
              <a:buFont typeface="Arial" panose="020B0604020202020204" pitchFamily="34" charset="0"/>
              <a:buChar char="•"/>
            </a:pPr>
            <a:r>
              <a:rPr lang="en-US" dirty="0"/>
              <a:t>The personality of an individual, and plotting the sentiments of tweets according to user/community location.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Our application would consider the actual mentality of the individuals along with the situation and topic and assess their personality accordingly.</a:t>
            </a:r>
            <a:endParaRPr lang="en-IN" dirty="0"/>
          </a:p>
        </p:txBody>
      </p:sp>
    </p:spTree>
    <p:extLst>
      <p:ext uri="{BB962C8B-B14F-4D97-AF65-F5344CB8AC3E}">
        <p14:creationId xmlns:p14="http://schemas.microsoft.com/office/powerpoint/2010/main" val="277329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9311" y="696848"/>
            <a:ext cx="6165089" cy="627736"/>
          </a:xfrm>
          <a:prstGeom prst="rect">
            <a:avLst/>
          </a:prstGeom>
        </p:spPr>
        <p:txBody>
          <a:bodyPr vert="horz" wrap="square" lIns="0" tIns="12065" rIns="0" bIns="0" rtlCol="0">
            <a:spAutoFit/>
          </a:bodyPr>
          <a:lstStyle/>
          <a:p>
            <a:pPr marL="12700">
              <a:lnSpc>
                <a:spcPct val="100000"/>
              </a:lnSpc>
              <a:spcBef>
                <a:spcPts val="95"/>
              </a:spcBef>
            </a:pPr>
            <a:r>
              <a:rPr lang="en-US" sz="4000" spc="-95" dirty="0">
                <a:latin typeface="Arial"/>
                <a:cs typeface="Arial"/>
              </a:rPr>
              <a:t>Big Five personality traits</a:t>
            </a:r>
            <a:endParaRPr sz="4000" dirty="0"/>
          </a:p>
        </p:txBody>
      </p:sp>
      <p:sp>
        <p:nvSpPr>
          <p:cNvPr id="3" name="object 3"/>
          <p:cNvSpPr txBox="1"/>
          <p:nvPr/>
        </p:nvSpPr>
        <p:spPr>
          <a:xfrm>
            <a:off x="1129030" y="1828800"/>
            <a:ext cx="9933940" cy="3853619"/>
          </a:xfrm>
          <a:prstGeom prst="rect">
            <a:avLst/>
          </a:prstGeom>
        </p:spPr>
        <p:txBody>
          <a:bodyPr vert="horz" wrap="square" lIns="0" tIns="97790" rIns="0" bIns="0" rtlCol="0">
            <a:spAutoFit/>
          </a:bodyPr>
          <a:lstStyle/>
          <a:p>
            <a:pPr marL="241300" indent="-228600">
              <a:lnSpc>
                <a:spcPct val="100000"/>
              </a:lnSpc>
              <a:spcBef>
                <a:spcPts val="770"/>
              </a:spcBef>
              <a:buClr>
                <a:srgbClr val="A4A4A4"/>
              </a:buClr>
              <a:buChar char="•"/>
              <a:tabLst>
                <a:tab pos="241300" algn="l"/>
              </a:tabLst>
            </a:pPr>
            <a:r>
              <a:rPr lang="en-US" sz="2800" spc="-95" dirty="0">
                <a:latin typeface="Arial"/>
                <a:cs typeface="Arial"/>
              </a:rPr>
              <a:t>The Big Five personality traits, also known as the five factor model (FFM), is a taxonomy for personality traits.</a:t>
            </a:r>
          </a:p>
          <a:p>
            <a:pPr marL="241300" indent="-228600">
              <a:lnSpc>
                <a:spcPct val="100000"/>
              </a:lnSpc>
              <a:spcBef>
                <a:spcPts val="770"/>
              </a:spcBef>
              <a:buClr>
                <a:srgbClr val="A4A4A4"/>
              </a:buClr>
              <a:buChar char="•"/>
              <a:tabLst>
                <a:tab pos="241300" algn="l"/>
              </a:tabLst>
            </a:pPr>
            <a:endParaRPr lang="en-US" sz="2800" spc="-95" dirty="0">
              <a:latin typeface="Arial"/>
              <a:cs typeface="Arial"/>
            </a:endParaRPr>
          </a:p>
          <a:p>
            <a:pPr marL="241300" indent="-228600">
              <a:lnSpc>
                <a:spcPct val="100000"/>
              </a:lnSpc>
              <a:spcBef>
                <a:spcPts val="770"/>
              </a:spcBef>
              <a:buClr>
                <a:srgbClr val="A4A4A4"/>
              </a:buClr>
              <a:buChar char="•"/>
              <a:tabLst>
                <a:tab pos="241300" algn="l"/>
              </a:tabLst>
            </a:pPr>
            <a:r>
              <a:rPr lang="en-US" sz="2800" spc="-95" dirty="0">
                <a:latin typeface="Arial"/>
                <a:cs typeface="Arial"/>
              </a:rPr>
              <a:t>It is based on common language descriptors. When factor analysis (a statistical technique) is applied to personality survey data, some words used to describe aspects of personality are often applied to the same person.</a:t>
            </a:r>
          </a:p>
          <a:p>
            <a:pPr marL="241300" indent="-228600">
              <a:lnSpc>
                <a:spcPct val="100000"/>
              </a:lnSpc>
              <a:spcBef>
                <a:spcPts val="770"/>
              </a:spcBef>
              <a:buClr>
                <a:srgbClr val="A4A4A4"/>
              </a:buClr>
              <a:buChar char="•"/>
              <a:tabLst>
                <a:tab pos="241300" algn="l"/>
              </a:tabLst>
            </a:pPr>
            <a:endParaRPr lang="en-US" sz="2800" spc="-95"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DDF2BD-94AE-4A06-B03D-228B01DF77A1}"/>
              </a:ext>
            </a:extLst>
          </p:cNvPr>
          <p:cNvSpPr>
            <a:spLocks noGrp="1"/>
          </p:cNvSpPr>
          <p:nvPr>
            <p:ph type="body" idx="1"/>
          </p:nvPr>
        </p:nvSpPr>
        <p:spPr>
          <a:xfrm>
            <a:off x="990600" y="1828800"/>
            <a:ext cx="9440545" cy="3877985"/>
          </a:xfrm>
        </p:spPr>
        <p:txBody>
          <a:bodyPr/>
          <a:lstStyle/>
          <a:p>
            <a:pPr marL="457200" indent="-457200">
              <a:buFont typeface="Arial" panose="020B0604020202020204" pitchFamily="34" charset="0"/>
              <a:buChar char="•"/>
            </a:pPr>
            <a:r>
              <a:rPr lang="en-US" dirty="0"/>
              <a:t>Openness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 Conscientiousness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 Extraversion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 Agreeableness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 Neuroticism</a:t>
            </a:r>
            <a:endParaRPr lang="en-IN" dirty="0"/>
          </a:p>
        </p:txBody>
      </p:sp>
      <p:sp>
        <p:nvSpPr>
          <p:cNvPr id="4" name="Title 1">
            <a:extLst>
              <a:ext uri="{FF2B5EF4-FFF2-40B4-BE49-F238E27FC236}">
                <a16:creationId xmlns:a16="http://schemas.microsoft.com/office/drawing/2014/main" id="{D10B5986-7AF9-4CDE-B6AF-5A68BA1A4CF2}"/>
              </a:ext>
            </a:extLst>
          </p:cNvPr>
          <p:cNvSpPr>
            <a:spLocks noGrp="1"/>
          </p:cNvSpPr>
          <p:nvPr>
            <p:ph type="title"/>
          </p:nvPr>
        </p:nvSpPr>
        <p:spPr>
          <a:xfrm>
            <a:off x="1834517" y="665163"/>
            <a:ext cx="6261734" cy="696912"/>
          </a:xfrm>
        </p:spPr>
        <p:txBody>
          <a:bodyPr/>
          <a:lstStyle/>
          <a:p>
            <a:r>
              <a:rPr lang="en-IN" dirty="0"/>
              <a:t>The five factors are:</a:t>
            </a:r>
          </a:p>
        </p:txBody>
      </p:sp>
      <p:pic>
        <p:nvPicPr>
          <p:cNvPr id="5" name="Picture 4">
            <a:extLst>
              <a:ext uri="{FF2B5EF4-FFF2-40B4-BE49-F238E27FC236}">
                <a16:creationId xmlns:a16="http://schemas.microsoft.com/office/drawing/2014/main" id="{5C61F0A5-F2C2-4DC6-BD3B-977498F84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7284" y="1013619"/>
            <a:ext cx="5715000" cy="5412581"/>
          </a:xfrm>
          <a:prstGeom prst="rect">
            <a:avLst/>
          </a:prstGeom>
        </p:spPr>
      </p:pic>
    </p:spTree>
    <p:extLst>
      <p:ext uri="{BB962C8B-B14F-4D97-AF65-F5344CB8AC3E}">
        <p14:creationId xmlns:p14="http://schemas.microsoft.com/office/powerpoint/2010/main" val="2012913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61CC91C-BE9E-4013-A29D-D8ADBCD8E3AA}"/>
              </a:ext>
            </a:extLst>
          </p:cNvPr>
          <p:cNvSpPr>
            <a:spLocks noGrp="1"/>
          </p:cNvSpPr>
          <p:nvPr>
            <p:ph type="body" idx="1"/>
          </p:nvPr>
        </p:nvSpPr>
        <p:spPr>
          <a:xfrm>
            <a:off x="879425" y="2057400"/>
            <a:ext cx="9440545" cy="2154436"/>
          </a:xfrm>
        </p:spPr>
        <p:txBody>
          <a:bodyPr/>
          <a:lstStyle/>
          <a:p>
            <a:pPr marL="514350" indent="-514350">
              <a:buFont typeface="Arial" panose="020B0604020202020204" pitchFamily="34" charset="0"/>
              <a:buChar char="•"/>
            </a:pPr>
            <a:r>
              <a:rPr lang="en-US" dirty="0"/>
              <a:t>Openness to experience has been described as the depth and complexity of an individual’s mental life and experiences</a:t>
            </a:r>
          </a:p>
          <a:p>
            <a:pPr marL="514350" indent="-514350">
              <a:buFont typeface="Arial" panose="020B0604020202020204" pitchFamily="34" charset="0"/>
              <a:buChar char="•"/>
            </a:pPr>
            <a:endParaRPr lang="en-US" b="1" dirty="0"/>
          </a:p>
          <a:p>
            <a:pPr marL="514350" indent="-514350">
              <a:buFont typeface="Arial" panose="020B0604020202020204" pitchFamily="34" charset="0"/>
              <a:buChar char="•"/>
            </a:pPr>
            <a:r>
              <a:rPr lang="en-US" dirty="0"/>
              <a:t>traits related to openness to experience include:</a:t>
            </a:r>
            <a:endParaRPr lang="en-US" b="1" dirty="0"/>
          </a:p>
        </p:txBody>
      </p:sp>
      <p:sp>
        <p:nvSpPr>
          <p:cNvPr id="4" name="Title 1">
            <a:extLst>
              <a:ext uri="{FF2B5EF4-FFF2-40B4-BE49-F238E27FC236}">
                <a16:creationId xmlns:a16="http://schemas.microsoft.com/office/drawing/2014/main" id="{296287A0-C8A5-4387-8680-620EEA68E708}"/>
              </a:ext>
            </a:extLst>
          </p:cNvPr>
          <p:cNvSpPr>
            <a:spLocks noGrp="1"/>
          </p:cNvSpPr>
          <p:nvPr>
            <p:ph type="title"/>
          </p:nvPr>
        </p:nvSpPr>
        <p:spPr>
          <a:xfrm>
            <a:off x="1295400" y="609600"/>
            <a:ext cx="8048815" cy="677108"/>
          </a:xfrm>
        </p:spPr>
        <p:txBody>
          <a:bodyPr/>
          <a:lstStyle/>
          <a:p>
            <a:r>
              <a:rPr lang="en-US" dirty="0"/>
              <a:t>Openness to Experience :</a:t>
            </a:r>
            <a:endParaRPr lang="en-IN" dirty="0"/>
          </a:p>
        </p:txBody>
      </p:sp>
      <p:sp>
        <p:nvSpPr>
          <p:cNvPr id="5" name="Text Placeholder 2">
            <a:extLst>
              <a:ext uri="{FF2B5EF4-FFF2-40B4-BE49-F238E27FC236}">
                <a16:creationId xmlns:a16="http://schemas.microsoft.com/office/drawing/2014/main" id="{3BC3785C-FEF2-4160-A6B4-918764B2633F}"/>
              </a:ext>
            </a:extLst>
          </p:cNvPr>
          <p:cNvSpPr txBox="1">
            <a:spLocks/>
          </p:cNvSpPr>
          <p:nvPr/>
        </p:nvSpPr>
        <p:spPr>
          <a:xfrm>
            <a:off x="2438400" y="4211836"/>
            <a:ext cx="5138057" cy="215443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Ø"/>
            </a:pPr>
            <a:r>
              <a:rPr lang="en-US" kern="0" dirty="0"/>
              <a:t>    Imaginative</a:t>
            </a:r>
          </a:p>
          <a:p>
            <a:pPr marL="457200" indent="-457200">
              <a:buFont typeface="Wingdings" panose="05000000000000000000" pitchFamily="2" charset="2"/>
              <a:buChar char="Ø"/>
            </a:pPr>
            <a:r>
              <a:rPr lang="en-US" kern="0" dirty="0"/>
              <a:t>    Wide variety of interests</a:t>
            </a:r>
          </a:p>
          <a:p>
            <a:pPr marL="457200" indent="-457200">
              <a:buFont typeface="Wingdings" panose="05000000000000000000" pitchFamily="2" charset="2"/>
              <a:buChar char="Ø"/>
            </a:pPr>
            <a:r>
              <a:rPr lang="en-US" kern="0" dirty="0"/>
              <a:t>    Original</a:t>
            </a:r>
          </a:p>
          <a:p>
            <a:pPr marL="457200" indent="-457200">
              <a:buFont typeface="Wingdings" panose="05000000000000000000" pitchFamily="2" charset="2"/>
              <a:buChar char="Ø"/>
            </a:pPr>
            <a:r>
              <a:rPr lang="en-US" kern="0" dirty="0"/>
              <a:t>    Daring</a:t>
            </a:r>
          </a:p>
          <a:p>
            <a:pPr marL="457200" indent="-457200">
              <a:buFont typeface="Wingdings" panose="05000000000000000000" pitchFamily="2" charset="2"/>
              <a:buChar char="Ø"/>
            </a:pPr>
            <a:r>
              <a:rPr lang="en-US" kern="0" dirty="0"/>
              <a:t>    Clever , etc.</a:t>
            </a:r>
            <a:endParaRPr lang="en-IN" kern="0" dirty="0"/>
          </a:p>
        </p:txBody>
      </p:sp>
    </p:spTree>
    <p:extLst>
      <p:ext uri="{BB962C8B-B14F-4D97-AF65-F5344CB8AC3E}">
        <p14:creationId xmlns:p14="http://schemas.microsoft.com/office/powerpoint/2010/main" val="210119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DFD94-2B09-4C68-8777-C6C1F5A15B4B}"/>
              </a:ext>
            </a:extLst>
          </p:cNvPr>
          <p:cNvSpPr>
            <a:spLocks noGrp="1"/>
          </p:cNvSpPr>
          <p:nvPr>
            <p:ph type="title"/>
          </p:nvPr>
        </p:nvSpPr>
        <p:spPr>
          <a:xfrm>
            <a:off x="2133600" y="664845"/>
            <a:ext cx="5963030" cy="692519"/>
          </a:xfrm>
        </p:spPr>
        <p:txBody>
          <a:bodyPr/>
          <a:lstStyle/>
          <a:p>
            <a:r>
              <a:rPr lang="en-US" dirty="0"/>
              <a:t>Conscientiousness :</a:t>
            </a:r>
            <a:endParaRPr lang="en-IN" dirty="0"/>
          </a:p>
        </p:txBody>
      </p:sp>
      <p:sp>
        <p:nvSpPr>
          <p:cNvPr id="3" name="Text Placeholder 2">
            <a:extLst>
              <a:ext uri="{FF2B5EF4-FFF2-40B4-BE49-F238E27FC236}">
                <a16:creationId xmlns:a16="http://schemas.microsoft.com/office/drawing/2014/main" id="{5BAC8FF4-77AB-45BC-A54F-A27D3B61CA77}"/>
              </a:ext>
            </a:extLst>
          </p:cNvPr>
          <p:cNvSpPr>
            <a:spLocks noGrp="1"/>
          </p:cNvSpPr>
          <p:nvPr>
            <p:ph type="body" idx="1"/>
          </p:nvPr>
        </p:nvSpPr>
        <p:spPr>
          <a:xfrm>
            <a:off x="916939" y="1357364"/>
            <a:ext cx="10284461" cy="3016210"/>
          </a:xfrm>
        </p:spPr>
        <p:txBody>
          <a:bodyPr/>
          <a:lstStyle/>
          <a:p>
            <a:pPr marL="457200" indent="-457200">
              <a:buFont typeface="Arial" panose="020B0604020202020204" pitchFamily="34" charset="0"/>
              <a:buChar char="•"/>
            </a:pPr>
            <a:r>
              <a:rPr lang="en-US" dirty="0"/>
              <a:t>Conscientiousness is a trait that can be described as the tendency to control impulses and act in socially acceptable ways, behaviors that facilitate goal-directed behavior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Traits within the conscientiousness factor include: </a:t>
            </a:r>
          </a:p>
          <a:p>
            <a:endParaRPr lang="en-IN" dirty="0"/>
          </a:p>
        </p:txBody>
      </p:sp>
      <p:sp>
        <p:nvSpPr>
          <p:cNvPr id="4" name="Text Placeholder 2">
            <a:extLst>
              <a:ext uri="{FF2B5EF4-FFF2-40B4-BE49-F238E27FC236}">
                <a16:creationId xmlns:a16="http://schemas.microsoft.com/office/drawing/2014/main" id="{DC0A55DE-486A-4515-B070-2FA8B62CFE53}"/>
              </a:ext>
            </a:extLst>
          </p:cNvPr>
          <p:cNvSpPr txBox="1">
            <a:spLocks/>
          </p:cNvSpPr>
          <p:nvPr/>
        </p:nvSpPr>
        <p:spPr>
          <a:xfrm>
            <a:off x="2100943" y="3988875"/>
            <a:ext cx="5138057" cy="215443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Ø"/>
            </a:pPr>
            <a:r>
              <a:rPr lang="en-US" kern="0" dirty="0"/>
              <a:t>    Persistent</a:t>
            </a:r>
          </a:p>
          <a:p>
            <a:pPr marL="457200" indent="-457200">
              <a:buFont typeface="Wingdings" panose="05000000000000000000" pitchFamily="2" charset="2"/>
              <a:buChar char="Ø"/>
            </a:pPr>
            <a:r>
              <a:rPr lang="en-US" kern="0" dirty="0"/>
              <a:t>    Ambitious</a:t>
            </a:r>
          </a:p>
          <a:p>
            <a:pPr marL="457200" indent="-457200">
              <a:buFont typeface="Wingdings" panose="05000000000000000000" pitchFamily="2" charset="2"/>
              <a:buChar char="Ø"/>
            </a:pPr>
            <a:r>
              <a:rPr lang="en-US" kern="0" dirty="0"/>
              <a:t>    Thorough</a:t>
            </a:r>
          </a:p>
          <a:p>
            <a:pPr marL="457200" indent="-457200">
              <a:buFont typeface="Wingdings" panose="05000000000000000000" pitchFamily="2" charset="2"/>
              <a:buChar char="Ø"/>
            </a:pPr>
            <a:r>
              <a:rPr lang="en-US" kern="0" dirty="0"/>
              <a:t>    Self-disciplined</a:t>
            </a:r>
          </a:p>
          <a:p>
            <a:pPr marL="457200" indent="-457200">
              <a:buFont typeface="Wingdings" panose="05000000000000000000" pitchFamily="2" charset="2"/>
              <a:buChar char="Ø"/>
            </a:pPr>
            <a:r>
              <a:rPr lang="en-US" kern="0" dirty="0"/>
              <a:t>    Consistent , etc.</a:t>
            </a:r>
            <a:endParaRPr lang="en-IN" kern="0" dirty="0"/>
          </a:p>
        </p:txBody>
      </p:sp>
    </p:spTree>
    <p:extLst>
      <p:ext uri="{BB962C8B-B14F-4D97-AF65-F5344CB8AC3E}">
        <p14:creationId xmlns:p14="http://schemas.microsoft.com/office/powerpoint/2010/main" val="376757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2AA813-139F-41A9-AEE9-465101A090A4}"/>
              </a:ext>
            </a:extLst>
          </p:cNvPr>
          <p:cNvSpPr>
            <a:spLocks noGrp="1"/>
          </p:cNvSpPr>
          <p:nvPr>
            <p:ph type="body" idx="1"/>
          </p:nvPr>
        </p:nvSpPr>
        <p:spPr>
          <a:xfrm>
            <a:off x="991869" y="1676400"/>
            <a:ext cx="10208261" cy="2154436"/>
          </a:xfrm>
        </p:spPr>
        <p:txBody>
          <a:bodyPr/>
          <a:lstStyle/>
          <a:p>
            <a:pPr marL="457200" indent="-457200">
              <a:buFont typeface="Arial" panose="020B0604020202020204" pitchFamily="34" charset="0"/>
              <a:buChar char="•"/>
            </a:pPr>
            <a:r>
              <a:rPr lang="en-US" dirty="0"/>
              <a:t>This factor has two familiar ends of the spectrum: extroversion and introversion. It concerns where an individual draws their energy and how they interact with others. </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The traits associated with extroversion are:</a:t>
            </a:r>
          </a:p>
        </p:txBody>
      </p:sp>
      <p:sp>
        <p:nvSpPr>
          <p:cNvPr id="4" name="Title 1">
            <a:extLst>
              <a:ext uri="{FF2B5EF4-FFF2-40B4-BE49-F238E27FC236}">
                <a16:creationId xmlns:a16="http://schemas.microsoft.com/office/drawing/2014/main" id="{72E5672B-6CA6-47C5-8F55-947396EB883E}"/>
              </a:ext>
            </a:extLst>
          </p:cNvPr>
          <p:cNvSpPr>
            <a:spLocks noGrp="1"/>
          </p:cNvSpPr>
          <p:nvPr>
            <p:ph type="title"/>
          </p:nvPr>
        </p:nvSpPr>
        <p:spPr>
          <a:xfrm>
            <a:off x="1752600" y="664845"/>
            <a:ext cx="6344030" cy="692519"/>
          </a:xfrm>
        </p:spPr>
        <p:txBody>
          <a:bodyPr/>
          <a:lstStyle/>
          <a:p>
            <a:r>
              <a:rPr lang="en-US" dirty="0"/>
              <a:t>Extroversion :</a:t>
            </a:r>
            <a:endParaRPr lang="en-IN" dirty="0"/>
          </a:p>
        </p:txBody>
      </p:sp>
      <p:sp>
        <p:nvSpPr>
          <p:cNvPr id="5" name="Text Placeholder 2">
            <a:extLst>
              <a:ext uri="{FF2B5EF4-FFF2-40B4-BE49-F238E27FC236}">
                <a16:creationId xmlns:a16="http://schemas.microsoft.com/office/drawing/2014/main" id="{EA11C906-F0FA-4A06-B1BF-D069AE2D2F27}"/>
              </a:ext>
            </a:extLst>
          </p:cNvPr>
          <p:cNvSpPr txBox="1">
            <a:spLocks/>
          </p:cNvSpPr>
          <p:nvPr/>
        </p:nvSpPr>
        <p:spPr>
          <a:xfrm>
            <a:off x="2667000" y="3830836"/>
            <a:ext cx="5138057" cy="215443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Ø"/>
            </a:pPr>
            <a:r>
              <a:rPr lang="en-US" kern="0" dirty="0"/>
              <a:t>    Sociable</a:t>
            </a:r>
          </a:p>
          <a:p>
            <a:pPr marL="457200" indent="-457200">
              <a:buFont typeface="Wingdings" panose="05000000000000000000" pitchFamily="2" charset="2"/>
              <a:buChar char="Ø"/>
            </a:pPr>
            <a:r>
              <a:rPr lang="en-US" kern="0" dirty="0"/>
              <a:t>    Assertive</a:t>
            </a:r>
          </a:p>
          <a:p>
            <a:pPr marL="457200" indent="-457200">
              <a:buFont typeface="Wingdings" panose="05000000000000000000" pitchFamily="2" charset="2"/>
              <a:buChar char="Ø"/>
            </a:pPr>
            <a:r>
              <a:rPr lang="en-US" kern="0" dirty="0"/>
              <a:t>    Outgoing</a:t>
            </a:r>
          </a:p>
          <a:p>
            <a:pPr marL="457200" indent="-457200">
              <a:buFont typeface="Wingdings" panose="05000000000000000000" pitchFamily="2" charset="2"/>
              <a:buChar char="Ø"/>
            </a:pPr>
            <a:r>
              <a:rPr lang="en-US" kern="0" dirty="0"/>
              <a:t>    Energetic</a:t>
            </a:r>
          </a:p>
          <a:p>
            <a:pPr marL="457200" indent="-457200">
              <a:buFont typeface="Wingdings" panose="05000000000000000000" pitchFamily="2" charset="2"/>
              <a:buChar char="Ø"/>
            </a:pPr>
            <a:r>
              <a:rPr lang="en-US" kern="0" dirty="0"/>
              <a:t>    Talkative , etc.</a:t>
            </a:r>
            <a:endParaRPr lang="en-IN" kern="0" dirty="0"/>
          </a:p>
        </p:txBody>
      </p:sp>
    </p:spTree>
    <p:extLst>
      <p:ext uri="{BB962C8B-B14F-4D97-AF65-F5344CB8AC3E}">
        <p14:creationId xmlns:p14="http://schemas.microsoft.com/office/powerpoint/2010/main" val="295977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7B8A7-E56E-40D4-96B4-607DE3628DFD}"/>
              </a:ext>
            </a:extLst>
          </p:cNvPr>
          <p:cNvSpPr>
            <a:spLocks noGrp="1"/>
          </p:cNvSpPr>
          <p:nvPr>
            <p:ph type="title"/>
          </p:nvPr>
        </p:nvSpPr>
        <p:spPr>
          <a:xfrm>
            <a:off x="2743200" y="664845"/>
            <a:ext cx="5353430" cy="692519"/>
          </a:xfrm>
        </p:spPr>
        <p:txBody>
          <a:bodyPr/>
          <a:lstStyle/>
          <a:p>
            <a:r>
              <a:rPr lang="en-US" dirty="0"/>
              <a:t>Agreeableness :</a:t>
            </a:r>
            <a:endParaRPr lang="en-IN" dirty="0"/>
          </a:p>
        </p:txBody>
      </p:sp>
      <p:sp>
        <p:nvSpPr>
          <p:cNvPr id="3" name="Text Placeholder 2">
            <a:extLst>
              <a:ext uri="{FF2B5EF4-FFF2-40B4-BE49-F238E27FC236}">
                <a16:creationId xmlns:a16="http://schemas.microsoft.com/office/drawing/2014/main" id="{64028F54-078E-433B-992A-02F0F43774CE}"/>
              </a:ext>
            </a:extLst>
          </p:cNvPr>
          <p:cNvSpPr>
            <a:spLocks noGrp="1"/>
          </p:cNvSpPr>
          <p:nvPr>
            <p:ph type="body" idx="1"/>
          </p:nvPr>
        </p:nvSpPr>
        <p:spPr>
          <a:xfrm>
            <a:off x="838200" y="1981200"/>
            <a:ext cx="9440545" cy="2224036"/>
          </a:xfrm>
        </p:spPr>
        <p:txBody>
          <a:bodyPr/>
          <a:lstStyle/>
          <a:p>
            <a:pPr marL="457200" indent="-457200">
              <a:buFont typeface="Arial" panose="020B0604020202020204" pitchFamily="34" charset="0"/>
              <a:buChar char="•"/>
            </a:pPr>
            <a:r>
              <a:rPr lang="en-US" dirty="0"/>
              <a:t>This factor concerns how well people get along with others. It is a construct that rests on how you generally interact with others.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traits fall under the umbrella of agreeableness:</a:t>
            </a:r>
          </a:p>
          <a:p>
            <a:endParaRPr lang="en-US" dirty="0"/>
          </a:p>
          <a:p>
            <a:endParaRPr lang="en-US" dirty="0"/>
          </a:p>
          <a:p>
            <a:endParaRPr lang="en-IN" dirty="0"/>
          </a:p>
        </p:txBody>
      </p:sp>
      <p:sp>
        <p:nvSpPr>
          <p:cNvPr id="4" name="Text Placeholder 2">
            <a:extLst>
              <a:ext uri="{FF2B5EF4-FFF2-40B4-BE49-F238E27FC236}">
                <a16:creationId xmlns:a16="http://schemas.microsoft.com/office/drawing/2014/main" id="{7ADBA195-A17A-47B5-A89A-77F19CECBC8A}"/>
              </a:ext>
            </a:extLst>
          </p:cNvPr>
          <p:cNvSpPr txBox="1">
            <a:spLocks/>
          </p:cNvSpPr>
          <p:nvPr/>
        </p:nvSpPr>
        <p:spPr>
          <a:xfrm>
            <a:off x="2743200" y="4205236"/>
            <a:ext cx="5138057" cy="2154436"/>
          </a:xfrm>
          <a:prstGeom prst="rect">
            <a:avLst/>
          </a:prstGeom>
        </p:spPr>
        <p:txBody>
          <a:bodyPr wrap="square" lIns="0" tIns="0" rIns="0" bIns="0">
            <a:sp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Ø"/>
            </a:pPr>
            <a:r>
              <a:rPr lang="en-US" kern="0" dirty="0"/>
              <a:t>    Altruistic</a:t>
            </a:r>
          </a:p>
          <a:p>
            <a:pPr marL="457200" indent="-457200">
              <a:buFont typeface="Wingdings" panose="05000000000000000000" pitchFamily="2" charset="2"/>
              <a:buChar char="Ø"/>
            </a:pPr>
            <a:r>
              <a:rPr lang="en-US" kern="0" dirty="0"/>
              <a:t>    Trusting</a:t>
            </a:r>
          </a:p>
          <a:p>
            <a:pPr marL="457200" indent="-457200">
              <a:buFont typeface="Wingdings" panose="05000000000000000000" pitchFamily="2" charset="2"/>
              <a:buChar char="Ø"/>
            </a:pPr>
            <a:r>
              <a:rPr lang="en-US" kern="0" dirty="0"/>
              <a:t>    Modest</a:t>
            </a:r>
          </a:p>
          <a:p>
            <a:pPr marL="457200" indent="-457200">
              <a:buFont typeface="Wingdings" panose="05000000000000000000" pitchFamily="2" charset="2"/>
              <a:buChar char="Ø"/>
            </a:pPr>
            <a:r>
              <a:rPr lang="en-US" kern="0" dirty="0"/>
              <a:t>    Humble</a:t>
            </a:r>
          </a:p>
          <a:p>
            <a:pPr marL="457200" indent="-457200">
              <a:buFont typeface="Wingdings" panose="05000000000000000000" pitchFamily="2" charset="2"/>
              <a:buChar char="Ø"/>
            </a:pPr>
            <a:r>
              <a:rPr lang="en-US" kern="0" dirty="0"/>
              <a:t>    Patient , etc.</a:t>
            </a:r>
            <a:endParaRPr lang="en-IN" kern="0" dirty="0"/>
          </a:p>
        </p:txBody>
      </p:sp>
    </p:spTree>
    <p:extLst>
      <p:ext uri="{BB962C8B-B14F-4D97-AF65-F5344CB8AC3E}">
        <p14:creationId xmlns:p14="http://schemas.microsoft.com/office/powerpoint/2010/main" val="625328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1004</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Georgia</vt:lpstr>
      <vt:lpstr>Times New Roman</vt:lpstr>
      <vt:lpstr>Trebuchet MS</vt:lpstr>
      <vt:lpstr>Wingdings</vt:lpstr>
      <vt:lpstr>Office Theme</vt:lpstr>
      <vt:lpstr>Personality Analysis using hash-tags from tweets </vt:lpstr>
      <vt:lpstr>What is Personality Analysis?</vt:lpstr>
      <vt:lpstr> Concept of Analyzing</vt:lpstr>
      <vt:lpstr>Big Five personality traits</vt:lpstr>
      <vt:lpstr>The five factors are:</vt:lpstr>
      <vt:lpstr>Openness to Experience :</vt:lpstr>
      <vt:lpstr>Conscientiousness :</vt:lpstr>
      <vt:lpstr>Extroversion :</vt:lpstr>
      <vt:lpstr>Agreeableness :</vt:lpstr>
      <vt:lpstr>Neuroticism :</vt:lpstr>
      <vt:lpstr>Conceptual Framework</vt:lpstr>
      <vt:lpstr>Tools used in Framework </vt:lpstr>
      <vt:lpstr>Challenges</vt:lpstr>
      <vt:lpstr>PAUT Framework</vt:lpstr>
      <vt:lpstr>PowerPoint Presentation</vt:lpstr>
      <vt:lpstr>PREDICTING PERSONALITY</vt:lpstr>
      <vt:lpstr>PowerPoint Presentation</vt:lpstr>
      <vt:lpstr>Flow of script</vt:lpstr>
      <vt:lpstr>Application: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in Twitter</dc:title>
  <dc:creator>pradhumn sisodia</dc:creator>
  <cp:lastModifiedBy>keshav</cp:lastModifiedBy>
  <cp:revision>42</cp:revision>
  <dcterms:created xsi:type="dcterms:W3CDTF">2018-03-14T19:09:50Z</dcterms:created>
  <dcterms:modified xsi:type="dcterms:W3CDTF">2018-11-01T06:15:38Z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2014-04-16T00:00:00Z</vt:filetime>
  </property>
  <property fmtid="{D5CDD505-2E9C-101B-9397-08002B2CF9AE}" pid="3" name="Creator">
    <vt:lpwstr>Microsoft® Office PowerPoint® 2007</vt:lpwstr>
  </property>
  <property fmtid="{D5CDD505-2E9C-101B-9397-08002B2CF9AE}" pid="4" name="LastSaved">
    <vt:filetime>2018-03-14T00:00:00Z</vt:filetime>
  </property>
</Properties>
</file>