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7" r:id="rId5"/>
    <p:sldId id="271" r:id="rId6"/>
    <p:sldId id="270" r:id="rId7"/>
    <p:sldId id="272" r:id="rId8"/>
    <p:sldId id="269" r:id="rId9"/>
    <p:sldId id="260" r:id="rId10"/>
    <p:sldId id="279" r:id="rId11"/>
    <p:sldId id="281" r:id="rId12"/>
    <p:sldId id="280" r:id="rId13"/>
    <p:sldId id="274" r:id="rId14"/>
    <p:sldId id="275" r:id="rId15"/>
    <p:sldId id="276" r:id="rId16"/>
    <p:sldId id="282" r:id="rId17"/>
    <p:sldId id="277" r:id="rId18"/>
    <p:sldId id="283" r:id="rId19"/>
    <p:sldId id="265" r:id="rId20"/>
  </p:sldIdLst>
  <p:sldSz cx="12192000" cy="6858000"/>
  <p:notesSz cx="6858000" cy="9144000"/>
  <p:defaultText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9"/>
  </p:normalViewPr>
  <p:slideViewPr>
    <p:cSldViewPr snapToGrid="0">
      <p:cViewPr varScale="1">
        <p:scale>
          <a:sx n="90" d="100"/>
          <a:sy n="90" d="100"/>
        </p:scale>
        <p:origin x="232"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E992-94C5-EE2E-461F-1BE592E6D9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91CE3746-4CD5-075D-E007-6C7FEFFCDF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D5F0864F-BE5A-29B1-E952-C7C41A36CA79}"/>
              </a:ext>
            </a:extLst>
          </p:cNvPr>
          <p:cNvSpPr>
            <a:spLocks noGrp="1"/>
          </p:cNvSpPr>
          <p:nvPr>
            <p:ph type="dt" sz="half" idx="10"/>
          </p:nvPr>
        </p:nvSpPr>
        <p:spPr/>
        <p:txBody>
          <a:bodyPr/>
          <a:lstStyle/>
          <a:p>
            <a:fld id="{BDD4C3CD-6097-9D45-8BF6-B211A37B1023}" type="datetimeFigureOut">
              <a:rPr lang="en-AE" smtClean="0"/>
              <a:t>06/08/2023</a:t>
            </a:fld>
            <a:endParaRPr lang="en-AE"/>
          </a:p>
        </p:txBody>
      </p:sp>
      <p:sp>
        <p:nvSpPr>
          <p:cNvPr id="5" name="Footer Placeholder 4">
            <a:extLst>
              <a:ext uri="{FF2B5EF4-FFF2-40B4-BE49-F238E27FC236}">
                <a16:creationId xmlns:a16="http://schemas.microsoft.com/office/drawing/2014/main" id="{3CE9E629-E0DD-37CD-FE9D-C8944A0B3AE2}"/>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2F666E33-842A-6582-106B-7663AC5DE898}"/>
              </a:ext>
            </a:extLst>
          </p:cNvPr>
          <p:cNvSpPr>
            <a:spLocks noGrp="1"/>
          </p:cNvSpPr>
          <p:nvPr>
            <p:ph type="sldNum" sz="quarter" idx="12"/>
          </p:nvPr>
        </p:nvSpPr>
        <p:spPr/>
        <p:txBody>
          <a:bodyPr/>
          <a:lstStyle/>
          <a:p>
            <a:fld id="{2E540F8F-E253-C044-A330-E4C015748597}" type="slidenum">
              <a:rPr lang="en-AE" smtClean="0"/>
              <a:t>‹#›</a:t>
            </a:fld>
            <a:endParaRPr lang="en-AE"/>
          </a:p>
        </p:txBody>
      </p:sp>
    </p:spTree>
    <p:extLst>
      <p:ext uri="{BB962C8B-B14F-4D97-AF65-F5344CB8AC3E}">
        <p14:creationId xmlns:p14="http://schemas.microsoft.com/office/powerpoint/2010/main" val="107227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28CD5-3101-63BF-55A4-3C59EEE1ADE0}"/>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F3656ECA-6EC7-600E-1674-42A4CAB219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5851BB8A-8E77-A6CC-3548-BD8D8BDB0531}"/>
              </a:ext>
            </a:extLst>
          </p:cNvPr>
          <p:cNvSpPr>
            <a:spLocks noGrp="1"/>
          </p:cNvSpPr>
          <p:nvPr>
            <p:ph type="dt" sz="half" idx="10"/>
          </p:nvPr>
        </p:nvSpPr>
        <p:spPr/>
        <p:txBody>
          <a:bodyPr/>
          <a:lstStyle/>
          <a:p>
            <a:fld id="{BDD4C3CD-6097-9D45-8BF6-B211A37B1023}" type="datetimeFigureOut">
              <a:rPr lang="en-AE" smtClean="0"/>
              <a:t>06/08/2023</a:t>
            </a:fld>
            <a:endParaRPr lang="en-AE"/>
          </a:p>
        </p:txBody>
      </p:sp>
      <p:sp>
        <p:nvSpPr>
          <p:cNvPr id="5" name="Footer Placeholder 4">
            <a:extLst>
              <a:ext uri="{FF2B5EF4-FFF2-40B4-BE49-F238E27FC236}">
                <a16:creationId xmlns:a16="http://schemas.microsoft.com/office/drawing/2014/main" id="{7E863295-225E-D2B0-1A8F-DDCB0CACE71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8BF94563-A812-026B-9C6B-478F94B2B77A}"/>
              </a:ext>
            </a:extLst>
          </p:cNvPr>
          <p:cNvSpPr>
            <a:spLocks noGrp="1"/>
          </p:cNvSpPr>
          <p:nvPr>
            <p:ph type="sldNum" sz="quarter" idx="12"/>
          </p:nvPr>
        </p:nvSpPr>
        <p:spPr/>
        <p:txBody>
          <a:bodyPr/>
          <a:lstStyle/>
          <a:p>
            <a:fld id="{2E540F8F-E253-C044-A330-E4C015748597}" type="slidenum">
              <a:rPr lang="en-AE" smtClean="0"/>
              <a:t>‹#›</a:t>
            </a:fld>
            <a:endParaRPr lang="en-AE"/>
          </a:p>
        </p:txBody>
      </p:sp>
    </p:spTree>
    <p:extLst>
      <p:ext uri="{BB962C8B-B14F-4D97-AF65-F5344CB8AC3E}">
        <p14:creationId xmlns:p14="http://schemas.microsoft.com/office/powerpoint/2010/main" val="181914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F4824A-C130-6348-575B-A6E3B8771F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07A5F458-8FB9-52A1-59F1-08677A3B90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FBDE3DE2-AA85-4AA1-3E68-8A5E11278CCE}"/>
              </a:ext>
            </a:extLst>
          </p:cNvPr>
          <p:cNvSpPr>
            <a:spLocks noGrp="1"/>
          </p:cNvSpPr>
          <p:nvPr>
            <p:ph type="dt" sz="half" idx="10"/>
          </p:nvPr>
        </p:nvSpPr>
        <p:spPr/>
        <p:txBody>
          <a:bodyPr/>
          <a:lstStyle/>
          <a:p>
            <a:fld id="{BDD4C3CD-6097-9D45-8BF6-B211A37B1023}" type="datetimeFigureOut">
              <a:rPr lang="en-AE" smtClean="0"/>
              <a:t>06/08/2023</a:t>
            </a:fld>
            <a:endParaRPr lang="en-AE"/>
          </a:p>
        </p:txBody>
      </p:sp>
      <p:sp>
        <p:nvSpPr>
          <p:cNvPr id="5" name="Footer Placeholder 4">
            <a:extLst>
              <a:ext uri="{FF2B5EF4-FFF2-40B4-BE49-F238E27FC236}">
                <a16:creationId xmlns:a16="http://schemas.microsoft.com/office/drawing/2014/main" id="{E19A6116-7102-E080-667C-28246A558C0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76ED0516-5BCC-BD59-3F89-D0E50C5FA254}"/>
              </a:ext>
            </a:extLst>
          </p:cNvPr>
          <p:cNvSpPr>
            <a:spLocks noGrp="1"/>
          </p:cNvSpPr>
          <p:nvPr>
            <p:ph type="sldNum" sz="quarter" idx="12"/>
          </p:nvPr>
        </p:nvSpPr>
        <p:spPr/>
        <p:txBody>
          <a:bodyPr/>
          <a:lstStyle/>
          <a:p>
            <a:fld id="{2E540F8F-E253-C044-A330-E4C015748597}" type="slidenum">
              <a:rPr lang="en-AE" smtClean="0"/>
              <a:t>‹#›</a:t>
            </a:fld>
            <a:endParaRPr lang="en-AE"/>
          </a:p>
        </p:txBody>
      </p:sp>
    </p:spTree>
    <p:extLst>
      <p:ext uri="{BB962C8B-B14F-4D97-AF65-F5344CB8AC3E}">
        <p14:creationId xmlns:p14="http://schemas.microsoft.com/office/powerpoint/2010/main" val="4096496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2614-43D3-CECD-61FD-87F7DE02DF0C}"/>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1E2673CA-CBE7-D93E-C510-2FD6338243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5480C847-8773-16BF-0346-F82B91884951}"/>
              </a:ext>
            </a:extLst>
          </p:cNvPr>
          <p:cNvSpPr>
            <a:spLocks noGrp="1"/>
          </p:cNvSpPr>
          <p:nvPr>
            <p:ph type="dt" sz="half" idx="10"/>
          </p:nvPr>
        </p:nvSpPr>
        <p:spPr/>
        <p:txBody>
          <a:bodyPr/>
          <a:lstStyle/>
          <a:p>
            <a:fld id="{BDD4C3CD-6097-9D45-8BF6-B211A37B1023}" type="datetimeFigureOut">
              <a:rPr lang="en-AE" smtClean="0"/>
              <a:t>06/08/2023</a:t>
            </a:fld>
            <a:endParaRPr lang="en-AE"/>
          </a:p>
        </p:txBody>
      </p:sp>
      <p:sp>
        <p:nvSpPr>
          <p:cNvPr id="5" name="Footer Placeholder 4">
            <a:extLst>
              <a:ext uri="{FF2B5EF4-FFF2-40B4-BE49-F238E27FC236}">
                <a16:creationId xmlns:a16="http://schemas.microsoft.com/office/drawing/2014/main" id="{2AA5272C-9713-4EC6-E721-EB9EDE356EC4}"/>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366FA4AE-3501-4D4D-C276-ABEBC8A9B355}"/>
              </a:ext>
            </a:extLst>
          </p:cNvPr>
          <p:cNvSpPr>
            <a:spLocks noGrp="1"/>
          </p:cNvSpPr>
          <p:nvPr>
            <p:ph type="sldNum" sz="quarter" idx="12"/>
          </p:nvPr>
        </p:nvSpPr>
        <p:spPr/>
        <p:txBody>
          <a:bodyPr/>
          <a:lstStyle/>
          <a:p>
            <a:fld id="{2E540F8F-E253-C044-A330-E4C015748597}" type="slidenum">
              <a:rPr lang="en-AE" smtClean="0"/>
              <a:t>‹#›</a:t>
            </a:fld>
            <a:endParaRPr lang="en-AE"/>
          </a:p>
        </p:txBody>
      </p:sp>
    </p:spTree>
    <p:extLst>
      <p:ext uri="{BB962C8B-B14F-4D97-AF65-F5344CB8AC3E}">
        <p14:creationId xmlns:p14="http://schemas.microsoft.com/office/powerpoint/2010/main" val="63333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F9BA-1EF0-F69A-A709-825AADAC0B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539B45BE-9353-60DF-5BFE-53660C8A2F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4776E1-F9AB-5F7A-DD6A-B9E2ECAB5FCD}"/>
              </a:ext>
            </a:extLst>
          </p:cNvPr>
          <p:cNvSpPr>
            <a:spLocks noGrp="1"/>
          </p:cNvSpPr>
          <p:nvPr>
            <p:ph type="dt" sz="half" idx="10"/>
          </p:nvPr>
        </p:nvSpPr>
        <p:spPr/>
        <p:txBody>
          <a:bodyPr/>
          <a:lstStyle/>
          <a:p>
            <a:fld id="{BDD4C3CD-6097-9D45-8BF6-B211A37B1023}" type="datetimeFigureOut">
              <a:rPr lang="en-AE" smtClean="0"/>
              <a:t>06/08/2023</a:t>
            </a:fld>
            <a:endParaRPr lang="en-AE"/>
          </a:p>
        </p:txBody>
      </p:sp>
      <p:sp>
        <p:nvSpPr>
          <p:cNvPr id="5" name="Footer Placeholder 4">
            <a:extLst>
              <a:ext uri="{FF2B5EF4-FFF2-40B4-BE49-F238E27FC236}">
                <a16:creationId xmlns:a16="http://schemas.microsoft.com/office/drawing/2014/main" id="{BD9F6119-6885-3D7B-0C23-7DE5AD7AC874}"/>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7F0F8B1-E278-7694-C37B-D359B93D788F}"/>
              </a:ext>
            </a:extLst>
          </p:cNvPr>
          <p:cNvSpPr>
            <a:spLocks noGrp="1"/>
          </p:cNvSpPr>
          <p:nvPr>
            <p:ph type="sldNum" sz="quarter" idx="12"/>
          </p:nvPr>
        </p:nvSpPr>
        <p:spPr/>
        <p:txBody>
          <a:bodyPr/>
          <a:lstStyle/>
          <a:p>
            <a:fld id="{2E540F8F-E253-C044-A330-E4C015748597}" type="slidenum">
              <a:rPr lang="en-AE" smtClean="0"/>
              <a:t>‹#›</a:t>
            </a:fld>
            <a:endParaRPr lang="en-AE"/>
          </a:p>
        </p:txBody>
      </p:sp>
    </p:spTree>
    <p:extLst>
      <p:ext uri="{BB962C8B-B14F-4D97-AF65-F5344CB8AC3E}">
        <p14:creationId xmlns:p14="http://schemas.microsoft.com/office/powerpoint/2010/main" val="146901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C617-0CA5-05EE-FD71-E67FBB9D86C7}"/>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AE0963FD-27BA-B768-168F-D577604F23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F8D331FD-72C1-2DC2-70A6-C60EFEB93A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DDD78296-58D4-3DAB-3ADD-81E42D1A4D72}"/>
              </a:ext>
            </a:extLst>
          </p:cNvPr>
          <p:cNvSpPr>
            <a:spLocks noGrp="1"/>
          </p:cNvSpPr>
          <p:nvPr>
            <p:ph type="dt" sz="half" idx="10"/>
          </p:nvPr>
        </p:nvSpPr>
        <p:spPr/>
        <p:txBody>
          <a:bodyPr/>
          <a:lstStyle/>
          <a:p>
            <a:fld id="{BDD4C3CD-6097-9D45-8BF6-B211A37B1023}" type="datetimeFigureOut">
              <a:rPr lang="en-AE" smtClean="0"/>
              <a:t>06/08/2023</a:t>
            </a:fld>
            <a:endParaRPr lang="en-AE"/>
          </a:p>
        </p:txBody>
      </p:sp>
      <p:sp>
        <p:nvSpPr>
          <p:cNvPr id="6" name="Footer Placeholder 5">
            <a:extLst>
              <a:ext uri="{FF2B5EF4-FFF2-40B4-BE49-F238E27FC236}">
                <a16:creationId xmlns:a16="http://schemas.microsoft.com/office/drawing/2014/main" id="{B949A3A8-102A-1ACA-9CFB-40AEE92BF966}"/>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F6257184-FAFF-074C-004D-F4DCA8260189}"/>
              </a:ext>
            </a:extLst>
          </p:cNvPr>
          <p:cNvSpPr>
            <a:spLocks noGrp="1"/>
          </p:cNvSpPr>
          <p:nvPr>
            <p:ph type="sldNum" sz="quarter" idx="12"/>
          </p:nvPr>
        </p:nvSpPr>
        <p:spPr/>
        <p:txBody>
          <a:bodyPr/>
          <a:lstStyle/>
          <a:p>
            <a:fld id="{2E540F8F-E253-C044-A330-E4C015748597}" type="slidenum">
              <a:rPr lang="en-AE" smtClean="0"/>
              <a:t>‹#›</a:t>
            </a:fld>
            <a:endParaRPr lang="en-AE"/>
          </a:p>
        </p:txBody>
      </p:sp>
    </p:spTree>
    <p:extLst>
      <p:ext uri="{BB962C8B-B14F-4D97-AF65-F5344CB8AC3E}">
        <p14:creationId xmlns:p14="http://schemas.microsoft.com/office/powerpoint/2010/main" val="214071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242F5-EC59-41DA-A0D2-DE2263368AA4}"/>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9FA9C567-FD55-365F-490D-AAC1C682EE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94C02F-35BD-587D-2D25-E45E5A575F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9BA5D400-C0E5-1E2E-20E1-4E81483522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F9BD2-C042-E463-8CB0-47829DAF84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E0FCCABF-0187-6E54-2641-6A8E7811FDE5}"/>
              </a:ext>
            </a:extLst>
          </p:cNvPr>
          <p:cNvSpPr>
            <a:spLocks noGrp="1"/>
          </p:cNvSpPr>
          <p:nvPr>
            <p:ph type="dt" sz="half" idx="10"/>
          </p:nvPr>
        </p:nvSpPr>
        <p:spPr/>
        <p:txBody>
          <a:bodyPr/>
          <a:lstStyle/>
          <a:p>
            <a:fld id="{BDD4C3CD-6097-9D45-8BF6-B211A37B1023}" type="datetimeFigureOut">
              <a:rPr lang="en-AE" smtClean="0"/>
              <a:t>06/08/2023</a:t>
            </a:fld>
            <a:endParaRPr lang="en-AE"/>
          </a:p>
        </p:txBody>
      </p:sp>
      <p:sp>
        <p:nvSpPr>
          <p:cNvPr id="8" name="Footer Placeholder 7">
            <a:extLst>
              <a:ext uri="{FF2B5EF4-FFF2-40B4-BE49-F238E27FC236}">
                <a16:creationId xmlns:a16="http://schemas.microsoft.com/office/drawing/2014/main" id="{A5D8785C-10D4-AD0B-9AE2-962B4A53916B}"/>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4924CA4E-6BE9-9207-BA2A-C4869A790A7D}"/>
              </a:ext>
            </a:extLst>
          </p:cNvPr>
          <p:cNvSpPr>
            <a:spLocks noGrp="1"/>
          </p:cNvSpPr>
          <p:nvPr>
            <p:ph type="sldNum" sz="quarter" idx="12"/>
          </p:nvPr>
        </p:nvSpPr>
        <p:spPr/>
        <p:txBody>
          <a:bodyPr/>
          <a:lstStyle/>
          <a:p>
            <a:fld id="{2E540F8F-E253-C044-A330-E4C015748597}" type="slidenum">
              <a:rPr lang="en-AE" smtClean="0"/>
              <a:t>‹#›</a:t>
            </a:fld>
            <a:endParaRPr lang="en-AE"/>
          </a:p>
        </p:txBody>
      </p:sp>
    </p:spTree>
    <p:extLst>
      <p:ext uri="{BB962C8B-B14F-4D97-AF65-F5344CB8AC3E}">
        <p14:creationId xmlns:p14="http://schemas.microsoft.com/office/powerpoint/2010/main" val="3246029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2C1E-2AC9-CC2D-BDCC-FDD129C48877}"/>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808988BE-4FF2-3851-D438-BB124B8E7591}"/>
              </a:ext>
            </a:extLst>
          </p:cNvPr>
          <p:cNvSpPr>
            <a:spLocks noGrp="1"/>
          </p:cNvSpPr>
          <p:nvPr>
            <p:ph type="dt" sz="half" idx="10"/>
          </p:nvPr>
        </p:nvSpPr>
        <p:spPr/>
        <p:txBody>
          <a:bodyPr/>
          <a:lstStyle/>
          <a:p>
            <a:fld id="{BDD4C3CD-6097-9D45-8BF6-B211A37B1023}" type="datetimeFigureOut">
              <a:rPr lang="en-AE" smtClean="0"/>
              <a:t>06/08/2023</a:t>
            </a:fld>
            <a:endParaRPr lang="en-AE"/>
          </a:p>
        </p:txBody>
      </p:sp>
      <p:sp>
        <p:nvSpPr>
          <p:cNvPr id="4" name="Footer Placeholder 3">
            <a:extLst>
              <a:ext uri="{FF2B5EF4-FFF2-40B4-BE49-F238E27FC236}">
                <a16:creationId xmlns:a16="http://schemas.microsoft.com/office/drawing/2014/main" id="{FB18ECBD-9B40-4399-A4D5-5CDE248B7D5B}"/>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571B37E0-129F-D44D-710B-FFA15282BD0F}"/>
              </a:ext>
            </a:extLst>
          </p:cNvPr>
          <p:cNvSpPr>
            <a:spLocks noGrp="1"/>
          </p:cNvSpPr>
          <p:nvPr>
            <p:ph type="sldNum" sz="quarter" idx="12"/>
          </p:nvPr>
        </p:nvSpPr>
        <p:spPr/>
        <p:txBody>
          <a:bodyPr/>
          <a:lstStyle/>
          <a:p>
            <a:fld id="{2E540F8F-E253-C044-A330-E4C015748597}" type="slidenum">
              <a:rPr lang="en-AE" smtClean="0"/>
              <a:t>‹#›</a:t>
            </a:fld>
            <a:endParaRPr lang="en-AE"/>
          </a:p>
        </p:txBody>
      </p:sp>
    </p:spTree>
    <p:extLst>
      <p:ext uri="{BB962C8B-B14F-4D97-AF65-F5344CB8AC3E}">
        <p14:creationId xmlns:p14="http://schemas.microsoft.com/office/powerpoint/2010/main" val="154852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68170-74AD-AE5E-248F-6769C96DC446}"/>
              </a:ext>
            </a:extLst>
          </p:cNvPr>
          <p:cNvSpPr>
            <a:spLocks noGrp="1"/>
          </p:cNvSpPr>
          <p:nvPr>
            <p:ph type="dt" sz="half" idx="10"/>
          </p:nvPr>
        </p:nvSpPr>
        <p:spPr/>
        <p:txBody>
          <a:bodyPr/>
          <a:lstStyle/>
          <a:p>
            <a:fld id="{BDD4C3CD-6097-9D45-8BF6-B211A37B1023}" type="datetimeFigureOut">
              <a:rPr lang="en-AE" smtClean="0"/>
              <a:t>06/08/2023</a:t>
            </a:fld>
            <a:endParaRPr lang="en-AE"/>
          </a:p>
        </p:txBody>
      </p:sp>
      <p:sp>
        <p:nvSpPr>
          <p:cNvPr id="3" name="Footer Placeholder 2">
            <a:extLst>
              <a:ext uri="{FF2B5EF4-FFF2-40B4-BE49-F238E27FC236}">
                <a16:creationId xmlns:a16="http://schemas.microsoft.com/office/drawing/2014/main" id="{ACDDFB47-EC26-D318-49EF-FA748F0781CA}"/>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943236AB-3F64-6BF5-0474-DFF44B558A49}"/>
              </a:ext>
            </a:extLst>
          </p:cNvPr>
          <p:cNvSpPr>
            <a:spLocks noGrp="1"/>
          </p:cNvSpPr>
          <p:nvPr>
            <p:ph type="sldNum" sz="quarter" idx="12"/>
          </p:nvPr>
        </p:nvSpPr>
        <p:spPr/>
        <p:txBody>
          <a:bodyPr/>
          <a:lstStyle/>
          <a:p>
            <a:fld id="{2E540F8F-E253-C044-A330-E4C015748597}" type="slidenum">
              <a:rPr lang="en-AE" smtClean="0"/>
              <a:t>‹#›</a:t>
            </a:fld>
            <a:endParaRPr lang="en-AE"/>
          </a:p>
        </p:txBody>
      </p:sp>
    </p:spTree>
    <p:extLst>
      <p:ext uri="{BB962C8B-B14F-4D97-AF65-F5344CB8AC3E}">
        <p14:creationId xmlns:p14="http://schemas.microsoft.com/office/powerpoint/2010/main" val="3018092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CC9DF-CAAF-18C8-F8D6-5F27B7659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9A082DD1-1C4D-A864-547C-3CE0958987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D4491D5-75A8-82CB-A303-C036DA9D1D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C0057C-16AC-5AF3-8422-CB5BC0914319}"/>
              </a:ext>
            </a:extLst>
          </p:cNvPr>
          <p:cNvSpPr>
            <a:spLocks noGrp="1"/>
          </p:cNvSpPr>
          <p:nvPr>
            <p:ph type="dt" sz="half" idx="10"/>
          </p:nvPr>
        </p:nvSpPr>
        <p:spPr/>
        <p:txBody>
          <a:bodyPr/>
          <a:lstStyle/>
          <a:p>
            <a:fld id="{BDD4C3CD-6097-9D45-8BF6-B211A37B1023}" type="datetimeFigureOut">
              <a:rPr lang="en-AE" smtClean="0"/>
              <a:t>06/08/2023</a:t>
            </a:fld>
            <a:endParaRPr lang="en-AE"/>
          </a:p>
        </p:txBody>
      </p:sp>
      <p:sp>
        <p:nvSpPr>
          <p:cNvPr id="6" name="Footer Placeholder 5">
            <a:extLst>
              <a:ext uri="{FF2B5EF4-FFF2-40B4-BE49-F238E27FC236}">
                <a16:creationId xmlns:a16="http://schemas.microsoft.com/office/drawing/2014/main" id="{223B7390-6D99-8599-7A1C-6D5F3F0603CC}"/>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44862A87-EC06-049C-DC2B-911B2BB3F4E1}"/>
              </a:ext>
            </a:extLst>
          </p:cNvPr>
          <p:cNvSpPr>
            <a:spLocks noGrp="1"/>
          </p:cNvSpPr>
          <p:nvPr>
            <p:ph type="sldNum" sz="quarter" idx="12"/>
          </p:nvPr>
        </p:nvSpPr>
        <p:spPr/>
        <p:txBody>
          <a:bodyPr/>
          <a:lstStyle/>
          <a:p>
            <a:fld id="{2E540F8F-E253-C044-A330-E4C015748597}" type="slidenum">
              <a:rPr lang="en-AE" smtClean="0"/>
              <a:t>‹#›</a:t>
            </a:fld>
            <a:endParaRPr lang="en-AE"/>
          </a:p>
        </p:txBody>
      </p:sp>
    </p:spTree>
    <p:extLst>
      <p:ext uri="{BB962C8B-B14F-4D97-AF65-F5344CB8AC3E}">
        <p14:creationId xmlns:p14="http://schemas.microsoft.com/office/powerpoint/2010/main" val="298802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E7F-C1B2-0643-8976-E711FA659F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66CF8BA2-601B-2202-336A-E81713C954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9818DF58-8FF7-2DF4-9411-2BC43585F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F2CC6E-3D5B-2115-35CA-CF09A70EE663}"/>
              </a:ext>
            </a:extLst>
          </p:cNvPr>
          <p:cNvSpPr>
            <a:spLocks noGrp="1"/>
          </p:cNvSpPr>
          <p:nvPr>
            <p:ph type="dt" sz="half" idx="10"/>
          </p:nvPr>
        </p:nvSpPr>
        <p:spPr/>
        <p:txBody>
          <a:bodyPr/>
          <a:lstStyle/>
          <a:p>
            <a:fld id="{BDD4C3CD-6097-9D45-8BF6-B211A37B1023}" type="datetimeFigureOut">
              <a:rPr lang="en-AE" smtClean="0"/>
              <a:t>06/08/2023</a:t>
            </a:fld>
            <a:endParaRPr lang="en-AE"/>
          </a:p>
        </p:txBody>
      </p:sp>
      <p:sp>
        <p:nvSpPr>
          <p:cNvPr id="6" name="Footer Placeholder 5">
            <a:extLst>
              <a:ext uri="{FF2B5EF4-FFF2-40B4-BE49-F238E27FC236}">
                <a16:creationId xmlns:a16="http://schemas.microsoft.com/office/drawing/2014/main" id="{5CCF9CCA-211D-2888-E51E-FFBEF3505CB7}"/>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B528E5CF-5F58-AF07-60EC-33F7BFD2212E}"/>
              </a:ext>
            </a:extLst>
          </p:cNvPr>
          <p:cNvSpPr>
            <a:spLocks noGrp="1"/>
          </p:cNvSpPr>
          <p:nvPr>
            <p:ph type="sldNum" sz="quarter" idx="12"/>
          </p:nvPr>
        </p:nvSpPr>
        <p:spPr/>
        <p:txBody>
          <a:bodyPr/>
          <a:lstStyle/>
          <a:p>
            <a:fld id="{2E540F8F-E253-C044-A330-E4C015748597}" type="slidenum">
              <a:rPr lang="en-AE" smtClean="0"/>
              <a:t>‹#›</a:t>
            </a:fld>
            <a:endParaRPr lang="en-AE"/>
          </a:p>
        </p:txBody>
      </p:sp>
    </p:spTree>
    <p:extLst>
      <p:ext uri="{BB962C8B-B14F-4D97-AF65-F5344CB8AC3E}">
        <p14:creationId xmlns:p14="http://schemas.microsoft.com/office/powerpoint/2010/main" val="427212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902200-693E-0935-9439-CD38C4402D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916E8A55-37ED-9A5B-4756-7EECC5D7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3DA79899-598F-F424-08C9-0ACCFF3E7E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4C3CD-6097-9D45-8BF6-B211A37B1023}" type="datetimeFigureOut">
              <a:rPr lang="en-AE" smtClean="0"/>
              <a:t>06/08/2023</a:t>
            </a:fld>
            <a:endParaRPr lang="en-AE"/>
          </a:p>
        </p:txBody>
      </p:sp>
      <p:sp>
        <p:nvSpPr>
          <p:cNvPr id="5" name="Footer Placeholder 4">
            <a:extLst>
              <a:ext uri="{FF2B5EF4-FFF2-40B4-BE49-F238E27FC236}">
                <a16:creationId xmlns:a16="http://schemas.microsoft.com/office/drawing/2014/main" id="{E6BFE363-3259-92B3-5FFF-E2EC5A323F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A53E7685-50F6-82F2-0D0F-BCBB158E8C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40F8F-E253-C044-A330-E4C015748597}" type="slidenum">
              <a:rPr lang="en-AE" smtClean="0"/>
              <a:t>‹#›</a:t>
            </a:fld>
            <a:endParaRPr lang="en-AE"/>
          </a:p>
        </p:txBody>
      </p:sp>
    </p:spTree>
    <p:extLst>
      <p:ext uri="{BB962C8B-B14F-4D97-AF65-F5344CB8AC3E}">
        <p14:creationId xmlns:p14="http://schemas.microsoft.com/office/powerpoint/2010/main" val="3242116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omplaintspriorityappict.streamlit.ap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8371E-61F2-B461-3B43-4FFF721FF552}"/>
              </a:ext>
            </a:extLst>
          </p:cNvPr>
          <p:cNvSpPr>
            <a:spLocks noGrp="1"/>
          </p:cNvSpPr>
          <p:nvPr>
            <p:ph type="ctrTitle"/>
          </p:nvPr>
        </p:nvSpPr>
        <p:spPr>
          <a:xfrm>
            <a:off x="1524000" y="1293338"/>
            <a:ext cx="9563100" cy="3253948"/>
          </a:xfrm>
        </p:spPr>
        <p:txBody>
          <a:bodyPr anchor="ctr">
            <a:normAutofit/>
          </a:bodyPr>
          <a:lstStyle/>
          <a:p>
            <a:r>
              <a:rPr lang="en-AE" sz="6700" b="1" dirty="0">
                <a:latin typeface="+mn-lt"/>
              </a:rPr>
              <a:t>University Students</a:t>
            </a:r>
            <a:br>
              <a:rPr lang="en-AE" sz="6700" b="1" dirty="0">
                <a:latin typeface="+mn-lt"/>
              </a:rPr>
            </a:br>
            <a:r>
              <a:rPr lang="en-AE" sz="6700" b="1" dirty="0">
                <a:latin typeface="+mn-lt"/>
              </a:rPr>
              <a:t>Complaint Prioritization</a:t>
            </a:r>
            <a:br>
              <a:rPr lang="en-AE" sz="6700" b="1" dirty="0">
                <a:latin typeface="+mn-lt"/>
              </a:rPr>
            </a:br>
            <a:r>
              <a:rPr lang="en-AE" sz="6700" b="1" dirty="0">
                <a:latin typeface="+mn-lt"/>
              </a:rPr>
              <a:t>using NLP</a:t>
            </a:r>
          </a:p>
        </p:txBody>
      </p:sp>
      <p:cxnSp>
        <p:nvCxnSpPr>
          <p:cNvPr id="35" name="Straight Connector 3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76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7B1DD-36BB-594E-C486-9D6480EFFAF3}"/>
              </a:ext>
            </a:extLst>
          </p:cNvPr>
          <p:cNvSpPr>
            <a:spLocks noGrp="1"/>
          </p:cNvSpPr>
          <p:nvPr>
            <p:ph type="title"/>
          </p:nvPr>
        </p:nvSpPr>
        <p:spPr>
          <a:xfrm>
            <a:off x="1043631" y="809898"/>
            <a:ext cx="9942716" cy="1554480"/>
          </a:xfrm>
        </p:spPr>
        <p:txBody>
          <a:bodyPr anchor="ctr">
            <a:normAutofit/>
          </a:bodyPr>
          <a:lstStyle/>
          <a:p>
            <a:r>
              <a:rPr lang="en-AE" sz="4800" dirty="0"/>
              <a:t>Text Embedding</a:t>
            </a:r>
          </a:p>
        </p:txBody>
      </p:sp>
      <p:sp>
        <p:nvSpPr>
          <p:cNvPr id="3" name="Content Placeholder 2">
            <a:extLst>
              <a:ext uri="{FF2B5EF4-FFF2-40B4-BE49-F238E27FC236}">
                <a16:creationId xmlns:a16="http://schemas.microsoft.com/office/drawing/2014/main" id="{773D0888-36DD-8CD0-1615-48B4E77B9472}"/>
              </a:ext>
            </a:extLst>
          </p:cNvPr>
          <p:cNvSpPr>
            <a:spLocks noGrp="1"/>
          </p:cNvSpPr>
          <p:nvPr>
            <p:ph idx="1"/>
          </p:nvPr>
        </p:nvSpPr>
        <p:spPr>
          <a:xfrm>
            <a:off x="731525" y="2704014"/>
            <a:ext cx="10049391" cy="2929423"/>
          </a:xfrm>
        </p:spPr>
        <p:txBody>
          <a:bodyPr anchor="ctr">
            <a:normAutofit/>
          </a:bodyPr>
          <a:lstStyle/>
          <a:p>
            <a:r>
              <a:rPr lang="en-AE" sz="3200" dirty="0"/>
              <a:t>TF-IDF Vectorizer</a:t>
            </a:r>
          </a:p>
          <a:p>
            <a:r>
              <a:rPr lang="en-AE" sz="3200" dirty="0"/>
              <a:t>Bag of words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947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97EBF2-26C3-ACBA-15B3-011C29B03A46}"/>
              </a:ext>
            </a:extLst>
          </p:cNvPr>
          <p:cNvSpPr>
            <a:spLocks noGrp="1"/>
          </p:cNvSpPr>
          <p:nvPr>
            <p:ph type="title"/>
          </p:nvPr>
        </p:nvSpPr>
        <p:spPr>
          <a:xfrm>
            <a:off x="1043631" y="809898"/>
            <a:ext cx="9942716" cy="1554480"/>
          </a:xfrm>
        </p:spPr>
        <p:txBody>
          <a:bodyPr anchor="ctr">
            <a:normAutofit/>
          </a:bodyPr>
          <a:lstStyle/>
          <a:p>
            <a:r>
              <a:rPr lang="en-AE" sz="4800"/>
              <a:t>Train Split </a:t>
            </a:r>
          </a:p>
        </p:txBody>
      </p:sp>
      <p:sp>
        <p:nvSpPr>
          <p:cNvPr id="3" name="Content Placeholder 2">
            <a:extLst>
              <a:ext uri="{FF2B5EF4-FFF2-40B4-BE49-F238E27FC236}">
                <a16:creationId xmlns:a16="http://schemas.microsoft.com/office/drawing/2014/main" id="{2CF71A44-CA12-FE22-5272-4764B4175EB2}"/>
              </a:ext>
            </a:extLst>
          </p:cNvPr>
          <p:cNvSpPr>
            <a:spLocks noGrp="1"/>
          </p:cNvSpPr>
          <p:nvPr>
            <p:ph idx="1"/>
          </p:nvPr>
        </p:nvSpPr>
        <p:spPr>
          <a:xfrm>
            <a:off x="838200" y="2838537"/>
            <a:ext cx="10043372" cy="2598879"/>
          </a:xfrm>
        </p:spPr>
        <p:txBody>
          <a:bodyPr anchor="ctr">
            <a:normAutofit/>
          </a:bodyPr>
          <a:lstStyle/>
          <a:p>
            <a:r>
              <a:rPr lang="en-US" sz="2400" b="0" i="0" dirty="0">
                <a:effectLst/>
                <a:latin typeface="gg sans"/>
              </a:rPr>
              <a:t>The dataset is split into train and test using train test split.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49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7B1DD-36BB-594E-C486-9D6480EFFAF3}"/>
              </a:ext>
            </a:extLst>
          </p:cNvPr>
          <p:cNvSpPr>
            <a:spLocks noGrp="1"/>
          </p:cNvSpPr>
          <p:nvPr>
            <p:ph type="title"/>
          </p:nvPr>
        </p:nvSpPr>
        <p:spPr>
          <a:xfrm>
            <a:off x="1043631" y="809898"/>
            <a:ext cx="9942716" cy="1554480"/>
          </a:xfrm>
        </p:spPr>
        <p:txBody>
          <a:bodyPr anchor="ctr">
            <a:normAutofit/>
          </a:bodyPr>
          <a:lstStyle/>
          <a:p>
            <a:r>
              <a:rPr lang="en-AE" sz="4800" dirty="0"/>
              <a:t>Modelling using ML Algorithms</a:t>
            </a:r>
          </a:p>
        </p:txBody>
      </p:sp>
      <p:sp>
        <p:nvSpPr>
          <p:cNvPr id="3" name="Content Placeholder 2">
            <a:extLst>
              <a:ext uri="{FF2B5EF4-FFF2-40B4-BE49-F238E27FC236}">
                <a16:creationId xmlns:a16="http://schemas.microsoft.com/office/drawing/2014/main" id="{773D0888-36DD-8CD0-1615-48B4E77B9472}"/>
              </a:ext>
            </a:extLst>
          </p:cNvPr>
          <p:cNvSpPr>
            <a:spLocks noGrp="1"/>
          </p:cNvSpPr>
          <p:nvPr>
            <p:ph idx="1"/>
          </p:nvPr>
        </p:nvSpPr>
        <p:spPr>
          <a:xfrm>
            <a:off x="942975" y="3122024"/>
            <a:ext cx="9837941" cy="2150057"/>
          </a:xfrm>
        </p:spPr>
        <p:txBody>
          <a:bodyPr anchor="ctr">
            <a:normAutofit fontScale="92500" lnSpcReduction="20000"/>
          </a:bodyPr>
          <a:lstStyle/>
          <a:p>
            <a:r>
              <a:rPr lang="en-AE" dirty="0"/>
              <a:t>Multinominal Na</a:t>
            </a:r>
            <a:r>
              <a:rPr lang="en-US" dirty="0" err="1"/>
              <a:t>ï</a:t>
            </a:r>
            <a:r>
              <a:rPr lang="en-AE" dirty="0"/>
              <a:t>ve Bayes</a:t>
            </a:r>
          </a:p>
          <a:p>
            <a:r>
              <a:rPr lang="en-AE" dirty="0"/>
              <a:t>Logistic Regression</a:t>
            </a:r>
          </a:p>
          <a:p>
            <a:r>
              <a:rPr lang="en-AE" dirty="0"/>
              <a:t>Random Forest</a:t>
            </a:r>
          </a:p>
          <a:p>
            <a:r>
              <a:rPr lang="en-AE" dirty="0"/>
              <a:t>Extra Tree Classifier</a:t>
            </a:r>
          </a:p>
          <a:p>
            <a:r>
              <a:rPr lang="en-US" b="0" i="0" dirty="0">
                <a:solidFill>
                  <a:srgbClr val="000000"/>
                </a:solidFill>
                <a:effectLst/>
              </a:rPr>
              <a:t>Stochastic Gradient Descent (SGD)</a:t>
            </a:r>
          </a:p>
          <a:p>
            <a:endParaRPr lang="en-AE" dirty="0"/>
          </a:p>
          <a:p>
            <a:endParaRPr lang="en-AE" sz="32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82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734359-D9C8-C838-B174-09B12C37310A}"/>
              </a:ext>
            </a:extLst>
          </p:cNvPr>
          <p:cNvSpPr>
            <a:spLocks noGrp="1"/>
          </p:cNvSpPr>
          <p:nvPr>
            <p:ph type="title"/>
          </p:nvPr>
        </p:nvSpPr>
        <p:spPr>
          <a:xfrm>
            <a:off x="1043631" y="809898"/>
            <a:ext cx="9942716" cy="1554480"/>
          </a:xfrm>
        </p:spPr>
        <p:txBody>
          <a:bodyPr anchor="ctr">
            <a:normAutofit/>
          </a:bodyPr>
          <a:lstStyle/>
          <a:p>
            <a:r>
              <a:rPr lang="en-AE" sz="4800" dirty="0"/>
              <a:t>Accuracy Comparison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descr="A white text with black numbers&#10;&#10;Description automatically generated with medium confidence">
            <a:extLst>
              <a:ext uri="{FF2B5EF4-FFF2-40B4-BE49-F238E27FC236}">
                <a16:creationId xmlns:a16="http://schemas.microsoft.com/office/drawing/2014/main" id="{2D26F7D1-971D-EC94-9121-288E7B8A3E61}"/>
              </a:ext>
            </a:extLst>
          </p:cNvPr>
          <p:cNvPicPr>
            <a:picLocks noChangeAspect="1"/>
          </p:cNvPicPr>
          <p:nvPr/>
        </p:nvPicPr>
        <p:blipFill>
          <a:blip r:embed="rId2"/>
          <a:stretch>
            <a:fillRect/>
          </a:stretch>
        </p:blipFill>
        <p:spPr>
          <a:xfrm>
            <a:off x="1257301" y="2698375"/>
            <a:ext cx="9938452" cy="3349722"/>
          </a:xfrm>
          <a:prstGeom prst="rect">
            <a:avLst/>
          </a:prstGeom>
        </p:spPr>
      </p:pic>
    </p:spTree>
    <p:extLst>
      <p:ext uri="{BB962C8B-B14F-4D97-AF65-F5344CB8AC3E}">
        <p14:creationId xmlns:p14="http://schemas.microsoft.com/office/powerpoint/2010/main" val="306128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60F74-260F-71A8-E1A7-567E6EB06996}"/>
              </a:ext>
            </a:extLst>
          </p:cNvPr>
          <p:cNvSpPr>
            <a:spLocks noGrp="1"/>
          </p:cNvSpPr>
          <p:nvPr>
            <p:ph type="title"/>
          </p:nvPr>
        </p:nvSpPr>
        <p:spPr>
          <a:xfrm>
            <a:off x="1043631" y="809898"/>
            <a:ext cx="9942716" cy="1554480"/>
          </a:xfrm>
        </p:spPr>
        <p:txBody>
          <a:bodyPr anchor="ctr">
            <a:normAutofit/>
          </a:bodyPr>
          <a:lstStyle/>
          <a:p>
            <a:r>
              <a:rPr lang="en-AE" sz="4800" dirty="0"/>
              <a:t>Hyper tuning</a:t>
            </a:r>
          </a:p>
        </p:txBody>
      </p:sp>
      <p:sp>
        <p:nvSpPr>
          <p:cNvPr id="3" name="Content Placeholder 2">
            <a:extLst>
              <a:ext uri="{FF2B5EF4-FFF2-40B4-BE49-F238E27FC236}">
                <a16:creationId xmlns:a16="http://schemas.microsoft.com/office/drawing/2014/main" id="{7A631158-97A3-C4D6-A76E-226C433CD69F}"/>
              </a:ext>
            </a:extLst>
          </p:cNvPr>
          <p:cNvSpPr>
            <a:spLocks noGrp="1"/>
          </p:cNvSpPr>
          <p:nvPr>
            <p:ph idx="1"/>
          </p:nvPr>
        </p:nvSpPr>
        <p:spPr>
          <a:xfrm>
            <a:off x="1045028" y="3017522"/>
            <a:ext cx="9941319" cy="3124658"/>
          </a:xfrm>
        </p:spPr>
        <p:txBody>
          <a:bodyPr anchor="ctr">
            <a:normAutofit/>
          </a:bodyPr>
          <a:lstStyle/>
          <a:p>
            <a:r>
              <a:rPr lang="en-US" sz="2400" dirty="0"/>
              <a:t>D</a:t>
            </a:r>
            <a:r>
              <a:rPr lang="en-AE" sz="2400" dirty="0"/>
              <a:t>id hypertuning for Extra tree classifier </a:t>
            </a:r>
          </a:p>
          <a:p>
            <a:r>
              <a:rPr lang="en-US" sz="2400" dirty="0"/>
              <a:t>T</a:t>
            </a:r>
            <a:r>
              <a:rPr lang="en-AE" sz="2400" dirty="0"/>
              <a:t>here is no increment in accuracy</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795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AF0635-79B7-33C2-D0C3-5438BB7F552A}"/>
              </a:ext>
            </a:extLst>
          </p:cNvPr>
          <p:cNvSpPr>
            <a:spLocks noGrp="1"/>
          </p:cNvSpPr>
          <p:nvPr>
            <p:ph type="title"/>
          </p:nvPr>
        </p:nvSpPr>
        <p:spPr>
          <a:xfrm>
            <a:off x="1043631" y="809898"/>
            <a:ext cx="9942716" cy="1554480"/>
          </a:xfrm>
        </p:spPr>
        <p:txBody>
          <a:bodyPr anchor="ctr">
            <a:normAutofit/>
          </a:bodyPr>
          <a:lstStyle/>
          <a:p>
            <a:r>
              <a:rPr lang="en-AE" sz="4800" dirty="0"/>
              <a:t>BERT Model</a:t>
            </a:r>
          </a:p>
        </p:txBody>
      </p:sp>
      <p:sp>
        <p:nvSpPr>
          <p:cNvPr id="3" name="Content Placeholder 2">
            <a:extLst>
              <a:ext uri="{FF2B5EF4-FFF2-40B4-BE49-F238E27FC236}">
                <a16:creationId xmlns:a16="http://schemas.microsoft.com/office/drawing/2014/main" id="{D10ED514-E0EE-747F-E5FD-AA1327A98CF6}"/>
              </a:ext>
            </a:extLst>
          </p:cNvPr>
          <p:cNvSpPr>
            <a:spLocks noGrp="1"/>
          </p:cNvSpPr>
          <p:nvPr>
            <p:ph idx="1"/>
          </p:nvPr>
        </p:nvSpPr>
        <p:spPr>
          <a:xfrm>
            <a:off x="1045028" y="3017522"/>
            <a:ext cx="9941319" cy="3124658"/>
          </a:xfrm>
        </p:spPr>
        <p:txBody>
          <a:bodyPr anchor="ctr">
            <a:normAutofit fontScale="92500" lnSpcReduction="20000"/>
          </a:bodyPr>
          <a:lstStyle/>
          <a:p>
            <a:r>
              <a:rPr lang="en-US" sz="2400" dirty="0"/>
              <a:t>BERT, which stands for "Bidirectional Encoder Representations from Transformers," is a prominent natural language processing (NLP) model introduced by Google in 2018. </a:t>
            </a:r>
          </a:p>
          <a:p>
            <a:r>
              <a:rPr lang="en-US" sz="2400" dirty="0"/>
              <a:t>It represents a significant advancement in the field of NLP and has been widely influential in various downstream tasks.</a:t>
            </a:r>
          </a:p>
          <a:p>
            <a:r>
              <a:rPr lang="en-US" sz="2400" dirty="0"/>
              <a:t>BERT is a deep learning model based on the Transformer architecture, which is pretrained on a large corpus of text data. </a:t>
            </a:r>
          </a:p>
          <a:p>
            <a:r>
              <a:rPr lang="en-US" sz="2400" dirty="0"/>
              <a:t>This pretrained model has learned to encode contextual information of words in a language, which allows it to understand the meaning of words based on their surrounding context.</a:t>
            </a:r>
            <a:endParaRPr lang="en-AE"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636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01482-8233-3577-17D1-9A9686079CE8}"/>
              </a:ext>
            </a:extLst>
          </p:cNvPr>
          <p:cNvSpPr>
            <a:spLocks noGrp="1"/>
          </p:cNvSpPr>
          <p:nvPr>
            <p:ph type="title"/>
          </p:nvPr>
        </p:nvSpPr>
        <p:spPr>
          <a:xfrm>
            <a:off x="1043631" y="809898"/>
            <a:ext cx="9942716" cy="1554480"/>
          </a:xfrm>
        </p:spPr>
        <p:txBody>
          <a:bodyPr anchor="ctr">
            <a:normAutofit/>
          </a:bodyPr>
          <a:lstStyle/>
          <a:p>
            <a:r>
              <a:rPr lang="en-AE" sz="4800" dirty="0"/>
              <a:t>Complaint Prioritization</a:t>
            </a:r>
          </a:p>
        </p:txBody>
      </p:sp>
      <p:sp>
        <p:nvSpPr>
          <p:cNvPr id="3" name="Content Placeholder 2">
            <a:extLst>
              <a:ext uri="{FF2B5EF4-FFF2-40B4-BE49-F238E27FC236}">
                <a16:creationId xmlns:a16="http://schemas.microsoft.com/office/drawing/2014/main" id="{EB03565C-415B-36F4-07B6-FD00C589887E}"/>
              </a:ext>
            </a:extLst>
          </p:cNvPr>
          <p:cNvSpPr>
            <a:spLocks noGrp="1"/>
          </p:cNvSpPr>
          <p:nvPr>
            <p:ph idx="1"/>
          </p:nvPr>
        </p:nvSpPr>
        <p:spPr>
          <a:xfrm>
            <a:off x="1045028" y="2704014"/>
            <a:ext cx="9941319" cy="3438166"/>
          </a:xfrm>
        </p:spPr>
        <p:txBody>
          <a:bodyPr anchor="ctr">
            <a:noAutofit/>
          </a:bodyPr>
          <a:lstStyle/>
          <a:p>
            <a:r>
              <a:rPr lang="en-US" sz="1600" dirty="0"/>
              <a:t>Encoding and Classification: When a new complaint is received, it goes through the same preprocessing steps as during training. The complaint is then fed into the fine-tuned BERT model, which encodes the contextual information of the text. The output from the model is a numerical representation that captures the important features of the complaint.</a:t>
            </a:r>
          </a:p>
          <a:p>
            <a:r>
              <a:rPr lang="en-US" sz="1600" dirty="0"/>
              <a:t>Prediction: The encoded representation is then used to make predictions about the priority level of the complaint. The model classifies the complaint into different priority categories, such as low, medium, or high, based on the learned associations from the training data.</a:t>
            </a:r>
          </a:p>
          <a:p>
            <a:r>
              <a:rPr lang="en-US" sz="1600" dirty="0"/>
              <a:t>Prioritization: The predicted priority level is assigned to the complaint, and it is then placed in the appropriate queue or assigned to the relevant administrative staff for further action. High-priority complaints can be addressed with more urgency, while low-priority complaints may be handled in a more routine manner.</a:t>
            </a:r>
            <a:endParaRPr lang="en-AE" sz="16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225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38563A-3841-FBF7-AA2D-15A377CCA9C9}"/>
              </a:ext>
            </a:extLst>
          </p:cNvPr>
          <p:cNvSpPr>
            <a:spLocks noGrp="1"/>
          </p:cNvSpPr>
          <p:nvPr>
            <p:ph type="title"/>
          </p:nvPr>
        </p:nvSpPr>
        <p:spPr>
          <a:xfrm>
            <a:off x="1043631" y="809898"/>
            <a:ext cx="9942716" cy="1554480"/>
          </a:xfrm>
        </p:spPr>
        <p:txBody>
          <a:bodyPr anchor="ctr">
            <a:normAutofit/>
          </a:bodyPr>
          <a:lstStyle/>
          <a:p>
            <a:r>
              <a:rPr lang="en-AE" sz="4800"/>
              <a:t>Model Deployment</a:t>
            </a:r>
          </a:p>
        </p:txBody>
      </p:sp>
      <p:sp>
        <p:nvSpPr>
          <p:cNvPr id="3" name="Content Placeholder 2">
            <a:extLst>
              <a:ext uri="{FF2B5EF4-FFF2-40B4-BE49-F238E27FC236}">
                <a16:creationId xmlns:a16="http://schemas.microsoft.com/office/drawing/2014/main" id="{16087D07-7FCF-F76E-FA97-450DE4811E65}"/>
              </a:ext>
            </a:extLst>
          </p:cNvPr>
          <p:cNvSpPr>
            <a:spLocks noGrp="1"/>
          </p:cNvSpPr>
          <p:nvPr>
            <p:ph idx="1"/>
          </p:nvPr>
        </p:nvSpPr>
        <p:spPr>
          <a:xfrm>
            <a:off x="1045028" y="3017522"/>
            <a:ext cx="9941319" cy="3124658"/>
          </a:xfrm>
        </p:spPr>
        <p:txBody>
          <a:bodyPr anchor="ctr">
            <a:normAutofit/>
          </a:bodyPr>
          <a:lstStyle/>
          <a:p>
            <a:r>
              <a:rPr lang="en-AE" sz="2400" dirty="0"/>
              <a:t>Streamlit</a:t>
            </a:r>
          </a:p>
          <a:p>
            <a:r>
              <a:rPr lang="en-US" b="0" i="0" dirty="0">
                <a:effectLst/>
                <a:latin typeface="inherit"/>
                <a:hlinkClick r:id="rId2" tooltip="https://complaintspriorityappict.streamlit.app/"/>
              </a:rPr>
              <a:t>https://complaintspriorityappict.streamlit.app/</a:t>
            </a:r>
            <a:endParaRPr lang="en-AE" sz="4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708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BC01-D271-1DE0-5D07-1B474B143B29}"/>
              </a:ext>
            </a:extLst>
          </p:cNvPr>
          <p:cNvSpPr>
            <a:spLocks noGrp="1"/>
          </p:cNvSpPr>
          <p:nvPr>
            <p:ph type="title"/>
          </p:nvPr>
        </p:nvSpPr>
        <p:spPr/>
        <p:txBody>
          <a:bodyPr/>
          <a:lstStyle/>
          <a:p>
            <a:r>
              <a:rPr lang="en-AE" dirty="0"/>
              <a:t>Website Screen shot</a:t>
            </a:r>
          </a:p>
        </p:txBody>
      </p:sp>
      <p:pic>
        <p:nvPicPr>
          <p:cNvPr id="5" name="Content Placeholder 4" descr="A screen shot of a computer&#10;&#10;Description automatically generated">
            <a:extLst>
              <a:ext uri="{FF2B5EF4-FFF2-40B4-BE49-F238E27FC236}">
                <a16:creationId xmlns:a16="http://schemas.microsoft.com/office/drawing/2014/main" id="{B594FA1E-EC0F-3342-6DBF-9DFC6D2A1D60}"/>
              </a:ext>
            </a:extLst>
          </p:cNvPr>
          <p:cNvPicPr>
            <a:picLocks noGrp="1" noChangeAspect="1"/>
          </p:cNvPicPr>
          <p:nvPr>
            <p:ph idx="1"/>
          </p:nvPr>
        </p:nvPicPr>
        <p:blipFill rotWithShape="1">
          <a:blip r:embed="rId2"/>
          <a:srcRect l="611" t="9267" r="65" b="7333"/>
          <a:stretch/>
        </p:blipFill>
        <p:spPr>
          <a:xfrm>
            <a:off x="1171575" y="1449059"/>
            <a:ext cx="10182225" cy="5343565"/>
          </a:xfrm>
        </p:spPr>
      </p:pic>
    </p:spTree>
    <p:extLst>
      <p:ext uri="{BB962C8B-B14F-4D97-AF65-F5344CB8AC3E}">
        <p14:creationId xmlns:p14="http://schemas.microsoft.com/office/powerpoint/2010/main" val="1388815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E2CC403-21CD-41DF-BAC4-329D7FF03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F77A0-66D1-4AB2-3AB2-8894B0D32432}"/>
              </a:ext>
            </a:extLst>
          </p:cNvPr>
          <p:cNvSpPr>
            <a:spLocks noGrp="1"/>
          </p:cNvSpPr>
          <p:nvPr>
            <p:ph type="title"/>
          </p:nvPr>
        </p:nvSpPr>
        <p:spPr>
          <a:xfrm>
            <a:off x="1078828" y="1147158"/>
            <a:ext cx="6038470" cy="4713316"/>
          </a:xfrm>
        </p:spPr>
        <p:txBody>
          <a:bodyPr vert="horz" lIns="91440" tIns="45720" rIns="91440" bIns="45720" rtlCol="0" anchor="ctr">
            <a:normAutofit/>
          </a:bodyPr>
          <a:lstStyle/>
          <a:p>
            <a:r>
              <a:rPr lang="en-US" sz="8000" kern="1200" dirty="0">
                <a:solidFill>
                  <a:schemeClr val="tx1"/>
                </a:solidFill>
                <a:latin typeface="+mj-lt"/>
                <a:ea typeface="+mj-ea"/>
                <a:cs typeface="+mj-cs"/>
              </a:rPr>
              <a:t>Thank You</a:t>
            </a:r>
          </a:p>
        </p:txBody>
      </p:sp>
      <p:grpSp>
        <p:nvGrpSpPr>
          <p:cNvPr id="21" name="Group 20">
            <a:extLst>
              <a:ext uri="{FF2B5EF4-FFF2-40B4-BE49-F238E27FC236}">
                <a16:creationId xmlns:a16="http://schemas.microsoft.com/office/drawing/2014/main" id="{B13AA5FE-3FFC-4725-9ADD-E428544EC6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4FA70700-3F72-44D4-8175-FEB2B9B23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093C0F6-5741-4C9D-90FF-A25824BFC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21B2E1B-E962-432C-ADA1-2934CE3C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7653717E-6F8C-43E0-9893-C03AE87D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5BB14B4-EC3F-47C7-9AF3-B0E017B75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160" y="391886"/>
            <a:ext cx="402901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499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9AD99-4C0B-CE60-103A-EE738D7C19AC}"/>
              </a:ext>
            </a:extLst>
          </p:cNvPr>
          <p:cNvSpPr>
            <a:spLocks noGrp="1"/>
          </p:cNvSpPr>
          <p:nvPr>
            <p:ph type="title"/>
          </p:nvPr>
        </p:nvSpPr>
        <p:spPr>
          <a:xfrm>
            <a:off x="640080" y="325369"/>
            <a:ext cx="4368602" cy="1956841"/>
          </a:xfrm>
        </p:spPr>
        <p:txBody>
          <a:bodyPr anchor="b">
            <a:normAutofit/>
          </a:bodyPr>
          <a:lstStyle/>
          <a:p>
            <a:pPr>
              <a:spcAft>
                <a:spcPts val="800"/>
              </a:spcAft>
            </a:pPr>
            <a:r>
              <a:rPr lang="en-US" sz="4200" b="1" kern="100">
                <a:effectLst/>
                <a:latin typeface="Calibri" panose="020F0502020204030204" pitchFamily="34" charset="0"/>
                <a:ea typeface="Calibri" panose="020F0502020204030204" pitchFamily="34" charset="0"/>
                <a:cs typeface="Times New Roman" panose="02020603050405020304" pitchFamily="18" charset="0"/>
              </a:rPr>
              <a:t>Problem Statement</a:t>
            </a:r>
            <a:br>
              <a:rPr lang="en-AE" sz="4200" kern="100">
                <a:effectLst/>
                <a:latin typeface="Calibri" panose="020F0502020204030204" pitchFamily="34" charset="0"/>
                <a:ea typeface="Calibri" panose="020F0502020204030204" pitchFamily="34" charset="0"/>
                <a:cs typeface="Times New Roman" panose="02020603050405020304" pitchFamily="18" charset="0"/>
              </a:rPr>
            </a:br>
            <a:endParaRPr lang="en-AE" sz="4200"/>
          </a:p>
        </p:txBody>
      </p:sp>
      <p:sp>
        <p:nvSpPr>
          <p:cNvPr id="3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5AD0A1-931A-E584-0E7B-4488D3E12700}"/>
              </a:ext>
            </a:extLst>
          </p:cNvPr>
          <p:cNvSpPr>
            <a:spLocks noGrp="1"/>
          </p:cNvSpPr>
          <p:nvPr>
            <p:ph idx="1"/>
          </p:nvPr>
        </p:nvSpPr>
        <p:spPr>
          <a:xfrm>
            <a:off x="640080" y="2872899"/>
            <a:ext cx="4243589" cy="3320668"/>
          </a:xfrm>
        </p:spPr>
        <p:txBody>
          <a:bodyPr>
            <a:normAutofit/>
          </a:bodyPr>
          <a:lstStyle/>
          <a:p>
            <a:r>
              <a:rPr lang="en-US" sz="2000" kern="100">
                <a:effectLst/>
                <a:latin typeface="Calibri" panose="020F0502020204030204" pitchFamily="34" charset="0"/>
                <a:ea typeface="Calibri" panose="020F0502020204030204" pitchFamily="34" charset="0"/>
                <a:cs typeface="Times New Roman" panose="02020603050405020304" pitchFamily="18" charset="0"/>
              </a:rPr>
              <a:t>The project aims to create an automated complaint prioritization system for universities using NLP techniques. </a:t>
            </a:r>
          </a:p>
          <a:p>
            <a:r>
              <a:rPr lang="en-US" sz="2000" kern="100">
                <a:effectLst/>
                <a:latin typeface="Calibri" panose="020F0502020204030204" pitchFamily="34" charset="0"/>
                <a:ea typeface="Calibri" panose="020F0502020204030204" pitchFamily="34" charset="0"/>
                <a:cs typeface="Times New Roman" panose="02020603050405020304" pitchFamily="18" charset="0"/>
              </a:rPr>
              <a:t>This system will analyze and classify complaints based on severity and urgency, improving resource allocation and student satisfaction.</a:t>
            </a:r>
            <a:br>
              <a:rPr lang="en-AE" sz="2000" kern="100">
                <a:effectLst/>
                <a:latin typeface="Calibri" panose="020F0502020204030204" pitchFamily="34" charset="0"/>
                <a:ea typeface="Calibri" panose="020F0502020204030204" pitchFamily="34" charset="0"/>
                <a:cs typeface="Times New Roman" panose="02020603050405020304" pitchFamily="18" charset="0"/>
              </a:rPr>
            </a:br>
            <a:endParaRPr lang="en-AE" sz="2000"/>
          </a:p>
        </p:txBody>
      </p:sp>
      <p:pic>
        <p:nvPicPr>
          <p:cNvPr id="28" name="Picture 27" descr="Graph on document with pen">
            <a:extLst>
              <a:ext uri="{FF2B5EF4-FFF2-40B4-BE49-F238E27FC236}">
                <a16:creationId xmlns:a16="http://schemas.microsoft.com/office/drawing/2014/main" id="{38FFF388-DCC4-EE4D-2FDA-493CAF9E19CC}"/>
              </a:ext>
            </a:extLst>
          </p:cNvPr>
          <p:cNvPicPr>
            <a:picLocks noChangeAspect="1"/>
          </p:cNvPicPr>
          <p:nvPr/>
        </p:nvPicPr>
        <p:blipFill rotWithShape="1">
          <a:blip r:embed="rId2"/>
          <a:srcRect l="23385" r="966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3403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6BE325-CDA7-10CE-4E89-71A21633736E}"/>
              </a:ext>
            </a:extLst>
          </p:cNvPr>
          <p:cNvSpPr>
            <a:spLocks noGrp="1"/>
          </p:cNvSpPr>
          <p:nvPr>
            <p:ph type="title"/>
          </p:nvPr>
        </p:nvSpPr>
        <p:spPr>
          <a:xfrm>
            <a:off x="838200" y="365125"/>
            <a:ext cx="10515600" cy="1325563"/>
          </a:xfrm>
        </p:spPr>
        <p:txBody>
          <a:bodyPr>
            <a:normAutofit/>
          </a:bodyPr>
          <a:lstStyle/>
          <a:p>
            <a:r>
              <a:rPr lang="en-AE" sz="5400" b="1">
                <a:latin typeface="+mn-lt"/>
              </a:rPr>
              <a:t>Dataset</a:t>
            </a:r>
          </a:p>
        </p:txBody>
      </p:sp>
      <p:sp>
        <p:nvSpPr>
          <p:cNvPr id="3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8FB2C3-33E4-EAD7-2829-098F98502009}"/>
              </a:ext>
            </a:extLst>
          </p:cNvPr>
          <p:cNvSpPr>
            <a:spLocks noGrp="1"/>
          </p:cNvSpPr>
          <p:nvPr>
            <p:ph idx="1"/>
          </p:nvPr>
        </p:nvSpPr>
        <p:spPr>
          <a:xfrm>
            <a:off x="838200" y="1929384"/>
            <a:ext cx="10515600" cy="4251960"/>
          </a:xfrm>
        </p:spPr>
        <p:txBody>
          <a:bodyPr>
            <a:normAutofit/>
          </a:bodyPr>
          <a:lstStyle/>
          <a:p>
            <a:r>
              <a:rPr lang="en-US" sz="1900" b="0" i="0" u="none" strike="noStrike" dirty="0">
                <a:effectLst/>
                <a:latin typeface="Arial" panose="020B0604020202020204" pitchFamily="34" charset="0"/>
              </a:rPr>
              <a:t>Called “Voice Heard”</a:t>
            </a:r>
          </a:p>
          <a:p>
            <a:r>
              <a:rPr lang="en-US" sz="1900" dirty="0">
                <a:latin typeface="Arial" panose="020B0604020202020204" pitchFamily="34" charset="0"/>
              </a:rPr>
              <a:t>7 features and 1006 rows</a:t>
            </a:r>
          </a:p>
          <a:p>
            <a:r>
              <a:rPr lang="en-US" sz="1900" dirty="0">
                <a:latin typeface="Arial" panose="020B0604020202020204" pitchFamily="34" charset="0"/>
              </a:rPr>
              <a:t>The features are  </a:t>
            </a:r>
          </a:p>
          <a:p>
            <a:pPr lvl="1"/>
            <a:r>
              <a:rPr lang="en-US" sz="1900" b="0" i="0" u="none" strike="noStrike" dirty="0">
                <a:effectLst/>
                <a:latin typeface="Arial" panose="020B0604020202020204" pitchFamily="34" charset="0"/>
              </a:rPr>
              <a:t>Genre </a:t>
            </a:r>
          </a:p>
          <a:p>
            <a:pPr lvl="1"/>
            <a:r>
              <a:rPr lang="en-US" sz="1900" dirty="0">
                <a:latin typeface="Arial" panose="020B0604020202020204" pitchFamily="34" charset="0"/>
              </a:rPr>
              <a:t>Reports</a:t>
            </a:r>
          </a:p>
          <a:p>
            <a:pPr lvl="1"/>
            <a:r>
              <a:rPr lang="en-US" sz="1900" dirty="0">
                <a:latin typeface="Arial" panose="020B0604020202020204" pitchFamily="34" charset="0"/>
              </a:rPr>
              <a:t>Age</a:t>
            </a:r>
          </a:p>
          <a:p>
            <a:pPr lvl="1"/>
            <a:r>
              <a:rPr lang="en-US" sz="1900" dirty="0">
                <a:latin typeface="Arial" panose="020B0604020202020204" pitchFamily="34" charset="0"/>
              </a:rPr>
              <a:t>GPA</a:t>
            </a:r>
          </a:p>
          <a:p>
            <a:pPr lvl="1"/>
            <a:r>
              <a:rPr lang="en-US" sz="1900" dirty="0">
                <a:latin typeface="Arial" panose="020B0604020202020204" pitchFamily="34" charset="0"/>
              </a:rPr>
              <a:t>Year</a:t>
            </a:r>
          </a:p>
          <a:p>
            <a:pPr lvl="1"/>
            <a:r>
              <a:rPr lang="en-US" sz="1900" dirty="0">
                <a:latin typeface="Arial" panose="020B0604020202020204" pitchFamily="34" charset="0"/>
              </a:rPr>
              <a:t>Count</a:t>
            </a:r>
          </a:p>
          <a:p>
            <a:pPr lvl="1"/>
            <a:r>
              <a:rPr lang="en-US" sz="1900" dirty="0">
                <a:latin typeface="Arial" panose="020B0604020202020204" pitchFamily="34" charset="0"/>
              </a:rPr>
              <a:t>Gender</a:t>
            </a:r>
          </a:p>
          <a:p>
            <a:r>
              <a:rPr lang="en-US" sz="1900" dirty="0">
                <a:latin typeface="Arial" panose="020B0604020202020204" pitchFamily="34" charset="0"/>
              </a:rPr>
              <a:t>‘Reports’ feature has the complaints from university students</a:t>
            </a:r>
          </a:p>
          <a:p>
            <a:r>
              <a:rPr lang="en-US" sz="1900" dirty="0">
                <a:latin typeface="Arial" panose="020B0604020202020204" pitchFamily="34" charset="0"/>
              </a:rPr>
              <a:t>’Genre’ has the labels </a:t>
            </a:r>
          </a:p>
          <a:p>
            <a:pPr marL="0" indent="0">
              <a:buNone/>
            </a:pPr>
            <a:endParaRPr lang="en-US" sz="1900" dirty="0">
              <a:latin typeface="Arial" panose="020B0604020202020204" pitchFamily="34" charset="0"/>
            </a:endParaRPr>
          </a:p>
          <a:p>
            <a:endParaRPr lang="en-AE" sz="1900" dirty="0"/>
          </a:p>
        </p:txBody>
      </p:sp>
    </p:spTree>
    <p:extLst>
      <p:ext uri="{BB962C8B-B14F-4D97-AF65-F5344CB8AC3E}">
        <p14:creationId xmlns:p14="http://schemas.microsoft.com/office/powerpoint/2010/main" val="578476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2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Google Shape;130;p4">
            <a:extLst>
              <a:ext uri="{FF2B5EF4-FFF2-40B4-BE49-F238E27FC236}">
                <a16:creationId xmlns:a16="http://schemas.microsoft.com/office/drawing/2014/main" id="{A3CA0447-B1FC-C619-4366-B9F948436C3B}"/>
              </a:ext>
            </a:extLst>
          </p:cNvPr>
          <p:cNvSpPr txBox="1">
            <a:spLocks/>
          </p:cNvSpPr>
          <p:nvPr/>
        </p:nvSpPr>
        <p:spPr>
          <a:xfrm>
            <a:off x="371094" y="1161288"/>
            <a:ext cx="4672394" cy="1239012"/>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chemeClr val="dk1"/>
              </a:buClr>
              <a:buSzPts val="4800"/>
            </a:pPr>
            <a:r>
              <a:rPr lang="en-US" sz="2800" b="1" kern="1200" dirty="0">
                <a:solidFill>
                  <a:schemeClr val="tx1"/>
                </a:solidFill>
                <a:latin typeface="+mj-lt"/>
                <a:ea typeface="+mj-ea"/>
                <a:cs typeface="+mj-cs"/>
              </a:rPr>
              <a:t>Exploratory Data Analysis</a:t>
            </a:r>
          </a:p>
        </p:txBody>
      </p:sp>
      <p:sp>
        <p:nvSpPr>
          <p:cNvPr id="35" name="Rectangle 3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6D69350-893F-7737-5051-CC7CA03AE327}"/>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sz="2400" dirty="0" err="1">
                <a:highlight>
                  <a:srgbClr val="FFFFFF"/>
                </a:highlight>
              </a:rPr>
              <a:t>Countplot</a:t>
            </a:r>
            <a:r>
              <a:rPr lang="en-US" sz="2400" dirty="0">
                <a:highlight>
                  <a:srgbClr val="FFFFFF"/>
                </a:highlight>
              </a:rPr>
              <a:t> of Gender</a:t>
            </a:r>
          </a:p>
          <a:p>
            <a:pPr indent="-228600">
              <a:lnSpc>
                <a:spcPct val="90000"/>
              </a:lnSpc>
              <a:spcAft>
                <a:spcPts val="600"/>
              </a:spcAft>
              <a:buFont typeface="Arial" panose="020B0604020202020204" pitchFamily="34" charset="0"/>
              <a:buChar char="•"/>
            </a:pPr>
            <a:endParaRPr lang="en-US" sz="1700" dirty="0">
              <a:highlight>
                <a:srgbClr val="FFFFFF"/>
              </a:highlight>
            </a:endParaRPr>
          </a:p>
          <a:p>
            <a:pPr indent="-228600">
              <a:lnSpc>
                <a:spcPct val="90000"/>
              </a:lnSpc>
              <a:spcAft>
                <a:spcPts val="600"/>
              </a:spcAft>
              <a:buFont typeface="Arial" panose="020B0604020202020204" pitchFamily="34" charset="0"/>
              <a:buChar char="•"/>
            </a:pPr>
            <a:r>
              <a:rPr lang="en-US" sz="1700" dirty="0">
                <a:highlight>
                  <a:srgbClr val="FFFFFF"/>
                </a:highlight>
              </a:rPr>
              <a:t>It is visible that females raised more complaints than males</a:t>
            </a:r>
            <a:endParaRPr lang="en-US" sz="1700" dirty="0">
              <a:sym typeface="Calibri"/>
            </a:endParaRPr>
          </a:p>
          <a:p>
            <a:pPr indent="-228600">
              <a:lnSpc>
                <a:spcPct val="90000"/>
              </a:lnSpc>
              <a:spcAft>
                <a:spcPts val="600"/>
              </a:spcAft>
              <a:buFont typeface="Arial" panose="020B0604020202020204" pitchFamily="34" charset="0"/>
              <a:buChar char="•"/>
            </a:pPr>
            <a:endParaRPr lang="en-US" sz="1700" dirty="0"/>
          </a:p>
        </p:txBody>
      </p:sp>
      <p:pic>
        <p:nvPicPr>
          <p:cNvPr id="6" name="Google Shape;133;p4">
            <a:extLst>
              <a:ext uri="{FF2B5EF4-FFF2-40B4-BE49-F238E27FC236}">
                <a16:creationId xmlns:a16="http://schemas.microsoft.com/office/drawing/2014/main" id="{3768E7B9-28B9-6CA5-80B0-79ED56A7A5D0}"/>
              </a:ext>
            </a:extLst>
          </p:cNvPr>
          <p:cNvPicPr preferRelativeResize="0"/>
          <p:nvPr/>
        </p:nvPicPr>
        <p:blipFill>
          <a:blip r:embed="rId2"/>
          <a:stretch>
            <a:fillRect/>
          </a:stretch>
        </p:blipFill>
        <p:spPr>
          <a:xfrm>
            <a:off x="4901184" y="1099852"/>
            <a:ext cx="6922008" cy="4758879"/>
          </a:xfrm>
          <a:prstGeom prst="rect">
            <a:avLst/>
          </a:prstGeom>
          <a:noFill/>
        </p:spPr>
      </p:pic>
    </p:spTree>
    <p:extLst>
      <p:ext uri="{BB962C8B-B14F-4D97-AF65-F5344CB8AC3E}">
        <p14:creationId xmlns:p14="http://schemas.microsoft.com/office/powerpoint/2010/main" val="321269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2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Google Shape;130;p4">
            <a:extLst>
              <a:ext uri="{FF2B5EF4-FFF2-40B4-BE49-F238E27FC236}">
                <a16:creationId xmlns:a16="http://schemas.microsoft.com/office/drawing/2014/main" id="{A3CA0447-B1FC-C619-4366-B9F948436C3B}"/>
              </a:ext>
            </a:extLst>
          </p:cNvPr>
          <p:cNvSpPr txBox="1">
            <a:spLocks/>
          </p:cNvSpPr>
          <p:nvPr/>
        </p:nvSpPr>
        <p:spPr>
          <a:xfrm>
            <a:off x="371094" y="1161288"/>
            <a:ext cx="3438144" cy="1239012"/>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chemeClr val="dk1"/>
              </a:buClr>
              <a:buSzPts val="4800"/>
            </a:pPr>
            <a:r>
              <a:rPr lang="en-US" sz="2800" b="1" kern="1200">
                <a:solidFill>
                  <a:schemeClr val="tx1"/>
                </a:solidFill>
                <a:latin typeface="+mj-lt"/>
                <a:ea typeface="+mj-ea"/>
                <a:cs typeface="+mj-cs"/>
              </a:rPr>
              <a:t>Exploratory Data Analysis</a:t>
            </a:r>
          </a:p>
        </p:txBody>
      </p:sp>
      <p:sp>
        <p:nvSpPr>
          <p:cNvPr id="35" name="Rectangle 3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6D69350-893F-7737-5051-CC7CA03AE327}"/>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sz="2400" dirty="0">
                <a:highlight>
                  <a:srgbClr val="FFFFFF"/>
                </a:highlight>
              </a:rPr>
              <a:t>Insights from </a:t>
            </a:r>
            <a:r>
              <a:rPr lang="en-US" sz="2400" dirty="0" err="1">
                <a:highlight>
                  <a:srgbClr val="FFFFFF"/>
                </a:highlight>
              </a:rPr>
              <a:t>countplot</a:t>
            </a:r>
            <a:endParaRPr lang="en-US" sz="2400" dirty="0">
              <a:highlight>
                <a:srgbClr val="FFFFFF"/>
              </a:highlight>
            </a:endParaRPr>
          </a:p>
          <a:p>
            <a:pPr indent="-228600">
              <a:lnSpc>
                <a:spcPct val="90000"/>
              </a:lnSpc>
              <a:spcAft>
                <a:spcPts val="600"/>
              </a:spcAft>
              <a:buFont typeface="Arial" panose="020B0604020202020204" pitchFamily="34" charset="0"/>
              <a:buChar char="•"/>
            </a:pPr>
            <a:endParaRPr lang="en-US" sz="1700" dirty="0">
              <a:highlight>
                <a:srgbClr val="FFFFFF"/>
              </a:highlight>
            </a:endParaRPr>
          </a:p>
          <a:p>
            <a:pPr marL="0" lvl="0" indent="0" algn="l" rtl="0">
              <a:spcBef>
                <a:spcPts val="0"/>
              </a:spcBef>
              <a:spcAft>
                <a:spcPts val="0"/>
              </a:spcAft>
              <a:buNone/>
            </a:pPr>
            <a:r>
              <a:rPr lang="en-US" sz="1800" dirty="0">
                <a:solidFill>
                  <a:srgbClr val="212121"/>
                </a:solidFill>
                <a:highlight>
                  <a:srgbClr val="FFFFFF"/>
                </a:highlight>
              </a:rPr>
              <a:t>Students who are of age 18 made more complaints among others</a:t>
            </a:r>
            <a:endParaRPr lang="en-US" sz="1800" dirty="0"/>
          </a:p>
          <a:p>
            <a:pPr indent="-228600">
              <a:lnSpc>
                <a:spcPct val="90000"/>
              </a:lnSpc>
              <a:spcAft>
                <a:spcPts val="600"/>
              </a:spcAft>
              <a:buFont typeface="Arial" panose="020B0604020202020204" pitchFamily="34" charset="0"/>
              <a:buChar char="•"/>
            </a:pPr>
            <a:endParaRPr lang="en-US" sz="1700" dirty="0"/>
          </a:p>
        </p:txBody>
      </p:sp>
      <p:pic>
        <p:nvPicPr>
          <p:cNvPr id="2" name="Google Shape;147;g239b8e845ed_0_71">
            <a:extLst>
              <a:ext uri="{FF2B5EF4-FFF2-40B4-BE49-F238E27FC236}">
                <a16:creationId xmlns:a16="http://schemas.microsoft.com/office/drawing/2014/main" id="{453312AC-B00F-B8AC-17A6-42E848F3AF14}"/>
              </a:ext>
            </a:extLst>
          </p:cNvPr>
          <p:cNvPicPr preferRelativeResize="0"/>
          <p:nvPr/>
        </p:nvPicPr>
        <p:blipFill>
          <a:blip r:embed="rId2">
            <a:alphaModFix/>
          </a:blip>
          <a:stretch>
            <a:fillRect/>
          </a:stretch>
        </p:blipFill>
        <p:spPr>
          <a:xfrm>
            <a:off x="7075613" y="568813"/>
            <a:ext cx="4600575" cy="5362575"/>
          </a:xfrm>
          <a:prstGeom prst="rect">
            <a:avLst/>
          </a:prstGeom>
          <a:noFill/>
          <a:ln>
            <a:noFill/>
          </a:ln>
        </p:spPr>
      </p:pic>
    </p:spTree>
    <p:extLst>
      <p:ext uri="{BB962C8B-B14F-4D97-AF65-F5344CB8AC3E}">
        <p14:creationId xmlns:p14="http://schemas.microsoft.com/office/powerpoint/2010/main" val="3381485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4C4FEA-569B-8538-FBC4-98B7260AB33F}"/>
              </a:ext>
            </a:extLst>
          </p:cNvPr>
          <p:cNvSpPr>
            <a:spLocks noGrp="1"/>
          </p:cNvSpPr>
          <p:nvPr>
            <p:ph type="title"/>
          </p:nvPr>
        </p:nvSpPr>
        <p:spPr>
          <a:xfrm>
            <a:off x="371094" y="1161288"/>
            <a:ext cx="3438144" cy="1239012"/>
          </a:xfrm>
        </p:spPr>
        <p:txBody>
          <a:bodyPr anchor="ctr">
            <a:normAutofit/>
          </a:bodyPr>
          <a:lstStyle/>
          <a:p>
            <a:r>
              <a:rPr lang="en-AE" sz="2600" dirty="0"/>
              <a:t>Group by method of Genre with Gender and year</a:t>
            </a:r>
          </a:p>
        </p:txBody>
      </p:sp>
      <p:sp>
        <p:nvSpPr>
          <p:cNvPr id="23" name="Rectangle 2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C00E59D-B149-289F-70B9-B319CDA66960}"/>
              </a:ext>
            </a:extLst>
          </p:cNvPr>
          <p:cNvSpPr>
            <a:spLocks noGrp="1"/>
          </p:cNvSpPr>
          <p:nvPr>
            <p:ph idx="1"/>
          </p:nvPr>
        </p:nvSpPr>
        <p:spPr>
          <a:xfrm>
            <a:off x="371094" y="2718054"/>
            <a:ext cx="3438906" cy="3207258"/>
          </a:xfrm>
        </p:spPr>
        <p:txBody>
          <a:bodyPr anchor="t">
            <a:normAutofit/>
          </a:bodyPr>
          <a:lstStyle/>
          <a:p>
            <a:pPr marL="457200" lvl="0" indent="-330200" rtl="0">
              <a:spcBef>
                <a:spcPts val="600"/>
              </a:spcBef>
              <a:spcAft>
                <a:spcPts val="0"/>
              </a:spcAft>
              <a:buClr>
                <a:srgbClr val="212121"/>
              </a:buClr>
              <a:buSzPts val="1600"/>
              <a:buFont typeface="Arial"/>
              <a:buChar char="●"/>
            </a:pPr>
            <a:r>
              <a:rPr lang="en-US" sz="1700">
                <a:highlight>
                  <a:srgbClr val="FFFFFF"/>
                </a:highlight>
              </a:rPr>
              <a:t>As per first graph, it is visible that females raised more complaints than males</a:t>
            </a:r>
          </a:p>
          <a:p>
            <a:pPr marL="457200" lvl="0" indent="-330200" rtl="0">
              <a:spcBef>
                <a:spcPts val="0"/>
              </a:spcBef>
              <a:spcAft>
                <a:spcPts val="0"/>
              </a:spcAft>
              <a:buClr>
                <a:srgbClr val="212121"/>
              </a:buClr>
              <a:buSzPts val="1600"/>
              <a:buFont typeface="Arial"/>
              <a:buChar char="●"/>
            </a:pPr>
            <a:r>
              <a:rPr lang="en-US" sz="1700">
                <a:highlight>
                  <a:srgbClr val="FFFFFF"/>
                </a:highlight>
              </a:rPr>
              <a:t>We can infer from second figure that most complaints are raised by first year students from Academic Support and Resources category.</a:t>
            </a:r>
          </a:p>
          <a:p>
            <a:pPr marL="0" lvl="0" indent="0" rtl="0">
              <a:spcBef>
                <a:spcPts val="500"/>
              </a:spcBef>
              <a:spcAft>
                <a:spcPts val="0"/>
              </a:spcAft>
              <a:buNone/>
            </a:pPr>
            <a:endParaRPr lang="en-US" sz="1700">
              <a:latin typeface="Calibri"/>
              <a:ea typeface="Calibri"/>
              <a:cs typeface="Calibri"/>
              <a:sym typeface="Calibri"/>
            </a:endParaRPr>
          </a:p>
        </p:txBody>
      </p:sp>
      <p:pic>
        <p:nvPicPr>
          <p:cNvPr id="4" name="Google Shape;188;g239b8e845ed_0_31">
            <a:extLst>
              <a:ext uri="{FF2B5EF4-FFF2-40B4-BE49-F238E27FC236}">
                <a16:creationId xmlns:a16="http://schemas.microsoft.com/office/drawing/2014/main" id="{FAA27AD3-B2B8-03F2-EBB9-2CA5E8CCB740}"/>
              </a:ext>
            </a:extLst>
          </p:cNvPr>
          <p:cNvPicPr preferRelativeResize="0"/>
          <p:nvPr/>
        </p:nvPicPr>
        <p:blipFill>
          <a:blip r:embed="rId2"/>
          <a:stretch>
            <a:fillRect/>
          </a:stretch>
        </p:blipFill>
        <p:spPr>
          <a:xfrm>
            <a:off x="4175066" y="585788"/>
            <a:ext cx="7648126" cy="5121211"/>
          </a:xfrm>
          <a:prstGeom prst="rect">
            <a:avLst/>
          </a:prstGeom>
          <a:noFill/>
        </p:spPr>
      </p:pic>
    </p:spTree>
    <p:extLst>
      <p:ext uri="{BB962C8B-B14F-4D97-AF65-F5344CB8AC3E}">
        <p14:creationId xmlns:p14="http://schemas.microsoft.com/office/powerpoint/2010/main" val="3525484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53EEFC-07E3-E6EC-2CE2-1BCD4F3EEB82}"/>
              </a:ext>
            </a:extLst>
          </p:cNvPr>
          <p:cNvSpPr>
            <a:spLocks noGrp="1"/>
          </p:cNvSpPr>
          <p:nvPr>
            <p:ph type="title"/>
          </p:nvPr>
        </p:nvSpPr>
        <p:spPr>
          <a:xfrm>
            <a:off x="838201" y="643467"/>
            <a:ext cx="3888526" cy="1800526"/>
          </a:xfrm>
        </p:spPr>
        <p:txBody>
          <a:bodyPr>
            <a:normAutofit fontScale="90000"/>
          </a:bodyPr>
          <a:lstStyle/>
          <a:p>
            <a:r>
              <a:rPr lang="en-AE" dirty="0"/>
              <a:t>Countplot of each category of Genre </a:t>
            </a:r>
          </a:p>
        </p:txBody>
      </p:sp>
      <p:sp>
        <p:nvSpPr>
          <p:cNvPr id="8" name="Content Placeholder 7">
            <a:extLst>
              <a:ext uri="{FF2B5EF4-FFF2-40B4-BE49-F238E27FC236}">
                <a16:creationId xmlns:a16="http://schemas.microsoft.com/office/drawing/2014/main" id="{46369379-CBEA-8383-A562-7B83A7BAEABB}"/>
              </a:ext>
            </a:extLst>
          </p:cNvPr>
          <p:cNvSpPr>
            <a:spLocks noGrp="1"/>
          </p:cNvSpPr>
          <p:nvPr>
            <p:ph idx="1"/>
          </p:nvPr>
        </p:nvSpPr>
        <p:spPr>
          <a:xfrm>
            <a:off x="838201" y="2623381"/>
            <a:ext cx="5391016" cy="3553581"/>
          </a:xfrm>
        </p:spPr>
        <p:txBody>
          <a:bodyPr>
            <a:normAutofit/>
          </a:bodyPr>
          <a:lstStyle/>
          <a:p>
            <a:pPr marL="0" lvl="0" indent="0" algn="l" rtl="0">
              <a:lnSpc>
                <a:spcPct val="135714"/>
              </a:lnSpc>
              <a:spcBef>
                <a:spcPts val="0"/>
              </a:spcBef>
              <a:spcAft>
                <a:spcPts val="0"/>
              </a:spcAft>
              <a:buNone/>
            </a:pPr>
            <a:endParaRPr lang="en-US" sz="3200" dirty="0">
              <a:highlight>
                <a:srgbClr val="F7F7F7"/>
              </a:highlight>
              <a:latin typeface="Arial"/>
              <a:ea typeface="Arial"/>
              <a:cs typeface="Arial"/>
              <a:sym typeface="Arial"/>
            </a:endParaRPr>
          </a:p>
          <a:p>
            <a:pPr algn="just">
              <a:lnSpc>
                <a:spcPct val="150000"/>
              </a:lnSpc>
              <a:spcBef>
                <a:spcPts val="0"/>
              </a:spcBef>
            </a:pPr>
            <a:r>
              <a:rPr lang="en-US" sz="1600" dirty="0">
                <a:latin typeface="Arial"/>
                <a:ea typeface="Arial"/>
                <a:cs typeface="Arial"/>
                <a:sym typeface="Arial"/>
              </a:rPr>
              <a:t>Based on the above graph, we can infer that Most complaints are from Academic Support and Resources and then Food and  </a:t>
            </a:r>
            <a:r>
              <a:rPr lang="en-US" sz="1600" dirty="0" err="1">
                <a:latin typeface="Arial"/>
                <a:ea typeface="Arial"/>
                <a:cs typeface="Arial"/>
                <a:sym typeface="Arial"/>
              </a:rPr>
              <a:t>Cantines</a:t>
            </a:r>
            <a:r>
              <a:rPr lang="en-US" sz="1600" dirty="0">
                <a:latin typeface="Arial"/>
                <a:ea typeface="Arial"/>
                <a:cs typeface="Arial"/>
                <a:sym typeface="Arial"/>
              </a:rPr>
              <a:t>.</a:t>
            </a:r>
            <a:endParaRPr lang="en-US" sz="3600" dirty="0">
              <a:highlight>
                <a:srgbClr val="F7F7F7"/>
              </a:highlight>
              <a:latin typeface="Arial"/>
              <a:ea typeface="Arial"/>
              <a:cs typeface="Arial"/>
              <a:sym typeface="Arial"/>
            </a:endParaRPr>
          </a:p>
          <a:p>
            <a:endParaRPr lang="en-US" sz="2000" dirty="0"/>
          </a:p>
        </p:txBody>
      </p:sp>
      <p:pic>
        <p:nvPicPr>
          <p:cNvPr id="4" name="Google Shape;216;g239b8e845ed_0_5">
            <a:extLst>
              <a:ext uri="{FF2B5EF4-FFF2-40B4-BE49-F238E27FC236}">
                <a16:creationId xmlns:a16="http://schemas.microsoft.com/office/drawing/2014/main" id="{ECBD8B57-D526-1446-63FA-3D132889FDC0}"/>
              </a:ext>
            </a:extLst>
          </p:cNvPr>
          <p:cNvPicPr preferRelativeResize="0">
            <a:picLocks/>
          </p:cNvPicPr>
          <p:nvPr/>
        </p:nvPicPr>
        <p:blipFill>
          <a:blip r:embed="rId2"/>
          <a:stretch>
            <a:fillRect/>
          </a:stretch>
        </p:blipFill>
        <p:spPr>
          <a:xfrm>
            <a:off x="6808812" y="643234"/>
            <a:ext cx="4731894" cy="5599876"/>
          </a:xfrm>
          <a:prstGeom prst="rect">
            <a:avLst/>
          </a:prstGeom>
          <a:noFill/>
        </p:spPr>
      </p:pic>
    </p:spTree>
    <p:extLst>
      <p:ext uri="{BB962C8B-B14F-4D97-AF65-F5344CB8AC3E}">
        <p14:creationId xmlns:p14="http://schemas.microsoft.com/office/powerpoint/2010/main" val="22959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2EC91A-7781-07F9-8F54-87BC163091B9}"/>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dirty="0">
                <a:solidFill>
                  <a:schemeClr val="tx1"/>
                </a:solidFill>
                <a:latin typeface="+mj-lt"/>
                <a:ea typeface="+mj-ea"/>
                <a:cs typeface="+mj-cs"/>
              </a:rPr>
              <a:t>Word cloud</a:t>
            </a:r>
          </a:p>
        </p:txBody>
      </p:sp>
      <p:sp>
        <p:nvSpPr>
          <p:cNvPr id="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162;g239b8e845ed_0_59">
            <a:extLst>
              <a:ext uri="{FF2B5EF4-FFF2-40B4-BE49-F238E27FC236}">
                <a16:creationId xmlns:a16="http://schemas.microsoft.com/office/drawing/2014/main" id="{454D7DB8-9C2E-74B2-0BA2-D5B8B7169458}"/>
              </a:ext>
            </a:extLst>
          </p:cNvPr>
          <p:cNvSpPr txBox="1"/>
          <p:nvPr/>
        </p:nvSpPr>
        <p:spPr>
          <a:xfrm>
            <a:off x="630936" y="2807208"/>
            <a:ext cx="3429000" cy="3410712"/>
          </a:xfrm>
          <a:prstGeom prst="rect">
            <a:avLst/>
          </a:prstGeom>
        </p:spPr>
        <p:txBody>
          <a:bodyPr spcFirstLastPara="1" vert="horz" lIns="91440" tIns="45720" rIns="91440" bIns="45720" rtlCol="0" anchor="t" anchorCtr="0">
            <a:normAutofit/>
          </a:bodyPr>
          <a:lstStyle/>
          <a:p>
            <a:pPr marL="0" lvl="0" indent="-228600">
              <a:lnSpc>
                <a:spcPct val="90000"/>
              </a:lnSpc>
              <a:spcBef>
                <a:spcPts val="0"/>
              </a:spcBef>
              <a:spcAft>
                <a:spcPts val="600"/>
              </a:spcAft>
              <a:buClr>
                <a:schemeClr val="dk1"/>
              </a:buClr>
              <a:buSzPts val="1100"/>
              <a:buFont typeface="Arial" panose="020B0604020202020204" pitchFamily="34" charset="0"/>
              <a:buChar char="•"/>
            </a:pPr>
            <a:r>
              <a:rPr lang="en-US" sz="2200"/>
              <a:t>•</a:t>
            </a:r>
            <a:r>
              <a:rPr lang="en-US" sz="2200">
                <a:highlight>
                  <a:srgbClr val="F7F7F7"/>
                </a:highlight>
              </a:rPr>
              <a:t>In our dataset most used words are Student, University, Campus, feel,difficult, hard etc.</a:t>
            </a:r>
          </a:p>
          <a:p>
            <a:pPr marL="0" lvl="0" indent="-228600">
              <a:lnSpc>
                <a:spcPct val="90000"/>
              </a:lnSpc>
              <a:spcBef>
                <a:spcPts val="0"/>
              </a:spcBef>
              <a:spcAft>
                <a:spcPts val="600"/>
              </a:spcAft>
              <a:buFont typeface="Arial" panose="020B0604020202020204" pitchFamily="34" charset="0"/>
              <a:buChar char="•"/>
            </a:pPr>
            <a:endParaRPr lang="en-US" sz="2200">
              <a:sym typeface="Calibri"/>
            </a:endParaRPr>
          </a:p>
        </p:txBody>
      </p:sp>
      <p:pic>
        <p:nvPicPr>
          <p:cNvPr id="4" name="Google Shape;161;g239b8e845ed_0_59">
            <a:extLst>
              <a:ext uri="{FF2B5EF4-FFF2-40B4-BE49-F238E27FC236}">
                <a16:creationId xmlns:a16="http://schemas.microsoft.com/office/drawing/2014/main" id="{6B99D49F-DA87-77E2-DB4A-D07EB0A744CB}"/>
              </a:ext>
            </a:extLst>
          </p:cNvPr>
          <p:cNvPicPr preferRelativeResize="0">
            <a:picLocks noGrp="1"/>
          </p:cNvPicPr>
          <p:nvPr>
            <p:ph idx="1"/>
          </p:nvPr>
        </p:nvPicPr>
        <p:blipFill rotWithShape="1">
          <a:blip r:embed="rId2"/>
          <a:srcRect t="129"/>
          <a:stretch/>
        </p:blipFill>
        <p:spPr>
          <a:xfrm>
            <a:off x="4286251" y="1079564"/>
            <a:ext cx="7758112" cy="4948047"/>
          </a:xfrm>
          <a:prstGeom prst="rect">
            <a:avLst/>
          </a:prstGeom>
          <a:noFill/>
        </p:spPr>
      </p:pic>
    </p:spTree>
    <p:extLst>
      <p:ext uri="{BB962C8B-B14F-4D97-AF65-F5344CB8AC3E}">
        <p14:creationId xmlns:p14="http://schemas.microsoft.com/office/powerpoint/2010/main" val="2870706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7B1DD-36BB-594E-C486-9D6480EFFAF3}"/>
              </a:ext>
            </a:extLst>
          </p:cNvPr>
          <p:cNvSpPr>
            <a:spLocks noGrp="1"/>
          </p:cNvSpPr>
          <p:nvPr>
            <p:ph type="title"/>
          </p:nvPr>
        </p:nvSpPr>
        <p:spPr>
          <a:xfrm>
            <a:off x="1043631" y="809898"/>
            <a:ext cx="9942716" cy="1554480"/>
          </a:xfrm>
        </p:spPr>
        <p:txBody>
          <a:bodyPr anchor="ctr">
            <a:normAutofit/>
          </a:bodyPr>
          <a:lstStyle/>
          <a:p>
            <a:r>
              <a:rPr lang="en-AE" sz="4800" dirty="0"/>
              <a:t>NLP Preprocessing Techniques</a:t>
            </a:r>
          </a:p>
        </p:txBody>
      </p:sp>
      <p:sp>
        <p:nvSpPr>
          <p:cNvPr id="3" name="Content Placeholder 2">
            <a:extLst>
              <a:ext uri="{FF2B5EF4-FFF2-40B4-BE49-F238E27FC236}">
                <a16:creationId xmlns:a16="http://schemas.microsoft.com/office/drawing/2014/main" id="{773D0888-36DD-8CD0-1615-48B4E77B9472}"/>
              </a:ext>
            </a:extLst>
          </p:cNvPr>
          <p:cNvSpPr>
            <a:spLocks noGrp="1"/>
          </p:cNvSpPr>
          <p:nvPr>
            <p:ph idx="1"/>
          </p:nvPr>
        </p:nvSpPr>
        <p:spPr>
          <a:xfrm>
            <a:off x="731525" y="2704014"/>
            <a:ext cx="10049391" cy="2929423"/>
          </a:xfrm>
        </p:spPr>
        <p:txBody>
          <a:bodyPr anchor="ctr">
            <a:normAutofit fontScale="92500" lnSpcReduction="10000"/>
          </a:bodyPr>
          <a:lstStyle/>
          <a:p>
            <a:r>
              <a:rPr lang="en-US" sz="3200" dirty="0"/>
              <a:t>Reports column contains the students’ complaints</a:t>
            </a:r>
          </a:p>
          <a:p>
            <a:pPr lvl="2"/>
            <a:r>
              <a:rPr lang="en-US" sz="2800" dirty="0"/>
              <a:t>S</a:t>
            </a:r>
            <a:r>
              <a:rPr lang="en-AE" sz="2800" dirty="0"/>
              <a:t>top word removal</a:t>
            </a:r>
          </a:p>
          <a:p>
            <a:pPr lvl="2"/>
            <a:r>
              <a:rPr lang="en-US" sz="2800" dirty="0"/>
              <a:t>L</a:t>
            </a:r>
            <a:r>
              <a:rPr lang="en-AE" sz="2800" dirty="0"/>
              <a:t>owercasing</a:t>
            </a:r>
          </a:p>
          <a:p>
            <a:pPr lvl="2"/>
            <a:r>
              <a:rPr lang="en-AE" sz="2800" dirty="0"/>
              <a:t>Tokenization</a:t>
            </a:r>
          </a:p>
          <a:p>
            <a:pPr lvl="2"/>
            <a:r>
              <a:rPr lang="en-US" sz="2800" dirty="0"/>
              <a:t>R</a:t>
            </a:r>
            <a:r>
              <a:rPr lang="en-AE" sz="2800" dirty="0"/>
              <a:t>emoved number</a:t>
            </a:r>
          </a:p>
          <a:p>
            <a:pPr lvl="2"/>
            <a:r>
              <a:rPr lang="en-AE" sz="2800" dirty="0"/>
              <a:t>Lemmatization</a:t>
            </a:r>
          </a:p>
          <a:p>
            <a:pPr lvl="2"/>
            <a:r>
              <a:rPr lang="en-AE" sz="2800" dirty="0"/>
              <a:t>Special character and puctuation removal</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4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2855</TotalTime>
  <Words>586</Words>
  <Application>Microsoft Macintosh PowerPoint</Application>
  <PresentationFormat>Widescreen</PresentationFormat>
  <Paragraphs>70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gg sans</vt:lpstr>
      <vt:lpstr>inherit</vt:lpstr>
      <vt:lpstr>Office Theme</vt:lpstr>
      <vt:lpstr>University Students Complaint Prioritization using NLP</vt:lpstr>
      <vt:lpstr>Problem Statement </vt:lpstr>
      <vt:lpstr>Dataset</vt:lpstr>
      <vt:lpstr>PowerPoint Presentation</vt:lpstr>
      <vt:lpstr>PowerPoint Presentation</vt:lpstr>
      <vt:lpstr>Group by method of Genre with Gender and year</vt:lpstr>
      <vt:lpstr>Countplot of each category of Genre </vt:lpstr>
      <vt:lpstr>PowerPoint Presentation</vt:lpstr>
      <vt:lpstr>NLP Preprocessing Techniques</vt:lpstr>
      <vt:lpstr>Text Embedding</vt:lpstr>
      <vt:lpstr>Train Split </vt:lpstr>
      <vt:lpstr>Modelling using ML Algorithms</vt:lpstr>
      <vt:lpstr>Accuracy Comparison</vt:lpstr>
      <vt:lpstr>Hyper tuning</vt:lpstr>
      <vt:lpstr>BERT Model</vt:lpstr>
      <vt:lpstr>Complaint Prioritization</vt:lpstr>
      <vt:lpstr>Model Deployment</vt:lpstr>
      <vt:lpstr>Website Screen shot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Complaint Prioritization</dc:title>
  <dc:creator>Nitha S Kumar</dc:creator>
  <cp:lastModifiedBy>Nitha S Kumar</cp:lastModifiedBy>
  <cp:revision>16</cp:revision>
  <dcterms:created xsi:type="dcterms:W3CDTF">2023-07-16T04:57:08Z</dcterms:created>
  <dcterms:modified xsi:type="dcterms:W3CDTF">2023-08-06T07:10:57Z</dcterms:modified>
</cp:coreProperties>
</file>