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197"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198"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199"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200"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20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7DDBEF0-7AED-4CB6-B38F-6B660401D35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685800" y="1143000"/>
            <a:ext cx="5485680" cy="3085560"/>
          </a:xfrm>
          <a:prstGeom prst="rect">
            <a:avLst/>
          </a:prstGeom>
        </p:spPr>
      </p:sp>
      <p:sp>
        <p:nvSpPr>
          <p:cNvPr id="426"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fr-FR" sz="2000" spc="-1" strike="noStrike">
                <a:latin typeface="Arial"/>
              </a:rPr>
              <a:t>By,</a:t>
            </a:r>
            <a:endParaRPr b="0" lang="en-GB" sz="2000" spc="-1" strike="noStrike">
              <a:latin typeface="Arial"/>
            </a:endParaRPr>
          </a:p>
          <a:p>
            <a:pPr marL="216000" indent="-215640">
              <a:lnSpc>
                <a:spcPct val="100000"/>
              </a:lnSpc>
              <a:tabLst>
                <a:tab algn="l" pos="0"/>
              </a:tabLst>
            </a:pPr>
            <a:r>
              <a:rPr b="0" lang="fr-FR" sz="2000" spc="-1" strike="noStrike">
                <a:latin typeface="Arial"/>
              </a:rPr>
              <a:t>Amrutha NR</a:t>
            </a:r>
            <a:endParaRPr b="0" lang="en-GB" sz="2000" spc="-1" strike="noStrike">
              <a:latin typeface="Arial"/>
            </a:endParaRPr>
          </a:p>
        </p:txBody>
      </p:sp>
      <p:sp>
        <p:nvSpPr>
          <p:cNvPr id="427" name="Espace réservé du numéro de diapositiv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5396B35-4F90-4598-9A7C-2D8FEB07FD40}" type="slidenum">
              <a:rPr b="0" lang="en-GB" sz="1200" spc="-1" strike="noStrike">
                <a:latin typeface="Times New Roman"/>
              </a:rPr>
              <a:t>&lt;number&gt;</a:t>
            </a:fld>
            <a:endParaRPr b="0" lang="en-GB"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5680" cy="3085560"/>
          </a:xfrm>
          <a:prstGeom prst="rect">
            <a:avLst/>
          </a:prstGeom>
        </p:spPr>
      </p:sp>
      <p:sp>
        <p:nvSpPr>
          <p:cNvPr id="429"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fr-FR" sz="2000" spc="-1" strike="noStrike">
                <a:latin typeface="Arial"/>
              </a:rPr>
              <a:t>By,</a:t>
            </a:r>
            <a:endParaRPr b="0" lang="en-GB" sz="2000" spc="-1" strike="noStrike">
              <a:latin typeface="Arial"/>
            </a:endParaRPr>
          </a:p>
          <a:p>
            <a:pPr marL="216000" indent="-215640">
              <a:lnSpc>
                <a:spcPct val="100000"/>
              </a:lnSpc>
              <a:tabLst>
                <a:tab algn="l" pos="0"/>
              </a:tabLst>
            </a:pPr>
            <a:r>
              <a:rPr b="0" lang="fr-FR" sz="2000" spc="-1" strike="noStrike">
                <a:latin typeface="Arial"/>
              </a:rPr>
              <a:t>Amrutha NR</a:t>
            </a:r>
            <a:endParaRPr b="0" lang="en-GB" sz="2000" spc="-1" strike="noStrike">
              <a:latin typeface="Arial"/>
            </a:endParaRPr>
          </a:p>
        </p:txBody>
      </p:sp>
      <p:sp>
        <p:nvSpPr>
          <p:cNvPr id="430" name="Espace réservé du numéro de diapositiv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94E404A-C5D9-4482-966F-4BB815FCE596}" type="slidenum">
              <a:rPr b="0" lang="en-GB" sz="1200" spc="-1" strike="noStrike">
                <a:latin typeface="Times New Roman"/>
              </a:rPr>
              <a:t>&lt;number&gt;</a:t>
            </a:fld>
            <a:endParaRPr b="0" lang="en-GB"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5680" cy="3085560"/>
          </a:xfrm>
          <a:prstGeom prst="rect">
            <a:avLst/>
          </a:prstGeom>
        </p:spPr>
      </p:sp>
      <p:sp>
        <p:nvSpPr>
          <p:cNvPr id="432"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fr-FR" sz="2000" spc="-1" strike="noStrike">
                <a:latin typeface="Arial"/>
              </a:rPr>
              <a:t>By,</a:t>
            </a:r>
            <a:endParaRPr b="0" lang="en-GB" sz="2000" spc="-1" strike="noStrike">
              <a:latin typeface="Arial"/>
            </a:endParaRPr>
          </a:p>
          <a:p>
            <a:pPr marL="216000" indent="-215640">
              <a:lnSpc>
                <a:spcPct val="100000"/>
              </a:lnSpc>
              <a:tabLst>
                <a:tab algn="l" pos="0"/>
              </a:tabLst>
            </a:pPr>
            <a:r>
              <a:rPr b="0" lang="fr-FR" sz="2000" spc="-1" strike="noStrike">
                <a:latin typeface="Arial"/>
              </a:rPr>
              <a:t>Amrutha NR</a:t>
            </a:r>
            <a:endParaRPr b="0" lang="en-GB" sz="2000" spc="-1" strike="noStrike">
              <a:latin typeface="Arial"/>
            </a:endParaRPr>
          </a:p>
        </p:txBody>
      </p:sp>
      <p:sp>
        <p:nvSpPr>
          <p:cNvPr id="433" name="Espace réservé du numéro de diapositiv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46C356C-69E0-481E-8EE4-7BAEC65F9A31}" type="slidenum">
              <a:rPr b="0" lang="en-GB" sz="1200" spc="-1" strike="noStrike">
                <a:latin typeface="Times New Roman"/>
              </a:rPr>
              <a:t>&lt;number&gt;</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5680" cy="3085560"/>
          </a:xfrm>
          <a:prstGeom prst="rect">
            <a:avLst/>
          </a:prstGeom>
        </p:spPr>
      </p:sp>
      <p:sp>
        <p:nvSpPr>
          <p:cNvPr id="435" name="PlaceHolder 2"/>
          <p:cNvSpPr>
            <a:spLocks noGrp="1"/>
          </p:cNvSpPr>
          <p:nvPr>
            <p:ph type="body"/>
          </p:nvPr>
        </p:nvSpPr>
        <p:spPr>
          <a:xfrm>
            <a:off x="685800" y="4400640"/>
            <a:ext cx="5485680" cy="3599640"/>
          </a:xfrm>
          <a:prstGeom prst="rect">
            <a:avLst/>
          </a:prstGeom>
        </p:spPr>
        <p:txBody>
          <a:bodyPr lIns="0" rIns="0" tIns="0" bIns="0">
            <a:noAutofit/>
          </a:bodyPr>
          <a:p>
            <a:pPr marL="216000" indent="-215640">
              <a:lnSpc>
                <a:spcPct val="100000"/>
              </a:lnSpc>
              <a:tabLst>
                <a:tab algn="l" pos="0"/>
              </a:tabLst>
            </a:pPr>
            <a:r>
              <a:rPr b="0" lang="fr-FR" sz="2000" spc="-1" strike="noStrike">
                <a:latin typeface="Arial"/>
              </a:rPr>
              <a:t>By,</a:t>
            </a:r>
            <a:endParaRPr b="0" lang="en-GB" sz="2000" spc="-1" strike="noStrike">
              <a:latin typeface="Arial"/>
            </a:endParaRPr>
          </a:p>
          <a:p>
            <a:pPr marL="216000" indent="-215640">
              <a:lnSpc>
                <a:spcPct val="100000"/>
              </a:lnSpc>
              <a:tabLst>
                <a:tab algn="l" pos="0"/>
              </a:tabLst>
            </a:pPr>
            <a:r>
              <a:rPr b="0" lang="fr-FR" sz="2000" spc="-1" strike="noStrike">
                <a:latin typeface="Arial"/>
              </a:rPr>
              <a:t>Amrutha NR</a:t>
            </a:r>
            <a:endParaRPr b="0" lang="en-GB" sz="2000" spc="-1" strike="noStrike">
              <a:latin typeface="Arial"/>
            </a:endParaRPr>
          </a:p>
        </p:txBody>
      </p:sp>
      <p:sp>
        <p:nvSpPr>
          <p:cNvPr id="436" name="Espace réservé du numéro de diapositiv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C436CB8-788D-4012-9B2E-4168E7195D03}" type="slidenum">
              <a:rPr b="0" lang="en-GB" sz="1200" spc="-1" strike="noStrike">
                <a:latin typeface="Times New Roman"/>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2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4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4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51"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4"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5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12" descr=""/>
          <p:cNvPicPr/>
          <p:nvPr/>
        </p:nvPicPr>
        <p:blipFill>
          <a:blip r:embed="rId2"/>
          <a:stretch/>
        </p:blipFill>
        <p:spPr>
          <a:xfrm>
            <a:off x="8198640" y="2199240"/>
            <a:ext cx="3992760" cy="4658760"/>
          </a:xfrm>
          <a:prstGeom prst="rect">
            <a:avLst/>
          </a:prstGeom>
          <a:ln w="0">
            <a:noFill/>
          </a:ln>
        </p:spPr>
      </p:pic>
      <p:pic>
        <p:nvPicPr>
          <p:cNvPr id="1" name="Grafik 16" descr=""/>
          <p:cNvPicPr/>
          <p:nvPr/>
        </p:nvPicPr>
        <p:blipFill>
          <a:blip r:embed="rId3"/>
          <a:stretch/>
        </p:blipFill>
        <p:spPr>
          <a:xfrm>
            <a:off x="9652320" y="381600"/>
            <a:ext cx="2126520" cy="623160"/>
          </a:xfrm>
          <a:prstGeom prst="rect">
            <a:avLst/>
          </a:prstGeom>
          <a:ln w="0">
            <a:noFill/>
          </a:ln>
        </p:spPr>
      </p:pic>
      <p:pic>
        <p:nvPicPr>
          <p:cNvPr id="2" name="Grafik 14" descr=""/>
          <p:cNvPicPr/>
          <p:nvPr/>
        </p:nvPicPr>
        <p:blipFill>
          <a:blip r:embed="rId4"/>
          <a:stretch/>
        </p:blipFill>
        <p:spPr>
          <a:xfrm>
            <a:off x="270360" y="5890680"/>
            <a:ext cx="8789040" cy="682920"/>
          </a:xfrm>
          <a:prstGeom prst="rect">
            <a:avLst/>
          </a:prstGeom>
          <a:ln w="0">
            <a:noFill/>
          </a:ln>
        </p:spPr>
      </p:pic>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Grafik 11" descr=""/>
          <p:cNvPicPr/>
          <p:nvPr/>
        </p:nvPicPr>
        <p:blipFill>
          <a:blip r:embed="rId2"/>
          <a:stretch/>
        </p:blipFill>
        <p:spPr>
          <a:xfrm>
            <a:off x="10115640" y="221040"/>
            <a:ext cx="1531800" cy="448920"/>
          </a:xfrm>
          <a:prstGeom prst="rect">
            <a:avLst/>
          </a:prstGeom>
          <a:ln w="0">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Grafik 11" descr=""/>
          <p:cNvPicPr/>
          <p:nvPr/>
        </p:nvPicPr>
        <p:blipFill>
          <a:blip r:embed="rId2"/>
          <a:stretch/>
        </p:blipFill>
        <p:spPr>
          <a:xfrm>
            <a:off x="10115640" y="221040"/>
            <a:ext cx="1531800" cy="448920"/>
          </a:xfrm>
          <a:prstGeom prst="rect">
            <a:avLst/>
          </a:prstGeom>
          <a:ln w="0">
            <a:noFill/>
          </a:ln>
        </p:spPr>
      </p:pic>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7" name="Grafik 10" descr=""/>
          <p:cNvPicPr/>
          <p:nvPr/>
        </p:nvPicPr>
        <p:blipFill>
          <a:blip r:embed="rId2"/>
          <a:stretch/>
        </p:blipFill>
        <p:spPr>
          <a:xfrm>
            <a:off x="10115640" y="221040"/>
            <a:ext cx="1531800" cy="448920"/>
          </a:xfrm>
          <a:prstGeom prst="rect">
            <a:avLst/>
          </a:prstGeom>
          <a:ln w="0">
            <a:noFill/>
          </a:ln>
        </p:spPr>
      </p:pic>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5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stackoverflow.com/questions/21951556/changing-the-owner-of-folder-in-linux#:~:text=1%20Answer&amp;text=Use%20chown%20to%20change%20ownership,inside%20of%20a%20directory%20too." TargetMode="External"/><Relationship Id="rId2" Type="http://schemas.openxmlformats.org/officeDocument/2006/relationships/hyperlink" Target="https://www.youtube.com/watch?v=4U7PxdAwvM8"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forums.xilinx.com/t5/Vitis-Acceleration-SDAccel-SDSoC/unrecognized-command-line-option-mstrict-align/td-p/928402?_ga=2.170596898.327743438.1605606962-207701440.1588249171"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scribles.net/accessing-sd-card-from-linux-virtualbox-guest-on-windows-host/" TargetMode="External"/><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xilinx.com/support/documentation/sw_manuals/xilinx2019_2/ug973-vivado-release-notes-install-license.pdf"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hackster.io/news/vivado-vitis-2019-2-install-on-ubuntu-18-04-lts-93242be6c9eb" TargetMode="External"/><Relationship Id="rId2" Type="http://schemas.openxmlformats.org/officeDocument/2006/relationships/hyperlink" Target="https://www.hackster.io/news/vivado-vitis-2019-2-install-on-ubuntu-18-04-lts-93242be6c9eb"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itel 5"/>
          <p:cNvSpPr/>
          <p:nvPr/>
        </p:nvSpPr>
        <p:spPr>
          <a:xfrm>
            <a:off x="439560" y="1303560"/>
            <a:ext cx="11339280" cy="1146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en-GB" sz="3000" spc="-1" strike="noStrike">
                <a:solidFill>
                  <a:srgbClr val="1f356c"/>
                </a:solidFill>
                <a:latin typeface="Calibri"/>
              </a:rPr>
              <a:t>Lesson Learnt </a:t>
            </a:r>
            <a:endParaRPr b="0" lang="en-GB" sz="3000" spc="-1" strike="noStrike">
              <a:latin typeface="Arial"/>
            </a:endParaRPr>
          </a:p>
        </p:txBody>
      </p:sp>
      <p:sp>
        <p:nvSpPr>
          <p:cNvPr id="203" name="Untertitel 6"/>
          <p:cNvSpPr/>
          <p:nvPr/>
        </p:nvSpPr>
        <p:spPr>
          <a:xfrm>
            <a:off x="439560" y="2526840"/>
            <a:ext cx="11339280" cy="127908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GB" sz="2500" spc="-1" strike="noStrike">
                <a:solidFill>
                  <a:srgbClr val="00aeef"/>
                </a:solidFill>
                <a:latin typeface="Calibri"/>
              </a:rPr>
              <a:t>CADM number : </a:t>
            </a:r>
            <a:r>
              <a:rPr b="1" lang="en-GB" sz="1800" spc="-1" strike="noStrike">
                <a:solidFill>
                  <a:srgbClr val="000000"/>
                </a:solidFill>
                <a:latin typeface="Calibri"/>
                <a:ea typeface="Times New Roman"/>
              </a:rPr>
              <a:t>3D_JF_HER_019</a:t>
            </a:r>
            <a:r>
              <a:rPr b="0" lang="en-GB" sz="2500" spc="-1" strike="noStrike">
                <a:solidFill>
                  <a:srgbClr val="00aeef"/>
                </a:solidFill>
                <a:latin typeface="Calibri"/>
                <a:ea typeface="Times New Roman"/>
              </a:rPr>
              <a:t> </a:t>
            </a:r>
            <a:endParaRPr b="0" lang="en-GB" sz="2500" spc="-1" strike="noStrike">
              <a:latin typeface="Arial"/>
            </a:endParaRPr>
          </a:p>
        </p:txBody>
      </p:sp>
      <p:sp>
        <p:nvSpPr>
          <p:cNvPr id="204" name="Textplatzhalter 2"/>
          <p:cNvSpPr/>
          <p:nvPr/>
        </p:nvSpPr>
        <p:spPr>
          <a:xfrm>
            <a:off x="439560" y="4264560"/>
            <a:ext cx="8619840" cy="6292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GB" sz="1500" spc="-1" strike="noStrike">
                <a:solidFill>
                  <a:srgbClr val="6593ab"/>
                </a:solidFill>
                <a:latin typeface="Calibri"/>
              </a:rPr>
              <a:t>Meghana and amrutha</a:t>
            </a:r>
            <a:endParaRPr b="0" lang="en-GB"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9</a:t>
            </a:r>
            <a:endParaRPr b="0" lang="en-GB" sz="2300" spc="-1" strike="noStrike">
              <a:latin typeface="Arial"/>
            </a:endParaRPr>
          </a:p>
        </p:txBody>
      </p:sp>
      <p:sp>
        <p:nvSpPr>
          <p:cNvPr id="260"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261"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de-AT" sz="1800" spc="-1" strike="noStrike" u="sng">
                <a:solidFill>
                  <a:srgbClr val="1f356b"/>
                </a:solidFill>
                <a:uFillTx/>
                <a:latin typeface="Calibri"/>
                <a:ea typeface="Times New Roman"/>
                <a:hlinkClick r:id="rId1"/>
              </a:rPr>
              <a:t>https://stackoverflow.com/questions/21951556/changing-the-owner-of-folder-in-linux#:~:text=1%20Answer&amp;text=Use%20chown%20to%20change%20ownership,inside%20of%20a%20directory%20too.</a:t>
            </a:r>
            <a:endParaRPr b="0" lang="en-GB" sz="1800" spc="-1" strike="noStrike">
              <a:latin typeface="Arial"/>
            </a:endParaRPr>
          </a:p>
          <a:p>
            <a:pPr>
              <a:lnSpc>
                <a:spcPct val="90000"/>
              </a:lnSpc>
              <a:spcBef>
                <a:spcPts val="1001"/>
              </a:spcBef>
              <a:tabLst>
                <a:tab algn="l" pos="0"/>
              </a:tabLst>
            </a:pPr>
            <a:r>
              <a:rPr b="0" lang="de-AT" sz="1800" spc="-1" strike="noStrike" u="sng">
                <a:solidFill>
                  <a:srgbClr val="1f356b"/>
                </a:solidFill>
                <a:uFillTx/>
                <a:latin typeface="Calibri"/>
                <a:ea typeface="Times New Roman"/>
                <a:hlinkClick r:id="rId2"/>
              </a:rPr>
              <a:t>https://www.youtube.com/watch?v=4U7PxdAwvM8</a:t>
            </a:r>
            <a:endParaRPr b="0" lang="en-GB" sz="1800" spc="-1" strike="noStrike">
              <a:latin typeface="Arial"/>
            </a:endParaRPr>
          </a:p>
          <a:p>
            <a:pPr>
              <a:lnSpc>
                <a:spcPct val="90000"/>
              </a:lnSpc>
              <a:spcBef>
                <a:spcPts val="1001"/>
              </a:spcBef>
              <a:tabLst>
                <a:tab algn="l" pos="0"/>
              </a:tabLst>
            </a:pPr>
            <a:endParaRPr b="0" lang="en-GB" sz="1800" spc="-1" strike="noStrike">
              <a:latin typeface="Arial"/>
            </a:endParaRPr>
          </a:p>
          <a:p>
            <a:pPr>
              <a:lnSpc>
                <a:spcPct val="90000"/>
              </a:lnSpc>
              <a:spcBef>
                <a:spcPts val="1001"/>
              </a:spcBef>
              <a:tabLst>
                <a:tab algn="l" pos="0"/>
              </a:tabLst>
            </a:pPr>
            <a:endParaRPr b="0" lang="en-GB" sz="1800" spc="-1" strike="noStrike">
              <a:latin typeface="Arial"/>
            </a:endParaRPr>
          </a:p>
        </p:txBody>
      </p:sp>
      <p:sp>
        <p:nvSpPr>
          <p:cNvPr id="262"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63"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721D60E4-48B6-4C62-B960-3399F39E6769}" type="slidenum">
              <a:rPr b="0" lang="en-GB" sz="1000" spc="-1" strike="noStrike">
                <a:solidFill>
                  <a:srgbClr val="b2b2b2"/>
                </a:solidFill>
                <a:latin typeface="Calibri"/>
              </a:rPr>
              <a:t>10</a:t>
            </a:fld>
            <a:endParaRPr b="0" lang="en-GB" sz="1000" spc="-1" strike="noStrike">
              <a:latin typeface="Arial"/>
            </a:endParaRPr>
          </a:p>
        </p:txBody>
      </p:sp>
      <p:sp>
        <p:nvSpPr>
          <p:cNvPr id="264"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10</a:t>
            </a:r>
            <a:endParaRPr b="0" lang="en-GB" sz="2300" spc="-1" strike="noStrike">
              <a:latin typeface="Arial"/>
            </a:endParaRPr>
          </a:p>
        </p:txBody>
      </p:sp>
      <p:sp>
        <p:nvSpPr>
          <p:cNvPr id="266" name="Espace réservé du contenu 2"/>
          <p:cNvSpPr/>
          <p:nvPr/>
        </p:nvSpPr>
        <p:spPr>
          <a:xfrm>
            <a:off x="42552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000" spc="-1" strike="noStrike">
                <a:solidFill>
                  <a:srgbClr val="262626"/>
                </a:solidFill>
                <a:latin typeface="Helvetica Neue"/>
              </a:rPr>
              <a:t>unrecognized command line option ‘-wstrict-align</a:t>
            </a:r>
            <a:endParaRPr b="0" lang="en-GB" sz="2000" spc="-1" strike="noStrike">
              <a:latin typeface="Arial"/>
            </a:endParaRPr>
          </a:p>
          <a:p>
            <a:pPr>
              <a:lnSpc>
                <a:spcPct val="90000"/>
              </a:lnSpc>
              <a:spcBef>
                <a:spcPts val="1001"/>
              </a:spcBef>
              <a:tabLst>
                <a:tab algn="l" pos="0"/>
              </a:tabLst>
            </a:pPr>
            <a:r>
              <a:rPr b="0" lang="fr-FR" sz="2000" spc="-1" strike="noStrike" u="sng">
                <a:solidFill>
                  <a:srgbClr val="1f356b"/>
                </a:solidFill>
                <a:uFillTx/>
                <a:latin typeface="Calibri"/>
                <a:hlinkClick r:id="rId1"/>
              </a:rPr>
              <a:t>https://forums.xilinx.com/t5/Vitis-Acceleration-SDAccel-SDSoC/unrecognized-command-line-option-mstrict-align/td-p/928402?_ga=2.170596898.327743438.1605606962-207701440.1588249171</a:t>
            </a:r>
            <a:endParaRPr b="0" lang="en-GB" sz="2000" spc="-1" strike="noStrike">
              <a:latin typeface="Arial"/>
            </a:endParaRPr>
          </a:p>
          <a:p>
            <a:pPr>
              <a:lnSpc>
                <a:spcPct val="90000"/>
              </a:lnSpc>
              <a:spcBef>
                <a:spcPts val="1001"/>
              </a:spcBef>
              <a:tabLst>
                <a:tab algn="l" pos="0"/>
              </a:tabLst>
            </a:pPr>
            <a:endParaRPr b="0" lang="en-GB" sz="2000" spc="-1" strike="noStrike">
              <a:latin typeface="Arial"/>
            </a:endParaRPr>
          </a:p>
        </p:txBody>
      </p:sp>
      <p:sp>
        <p:nvSpPr>
          <p:cNvPr id="267"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000" spc="-1" strike="noStrike">
                <a:solidFill>
                  <a:srgbClr val="333333"/>
                </a:solidFill>
                <a:latin typeface="Helvetica Neue"/>
              </a:rPr>
              <a:t>Solution : wstrict-align is a machine dependent option (e.g. not supported/needed on all platforms/compilers)</a:t>
            </a:r>
            <a:endParaRPr b="0" lang="en-GB" sz="2000" spc="-1" strike="noStrike">
              <a:latin typeface="Arial"/>
            </a:endParaRPr>
          </a:p>
          <a:p>
            <a:pPr>
              <a:lnSpc>
                <a:spcPct val="90000"/>
              </a:lnSpc>
              <a:spcBef>
                <a:spcPts val="1001"/>
              </a:spcBef>
              <a:tabLst>
                <a:tab algn="l" pos="0"/>
              </a:tabLst>
            </a:pPr>
            <a:r>
              <a:rPr b="0" lang="en-US" sz="2000" spc="-1" strike="noStrike">
                <a:solidFill>
                  <a:srgbClr val="333333"/>
                </a:solidFill>
                <a:latin typeface="Helvetica Neue"/>
              </a:rPr>
              <a:t>In the settings of sds++ compliler, “Miscellaneous” – remove these lines from  </a:t>
            </a:r>
            <a:r>
              <a:rPr b="1" lang="en-US" sz="2000" spc="-1" strike="noStrike">
                <a:solidFill>
                  <a:srgbClr val="333333"/>
                </a:solidFill>
                <a:latin typeface="Helvetica Neue"/>
              </a:rPr>
              <a:t>other flags </a:t>
            </a:r>
            <a:r>
              <a:rPr b="0" i="1" lang="en-US" sz="2000" spc="-1" strike="noStrike">
                <a:solidFill>
                  <a:srgbClr val="333333"/>
                </a:solidFill>
                <a:latin typeface="Helvetica Neue"/>
              </a:rPr>
              <a:t>“</a:t>
            </a:r>
            <a:r>
              <a:rPr b="0" i="1" lang="en-US" sz="2000" spc="-1" strike="noStrike">
                <a:solidFill>
                  <a:srgbClr val="263238"/>
                </a:solidFill>
                <a:latin typeface="Roboto"/>
              </a:rPr>
              <a:t>-Wno-overloaded-virtual -Wno-unused-label -Wno-strict-overflow -Wno-uninitialized -Wno-unused-function -Wno-unused-variable -Wno-unknown-attributes -Wno-unused-local-typedefs -Wno-sign-compare -mstrict-align -hls-target</a:t>
            </a:r>
            <a:r>
              <a:rPr b="0" lang="en-US" sz="2000" spc="-1" strike="noStrike">
                <a:solidFill>
                  <a:srgbClr val="263238"/>
                </a:solidFill>
                <a:latin typeface="Roboto"/>
              </a:rPr>
              <a:t> 1” </a:t>
            </a:r>
            <a:r>
              <a:rPr b="0" lang="en-US" sz="2000" spc="-1" strike="noStrike">
                <a:solidFill>
                  <a:srgbClr val="333333"/>
                </a:solidFill>
                <a:latin typeface="Helvetica Neue"/>
              </a:rPr>
              <a:t>and add “</a:t>
            </a:r>
            <a:r>
              <a:rPr b="0" lang="en-US" sz="2000" spc="-1" strike="noStrike">
                <a:solidFill>
                  <a:srgbClr val="263238"/>
                </a:solidFill>
                <a:latin typeface="Roboto"/>
              </a:rPr>
              <a:t>-hls-target 1”</a:t>
            </a:r>
            <a:r>
              <a:rPr b="0" lang="en-US" sz="2000" spc="-1" strike="noStrike">
                <a:solidFill>
                  <a:srgbClr val="333333"/>
                </a:solidFill>
                <a:latin typeface="Helvetica Neue"/>
              </a:rPr>
              <a:t> in Inferred options- software platforms.</a:t>
            </a:r>
            <a:endParaRPr b="0" lang="en-GB" sz="2000" spc="-1" strike="noStrike">
              <a:latin typeface="Arial"/>
            </a:endParaRPr>
          </a:p>
          <a:p>
            <a:pPr>
              <a:lnSpc>
                <a:spcPct val="90000"/>
              </a:lnSpc>
              <a:spcBef>
                <a:spcPts val="1001"/>
              </a:spcBef>
              <a:tabLst>
                <a:tab algn="l" pos="0"/>
              </a:tabLst>
            </a:pPr>
            <a:endParaRPr b="0" lang="en-GB" sz="2000" spc="-1" strike="noStrike">
              <a:latin typeface="Arial"/>
            </a:endParaRPr>
          </a:p>
        </p:txBody>
      </p:sp>
      <p:sp>
        <p:nvSpPr>
          <p:cNvPr id="268"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69"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C416C6EC-C657-454A-8816-CB5FD9CB7EE0}" type="slidenum">
              <a:rPr b="0" lang="en-GB" sz="1000" spc="-1" strike="noStrike">
                <a:solidFill>
                  <a:srgbClr val="b2b2b2"/>
                </a:solidFill>
                <a:latin typeface="Calibri"/>
              </a:rPr>
              <a:t>11</a:t>
            </a:fld>
            <a:endParaRPr b="0" lang="en-GB" sz="1000" spc="-1" strike="noStrike">
              <a:latin typeface="Arial"/>
            </a:endParaRPr>
          </a:p>
        </p:txBody>
      </p:sp>
      <p:sp>
        <p:nvSpPr>
          <p:cNvPr id="270"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Error in SDx- while xreating opencv application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itre 1"/>
          <p:cNvSpPr/>
          <p:nvPr/>
        </p:nvSpPr>
        <p:spPr>
          <a:xfrm>
            <a:off x="425880" y="275040"/>
            <a:ext cx="1133928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fr-FR" sz="2300" spc="-1" strike="noStrike">
                <a:solidFill>
                  <a:srgbClr val="1f356c"/>
                </a:solidFill>
                <a:latin typeface="Calibri"/>
              </a:rPr>
              <a:t>Error 10</a:t>
            </a:r>
            <a:endParaRPr b="0" lang="en-GB" sz="2300" spc="-1" strike="noStrike">
              <a:latin typeface="Arial"/>
            </a:endParaRPr>
          </a:p>
        </p:txBody>
      </p:sp>
      <p:pic>
        <p:nvPicPr>
          <p:cNvPr id="272" name="Espace réservé du contenu 6" descr=""/>
          <p:cNvPicPr/>
          <p:nvPr/>
        </p:nvPicPr>
        <p:blipFill>
          <a:blip r:embed="rId1"/>
          <a:stretch/>
        </p:blipFill>
        <p:spPr>
          <a:xfrm>
            <a:off x="347760" y="1258920"/>
            <a:ext cx="11174040" cy="4028040"/>
          </a:xfrm>
          <a:prstGeom prst="rect">
            <a:avLst/>
          </a:prstGeom>
          <a:ln w="0">
            <a:noFill/>
          </a:ln>
        </p:spPr>
      </p:pic>
      <p:sp>
        <p:nvSpPr>
          <p:cNvPr id="273" name="Espace réservé du texte 3"/>
          <p:cNvSpPr/>
          <p:nvPr/>
        </p:nvSpPr>
        <p:spPr>
          <a:xfrm>
            <a:off x="425880" y="670680"/>
            <a:ext cx="11341440" cy="223920"/>
          </a:xfrm>
          <a:prstGeom prst="rect">
            <a:avLst/>
          </a:prstGeom>
          <a:noFill/>
          <a:ln w="0">
            <a:noFill/>
          </a:ln>
        </p:spPr>
        <p:style>
          <a:lnRef idx="0"/>
          <a:fillRef idx="0"/>
          <a:effectRef idx="0"/>
          <a:fontRef idx="minor"/>
        </p:style>
      </p:sp>
      <p:sp>
        <p:nvSpPr>
          <p:cNvPr id="274"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75"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CA5A45EA-94F0-4E9A-8EDB-0BA590D06160}" type="slidenum">
              <a:rPr b="0" lang="en-GB" sz="1000" spc="-1" strike="noStrike">
                <a:solidFill>
                  <a:srgbClr val="b2b2b2"/>
                </a:solidFill>
                <a:latin typeface="Calibri"/>
              </a:rPr>
              <a:t>&lt;number&gt;</a:t>
            </a:fld>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11</a:t>
            </a:r>
            <a:endParaRPr b="0" lang="en-GB" sz="2300" spc="-1" strike="noStrike">
              <a:latin typeface="Arial"/>
            </a:endParaRPr>
          </a:p>
        </p:txBody>
      </p:sp>
      <p:pic>
        <p:nvPicPr>
          <p:cNvPr id="277" name="Espace réservé du contenu 8" descr=""/>
          <p:cNvPicPr/>
          <p:nvPr/>
        </p:nvPicPr>
        <p:blipFill>
          <a:blip r:embed="rId1"/>
          <a:stretch/>
        </p:blipFill>
        <p:spPr>
          <a:xfrm>
            <a:off x="425520" y="1041480"/>
            <a:ext cx="9568800" cy="5382000"/>
          </a:xfrm>
          <a:prstGeom prst="rect">
            <a:avLst/>
          </a:prstGeom>
          <a:ln w="0">
            <a:noFill/>
          </a:ln>
        </p:spPr>
      </p:pic>
      <p:sp>
        <p:nvSpPr>
          <p:cNvPr id="278"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79"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FCDD06E-1EA7-4278-8628-466E52CAD652}" type="slidenum">
              <a:rPr b="0" lang="en-GB" sz="1000" spc="-1" strike="noStrike">
                <a:solidFill>
                  <a:srgbClr val="b2b2b2"/>
                </a:solidFill>
                <a:latin typeface="Calibri"/>
              </a:rPr>
              <a:t>&lt;number&gt;</a:t>
            </a:fld>
            <a:endParaRPr b="0" lang="en-GB" sz="1000" spc="-1" strike="noStrike">
              <a:latin typeface="Arial"/>
            </a:endParaRPr>
          </a:p>
        </p:txBody>
      </p:sp>
      <p:sp>
        <p:nvSpPr>
          <p:cNvPr id="280"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Fatal error: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11</a:t>
            </a:r>
            <a:endParaRPr b="0" lang="en-GB" sz="2300" spc="-1" strike="noStrike">
              <a:latin typeface="Arial"/>
            </a:endParaRPr>
          </a:p>
        </p:txBody>
      </p:sp>
      <p:sp>
        <p:nvSpPr>
          <p:cNvPr id="282"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 </a:t>
            </a:r>
            <a:endParaRPr b="0" lang="en-GB" sz="2000" spc="-1" strike="noStrike">
              <a:latin typeface="Arial"/>
            </a:endParaRPr>
          </a:p>
        </p:txBody>
      </p:sp>
      <p:sp>
        <p:nvSpPr>
          <p:cNvPr id="283"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84"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D67DA297-22CB-4656-89F9-42CE2C22AE2B}" type="slidenum">
              <a:rPr b="0" lang="en-GB" sz="1000" spc="-1" strike="noStrike">
                <a:solidFill>
                  <a:srgbClr val="b2b2b2"/>
                </a:solidFill>
                <a:latin typeface="Calibri"/>
              </a:rPr>
              <a:t>14</a:t>
            </a:fld>
            <a:endParaRPr b="0" lang="en-GB" sz="1000" spc="-1" strike="noStrike">
              <a:latin typeface="Arial"/>
            </a:endParaRPr>
          </a:p>
        </p:txBody>
      </p:sp>
      <p:pic>
        <p:nvPicPr>
          <p:cNvPr id="285" name="Image 12" descr=""/>
          <p:cNvPicPr/>
          <p:nvPr/>
        </p:nvPicPr>
        <p:blipFill>
          <a:blip r:embed="rId1"/>
          <a:stretch/>
        </p:blipFill>
        <p:spPr>
          <a:xfrm>
            <a:off x="106920" y="908640"/>
            <a:ext cx="10576440" cy="5949000"/>
          </a:xfrm>
          <a:prstGeom prst="rect">
            <a:avLst/>
          </a:prstGeom>
          <a:ln w="0">
            <a:noFill/>
          </a:ln>
        </p:spPr>
      </p:pic>
      <p:sp>
        <p:nvSpPr>
          <p:cNvPr id="286" name="Espace réservé du texte 1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Solution  add the path as shown in the fogure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12</a:t>
            </a:r>
            <a:endParaRPr b="0" lang="en-GB" sz="2300" spc="-1" strike="noStrike">
              <a:latin typeface="Arial"/>
            </a:endParaRPr>
          </a:p>
        </p:txBody>
      </p:sp>
      <p:sp>
        <p:nvSpPr>
          <p:cNvPr id="288"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When there is  error in your petalinux project, the sysroot would be really a big pain! So make sure, unzip rootfs.tar.gz in a folder name sysroot and give the path. This would save up the cross complier issue or also can use to generate the sysroot folder. </a:t>
            </a:r>
            <a:endParaRPr b="0" lang="en-GB" sz="2000" spc="-1" strike="noStrike">
              <a:latin typeface="Arial"/>
            </a:endParaRPr>
          </a:p>
          <a:p>
            <a:pPr>
              <a:lnSpc>
                <a:spcPct val="90000"/>
              </a:lnSpc>
              <a:spcBef>
                <a:spcPts val="1001"/>
              </a:spcBef>
              <a:tabLst>
                <a:tab algn="l" pos="0"/>
              </a:tabLst>
            </a:pPr>
            <a:r>
              <a:rPr b="0" lang="fr-FR" sz="2000" spc="-1" strike="noStrike">
                <a:solidFill>
                  <a:srgbClr val="000000"/>
                </a:solidFill>
                <a:latin typeface="Calibri"/>
              </a:rPr>
              <a:t>Petalinux-build –sysroot </a:t>
            </a:r>
            <a:endParaRPr b="0" lang="en-GB" sz="2000" spc="-1" strike="noStrike">
              <a:latin typeface="Arial"/>
            </a:endParaRPr>
          </a:p>
          <a:p>
            <a:pPr>
              <a:lnSpc>
                <a:spcPct val="90000"/>
              </a:lnSpc>
              <a:spcBef>
                <a:spcPts val="1001"/>
              </a:spcBef>
              <a:tabLst>
                <a:tab algn="l" pos="0"/>
              </a:tabLst>
            </a:pPr>
            <a:r>
              <a:rPr b="0" lang="fr-FR" sz="2000" spc="-1" strike="noStrike">
                <a:solidFill>
                  <a:srgbClr val="000000"/>
                </a:solidFill>
                <a:latin typeface="Calibri"/>
              </a:rPr>
              <a:t>Petalinux-package –sdk </a:t>
            </a:r>
            <a:endParaRPr b="0" lang="en-GB" sz="2000" spc="-1" strike="noStrike">
              <a:latin typeface="Arial"/>
            </a:endParaRPr>
          </a:p>
          <a:p>
            <a:pPr>
              <a:lnSpc>
                <a:spcPct val="90000"/>
              </a:lnSpc>
              <a:spcBef>
                <a:spcPts val="1001"/>
              </a:spcBef>
              <a:tabLst>
                <a:tab algn="l" pos="0"/>
              </a:tabLst>
            </a:pPr>
            <a:endParaRPr b="0" lang="en-GB" sz="2000" spc="-1" strike="noStrike">
              <a:latin typeface="Arial"/>
            </a:endParaRPr>
          </a:p>
        </p:txBody>
      </p:sp>
      <p:sp>
        <p:nvSpPr>
          <p:cNvPr id="289"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90"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5D563CDB-6C7E-4CB9-AD28-1F4DC84B8AB5}" type="slidenum">
              <a:rPr b="0" lang="en-GB" sz="1000" spc="-1" strike="noStrike">
                <a:solidFill>
                  <a:srgbClr val="b2b2b2"/>
                </a:solidFill>
                <a:latin typeface="Calibri"/>
              </a:rPr>
              <a:t>15</a:t>
            </a:fld>
            <a:endParaRPr b="0" lang="en-GB" sz="1000" spc="-1" strike="noStrike">
              <a:latin typeface="Arial"/>
            </a:endParaRPr>
          </a:p>
        </p:txBody>
      </p:sp>
      <p:sp>
        <p:nvSpPr>
          <p:cNvPr id="291"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Error in adding sysroot</a:t>
            </a:r>
            <a:endParaRPr b="0" lang="en-GB" sz="1400" spc="-1" strike="noStrike">
              <a:latin typeface="Arial"/>
            </a:endParaRPr>
          </a:p>
        </p:txBody>
      </p:sp>
      <p:pic>
        <p:nvPicPr>
          <p:cNvPr id="292" name="Espace réservé du contenu 12" descr=""/>
          <p:cNvPicPr/>
          <p:nvPr/>
        </p:nvPicPr>
        <p:blipFill>
          <a:blip r:embed="rId1"/>
          <a:stretch/>
        </p:blipFill>
        <p:spPr>
          <a:xfrm>
            <a:off x="425520" y="1447920"/>
            <a:ext cx="5544360" cy="4533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13</a:t>
            </a:r>
            <a:endParaRPr b="0" lang="en-GB" sz="2300" spc="-1" strike="noStrike">
              <a:latin typeface="Arial"/>
            </a:endParaRPr>
          </a:p>
        </p:txBody>
      </p:sp>
      <p:pic>
        <p:nvPicPr>
          <p:cNvPr id="294" name="Espace réservé du contenu 8" descr=""/>
          <p:cNvPicPr/>
          <p:nvPr/>
        </p:nvPicPr>
        <p:blipFill>
          <a:blip r:embed="rId1"/>
          <a:stretch/>
        </p:blipFill>
        <p:spPr>
          <a:xfrm>
            <a:off x="-363960" y="1257480"/>
            <a:ext cx="6666840" cy="4685400"/>
          </a:xfrm>
          <a:prstGeom prst="rect">
            <a:avLst/>
          </a:prstGeom>
          <a:ln w="0">
            <a:noFill/>
          </a:ln>
        </p:spPr>
      </p:pic>
      <p:sp>
        <p:nvSpPr>
          <p:cNvPr id="295"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Solution: once we build the project, we should actually create a boot.bin and image.ub file with the bit stream generated in the sdx application usibg the follwing command</a:t>
            </a:r>
            <a:endParaRPr b="0" lang="en-GB" sz="2000" spc="-1" strike="noStrike">
              <a:latin typeface="Arial"/>
            </a:endParaRPr>
          </a:p>
          <a:p>
            <a:pPr>
              <a:lnSpc>
                <a:spcPct val="90000"/>
              </a:lnSpc>
              <a:spcBef>
                <a:spcPts val="1001"/>
              </a:spcBef>
              <a:tabLst>
                <a:tab algn="l" pos="0"/>
              </a:tabLst>
            </a:pPr>
            <a:r>
              <a:rPr b="0" lang="fr-FR" sz="2000" spc="-1" strike="noStrike">
                <a:solidFill>
                  <a:srgbClr val="000000"/>
                </a:solidFill>
                <a:latin typeface="Calibri"/>
              </a:rPr>
              <a:t>Petalinux-package --boot  --format BIN  --fsbl ../images/linux/zynq_fsbl.elf --fpga &lt;path to project&gt;/release/_sds/p0/vivado/vpl/output/system.bit –u-boot ../images/linux/  u-boot.elf</a:t>
            </a:r>
            <a:endParaRPr b="0" lang="en-GB" sz="2000" spc="-1" strike="noStrike">
              <a:latin typeface="Arial"/>
            </a:endParaRPr>
          </a:p>
          <a:p>
            <a:pPr>
              <a:lnSpc>
                <a:spcPct val="90000"/>
              </a:lnSpc>
              <a:spcBef>
                <a:spcPts val="1001"/>
              </a:spcBef>
              <a:tabLst>
                <a:tab algn="l" pos="0"/>
              </a:tabLst>
            </a:pPr>
            <a:endParaRPr b="0" lang="en-GB" sz="2000" spc="-1" strike="noStrike">
              <a:latin typeface="Arial"/>
            </a:endParaRPr>
          </a:p>
          <a:p>
            <a:pPr>
              <a:lnSpc>
                <a:spcPct val="90000"/>
              </a:lnSpc>
              <a:spcBef>
                <a:spcPts val="1001"/>
              </a:spcBef>
              <a:tabLst>
                <a:tab algn="l" pos="0"/>
              </a:tabLst>
            </a:pPr>
            <a:r>
              <a:rPr b="0" lang="fr-FR" sz="2000" spc="-1" strike="noStrike">
                <a:solidFill>
                  <a:srgbClr val="000000"/>
                </a:solidFill>
                <a:latin typeface="Calibri"/>
              </a:rPr>
              <a:t>Petalinux-package --boot  --fsbl zynq_fsbl.elf --fpga&lt;path to the project&gt; fpga &lt;path to project&gt;/release/_sds/p0/vivado/vpl/output/system.bit  --u-boot --force</a:t>
            </a:r>
            <a:endParaRPr b="0" lang="en-GB" sz="2000" spc="-1" strike="noStrike">
              <a:latin typeface="Arial"/>
            </a:endParaRPr>
          </a:p>
        </p:txBody>
      </p:sp>
      <p:sp>
        <p:nvSpPr>
          <p:cNvPr id="296"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97"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A3E8409B-69C5-4657-AF67-09078C9FAFF6}" type="slidenum">
              <a:rPr b="0" lang="en-GB" sz="1000" spc="-1" strike="noStrike">
                <a:solidFill>
                  <a:srgbClr val="b2b2b2"/>
                </a:solidFill>
                <a:latin typeface="Calibri"/>
              </a:rPr>
              <a:t>&lt;number&gt;</a:t>
            </a:fld>
            <a:endParaRPr b="0" lang="en-GB" sz="1000" spc="-1" strike="noStrike">
              <a:latin typeface="Arial"/>
            </a:endParaRPr>
          </a:p>
        </p:txBody>
      </p:sp>
      <p:sp>
        <p:nvSpPr>
          <p:cNvPr id="298"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Error on sd card while excuting the iso image</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14</a:t>
            </a:r>
            <a:endParaRPr b="0" lang="en-GB" sz="2300" spc="-1" strike="noStrike">
              <a:latin typeface="Arial"/>
            </a:endParaRPr>
          </a:p>
        </p:txBody>
      </p:sp>
      <p:sp>
        <p:nvSpPr>
          <p:cNvPr id="300"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01"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E26325D-438B-48CF-BB62-EB339B05C84A}" type="slidenum">
              <a:rPr b="0" lang="en-GB" sz="1000" spc="-1" strike="noStrike">
                <a:solidFill>
                  <a:srgbClr val="b2b2b2"/>
                </a:solidFill>
                <a:latin typeface="Calibri"/>
              </a:rPr>
              <a:t>17</a:t>
            </a:fld>
            <a:endParaRPr b="0" lang="en-GB" sz="1000" spc="-1" strike="noStrike">
              <a:latin typeface="Arial"/>
            </a:endParaRPr>
          </a:p>
        </p:txBody>
      </p:sp>
      <p:sp>
        <p:nvSpPr>
          <p:cNvPr id="302"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Petalinux project building error</a:t>
            </a:r>
            <a:endParaRPr b="0" lang="en-GB" sz="1400" spc="-1" strike="noStrike">
              <a:latin typeface="Arial"/>
            </a:endParaRPr>
          </a:p>
        </p:txBody>
      </p:sp>
      <p:pic>
        <p:nvPicPr>
          <p:cNvPr id="303" name="Image 8" descr=""/>
          <p:cNvPicPr/>
          <p:nvPr/>
        </p:nvPicPr>
        <p:blipFill>
          <a:blip r:embed="rId1"/>
          <a:stretch/>
        </p:blipFill>
        <p:spPr>
          <a:xfrm>
            <a:off x="425880" y="862200"/>
            <a:ext cx="8298360" cy="4667400"/>
          </a:xfrm>
          <a:prstGeom prst="rect">
            <a:avLst/>
          </a:prstGeom>
          <a:ln w="0">
            <a:noFill/>
          </a:ln>
        </p:spPr>
      </p:pic>
      <p:sp>
        <p:nvSpPr>
          <p:cNvPr id="304" name="ZoneTexte 9"/>
          <p:cNvSpPr/>
          <p:nvPr/>
        </p:nvSpPr>
        <p:spPr>
          <a:xfrm>
            <a:off x="400680" y="5732280"/>
            <a:ext cx="9309240" cy="912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ea typeface="DejaVu Sans"/>
              </a:rPr>
              <a:t>Solution: delete the petalinux project, create new one and make sure you have enough space almost 100gb. This generally is because of not properly generated hardware description file from DSA file (step2 of petalinux project)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15</a:t>
            </a:r>
            <a:endParaRPr b="0" lang="en-GB" sz="2300" spc="-1" strike="noStrike">
              <a:latin typeface="Arial"/>
            </a:endParaRPr>
          </a:p>
        </p:txBody>
      </p:sp>
      <p:pic>
        <p:nvPicPr>
          <p:cNvPr id="306" name="Espace réservé du contenu 8" descr=""/>
          <p:cNvPicPr/>
          <p:nvPr/>
        </p:nvPicPr>
        <p:blipFill>
          <a:blip r:embed="rId1"/>
          <a:stretch/>
        </p:blipFill>
        <p:spPr>
          <a:xfrm>
            <a:off x="425880" y="908640"/>
            <a:ext cx="8844120" cy="4974480"/>
          </a:xfrm>
          <a:prstGeom prst="rect">
            <a:avLst/>
          </a:prstGeom>
          <a:ln w="0">
            <a:noFill/>
          </a:ln>
        </p:spPr>
      </p:pic>
      <p:sp>
        <p:nvSpPr>
          <p:cNvPr id="30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0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1D01F16-1B7C-4F78-AEAA-0E9BF4FFFEA6}" type="slidenum">
              <a:rPr b="0" lang="en-GB" sz="1000" spc="-1" strike="noStrike">
                <a:solidFill>
                  <a:srgbClr val="b2b2b2"/>
                </a:solidFill>
                <a:latin typeface="Calibri"/>
              </a:rPr>
              <a:t>&lt;number&gt;</a:t>
            </a:fld>
            <a:endParaRPr b="0" lang="en-GB" sz="1000" spc="-1" strike="noStrike">
              <a:latin typeface="Arial"/>
            </a:endParaRPr>
          </a:p>
        </p:txBody>
      </p:sp>
      <p:sp>
        <p:nvSpPr>
          <p:cNvPr id="309"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SD card: kernel panic </a:t>
            </a:r>
            <a:endParaRPr b="0" lang="en-GB" sz="1400" spc="-1" strike="noStrike">
              <a:latin typeface="Arial"/>
            </a:endParaRPr>
          </a:p>
        </p:txBody>
      </p:sp>
      <p:sp>
        <p:nvSpPr>
          <p:cNvPr id="310" name="ZoneTexte 9"/>
          <p:cNvSpPr/>
          <p:nvPr/>
        </p:nvSpPr>
        <p:spPr>
          <a:xfrm>
            <a:off x="1511280" y="5936760"/>
            <a:ext cx="9368640" cy="638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ea typeface="DejaVu Sans"/>
              </a:rPr>
              <a:t>Solution: format both partition FAT32 and EXT4, re-do the file transferand </a:t>
            </a:r>
            <a:endParaRPr b="0" lang="en-GB" sz="1800" spc="-1" strike="noStrike">
              <a:latin typeface="Arial"/>
            </a:endParaRPr>
          </a:p>
          <a:p>
            <a:pPr>
              <a:lnSpc>
                <a:spcPct val="100000"/>
              </a:lnSpc>
            </a:pPr>
            <a:r>
              <a:rPr b="0" lang="fr-FR" sz="1800" spc="-1" strike="noStrike">
                <a:solidFill>
                  <a:srgbClr val="000000"/>
                </a:solidFill>
                <a:latin typeface="Calibri"/>
                <a:ea typeface="DejaVu Sans"/>
              </a:rPr>
              <a:t>Umount /dev/sdc1, umount /dev/sdc2 and eject to not have kernel panic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16</a:t>
            </a:r>
            <a:endParaRPr b="0" lang="en-GB" sz="2300" spc="-1" strike="noStrike">
              <a:latin typeface="Arial"/>
            </a:endParaRPr>
          </a:p>
        </p:txBody>
      </p:sp>
      <p:sp>
        <p:nvSpPr>
          <p:cNvPr id="312"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13"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211E225B-C472-4BA1-99FE-F6191D9F4290}" type="slidenum">
              <a:rPr b="0" lang="en-GB" sz="1000" spc="-1" strike="noStrike">
                <a:solidFill>
                  <a:srgbClr val="b2b2b2"/>
                </a:solidFill>
                <a:latin typeface="Calibri"/>
              </a:rPr>
              <a:t>19</a:t>
            </a:fld>
            <a:endParaRPr b="0" lang="en-GB" sz="1000" spc="-1" strike="noStrike">
              <a:latin typeface="Arial"/>
            </a:endParaRPr>
          </a:p>
        </p:txBody>
      </p:sp>
      <p:sp>
        <p:nvSpPr>
          <p:cNvPr id="314"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SD card: another type of kernel panic </a:t>
            </a:r>
            <a:endParaRPr b="0" lang="en-GB" sz="1400" spc="-1" strike="noStrike">
              <a:latin typeface="Arial"/>
            </a:endParaRPr>
          </a:p>
        </p:txBody>
      </p:sp>
      <p:pic>
        <p:nvPicPr>
          <p:cNvPr id="315" name="Image 8" descr=""/>
          <p:cNvPicPr/>
          <p:nvPr/>
        </p:nvPicPr>
        <p:blipFill>
          <a:blip r:embed="rId1"/>
          <a:stretch/>
        </p:blipFill>
        <p:spPr>
          <a:xfrm>
            <a:off x="425880" y="1300320"/>
            <a:ext cx="8089200" cy="4549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itel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en-GB" sz="2300" spc="-1" strike="noStrike">
                <a:solidFill>
                  <a:srgbClr val="1f356c"/>
                </a:solidFill>
                <a:latin typeface="Calibri"/>
              </a:rPr>
              <a:t>Error 1</a:t>
            </a:r>
            <a:endParaRPr b="0" lang="en-GB" sz="2300" spc="-1" strike="noStrike">
              <a:latin typeface="Arial"/>
            </a:endParaRPr>
          </a:p>
        </p:txBody>
      </p:sp>
      <p:pic>
        <p:nvPicPr>
          <p:cNvPr id="206" name="Espace réservé du contenu 10" descr=""/>
          <p:cNvPicPr/>
          <p:nvPr/>
        </p:nvPicPr>
        <p:blipFill>
          <a:blip r:embed="rId1"/>
          <a:stretch/>
        </p:blipFill>
        <p:spPr>
          <a:xfrm>
            <a:off x="425880" y="1078560"/>
            <a:ext cx="5669280" cy="3451320"/>
          </a:xfrm>
          <a:prstGeom prst="rect">
            <a:avLst/>
          </a:prstGeom>
          <a:ln w="0">
            <a:noFill/>
          </a:ln>
        </p:spPr>
      </p:pic>
      <p:sp>
        <p:nvSpPr>
          <p:cNvPr id="207" name="Espace réservé du contenu 7"/>
          <p:cNvSpPr/>
          <p:nvPr/>
        </p:nvSpPr>
        <p:spPr>
          <a:xfrm>
            <a:off x="6534360" y="1078560"/>
            <a:ext cx="5389560" cy="369504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000" spc="-1" strike="noStrike">
                <a:solidFill>
                  <a:srgbClr val="34caff"/>
                </a:solidFill>
                <a:latin typeface="Calibri"/>
              </a:rPr>
              <a:t>Solution:</a:t>
            </a:r>
            <a:endParaRPr b="0" lang="en-GB" sz="2000" spc="-1" strike="noStrike">
              <a:latin typeface="Arial"/>
            </a:endParaRPr>
          </a:p>
          <a:p>
            <a:pPr marL="457200" indent="-456480">
              <a:lnSpc>
                <a:spcPct val="90000"/>
              </a:lnSpc>
              <a:spcBef>
                <a:spcPts val="1001"/>
              </a:spcBef>
              <a:buClr>
                <a:srgbClr val="000000"/>
              </a:buClr>
              <a:buFont typeface="Wingdings" charset="2"/>
              <a:buAutoNum type="arabicPeriod"/>
              <a:tabLst>
                <a:tab algn="l" pos="0"/>
              </a:tabLst>
            </a:pPr>
            <a:r>
              <a:rPr b="0" lang="en-US" sz="1600" spc="-1" strike="noStrike">
                <a:solidFill>
                  <a:srgbClr val="000000"/>
                </a:solidFill>
                <a:latin typeface="Calibri"/>
              </a:rPr>
              <a:t>Check Device ID for SD Card,</a:t>
            </a:r>
            <a:endParaRPr b="0" lang="en-GB" sz="16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$wmic diskdrive list brief</a:t>
            </a:r>
            <a:endParaRPr b="0" lang="en-GB" sz="1400" spc="-1" strike="noStrike">
              <a:latin typeface="Arial"/>
            </a:endParaRPr>
          </a:p>
          <a:p>
            <a:pPr marL="457200" indent="-456480">
              <a:lnSpc>
                <a:spcPct val="90000"/>
              </a:lnSpc>
              <a:spcBef>
                <a:spcPts val="1001"/>
              </a:spcBef>
              <a:buClr>
                <a:srgbClr val="000000"/>
              </a:buClr>
              <a:buFont typeface="Calibri"/>
              <a:buAutoNum type="arabicPeriod" startAt="2"/>
              <a:tabLst>
                <a:tab algn="l" pos="0"/>
              </a:tabLst>
            </a:pPr>
            <a:r>
              <a:rPr b="0" lang="en-US" sz="1600" spc="-1" strike="noStrike">
                <a:solidFill>
                  <a:srgbClr val="000000"/>
                </a:solidFill>
                <a:latin typeface="Calibri"/>
              </a:rPr>
              <a:t>Create Virtual Machine Disk file (VMDK) for SD Card,</a:t>
            </a:r>
            <a:endParaRPr b="0" lang="en-GB" sz="16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$.\VBoxManage.exe internalcommands createrawvmdk -filename C:\sdcard.vmdk -rawdisk \\.\PHYSICALDRIVE1</a:t>
            </a:r>
            <a:endParaRPr b="0" lang="en-GB" sz="1400" spc="-1" strike="noStrike">
              <a:latin typeface="Arial"/>
            </a:endParaRPr>
          </a:p>
          <a:p>
            <a:pPr marL="457200" indent="-456480">
              <a:lnSpc>
                <a:spcPct val="90000"/>
              </a:lnSpc>
              <a:spcBef>
                <a:spcPts val="1001"/>
              </a:spcBef>
              <a:buClr>
                <a:srgbClr val="000000"/>
              </a:buClr>
              <a:buFont typeface="Calibri"/>
              <a:buAutoNum type="arabicPeriod" startAt="3"/>
              <a:tabLst>
                <a:tab algn="l" pos="0"/>
              </a:tabLst>
            </a:pPr>
            <a:r>
              <a:rPr b="0" lang="en-US" sz="1600" spc="-1" strike="noStrike">
                <a:solidFill>
                  <a:srgbClr val="000000"/>
                </a:solidFill>
                <a:latin typeface="Calibri"/>
              </a:rPr>
              <a:t>Attach SD card VMDK to VM</a:t>
            </a:r>
            <a:endParaRPr b="0" lang="en-GB" sz="1600" spc="-1" strike="noStrike">
              <a:latin typeface="Arial"/>
            </a:endParaRPr>
          </a:p>
          <a:p>
            <a:pPr marL="457200" indent="-456480">
              <a:lnSpc>
                <a:spcPct val="90000"/>
              </a:lnSpc>
              <a:spcBef>
                <a:spcPts val="1001"/>
              </a:spcBef>
              <a:buClr>
                <a:srgbClr val="000000"/>
              </a:buClr>
              <a:buFont typeface="Calibri"/>
              <a:buAutoNum type="arabicPeriod" startAt="3"/>
              <a:tabLst>
                <a:tab algn="l" pos="0"/>
              </a:tabLst>
            </a:pPr>
            <a:r>
              <a:rPr b="0" lang="en-US" sz="1600" spc="-1" strike="noStrike">
                <a:solidFill>
                  <a:srgbClr val="000000"/>
                </a:solidFill>
                <a:latin typeface="Calibri"/>
              </a:rPr>
              <a:t>Verify on ubuntu terminal,</a:t>
            </a:r>
            <a:endParaRPr b="0" lang="en-GB" sz="16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 sudo fdisk -l /dev/sdb</a:t>
            </a:r>
            <a:endParaRPr b="0" lang="en-GB" sz="1400" spc="-1" strike="noStrike">
              <a:latin typeface="Arial"/>
            </a:endParaRPr>
          </a:p>
          <a:p>
            <a:pPr>
              <a:lnSpc>
                <a:spcPct val="90000"/>
              </a:lnSpc>
              <a:spcBef>
                <a:spcPts val="1001"/>
              </a:spcBef>
              <a:tabLst>
                <a:tab algn="l" pos="0"/>
              </a:tabLst>
            </a:pPr>
            <a:r>
              <a:rPr b="0" lang="fr-FR" sz="1600" spc="-1" strike="noStrike">
                <a:solidFill>
                  <a:srgbClr val="34caff"/>
                </a:solidFill>
                <a:latin typeface="Calibri"/>
              </a:rPr>
              <a:t>Link:</a:t>
            </a:r>
            <a:endParaRPr b="0" lang="en-GB" sz="1600" spc="-1" strike="noStrike">
              <a:latin typeface="Arial"/>
            </a:endParaRPr>
          </a:p>
          <a:p>
            <a:pPr>
              <a:lnSpc>
                <a:spcPct val="90000"/>
              </a:lnSpc>
              <a:spcBef>
                <a:spcPts val="1001"/>
              </a:spcBef>
              <a:tabLst>
                <a:tab algn="l" pos="0"/>
              </a:tabLst>
            </a:pPr>
            <a:r>
              <a:rPr b="0" lang="en-US" sz="1400" spc="-1" strike="noStrike" u="sng">
                <a:solidFill>
                  <a:srgbClr val="1f356b"/>
                </a:solidFill>
                <a:uFillTx/>
                <a:latin typeface="Calibri"/>
                <a:hlinkClick r:id="rId2"/>
              </a:rPr>
              <a:t>https://scribles.net/accessing-sd-card-from-linux-virtualbox-guest-on-windows-host/</a:t>
            </a:r>
            <a:r>
              <a:rPr b="0" lang="en-US" sz="1400" spc="-1" strike="noStrike">
                <a:solidFill>
                  <a:srgbClr val="000000"/>
                </a:solidFill>
                <a:latin typeface="Calibri"/>
              </a:rPr>
              <a:t> </a:t>
            </a:r>
            <a:endParaRPr b="0" lang="en-GB" sz="1400" spc="-1" strike="noStrike">
              <a:latin typeface="Arial"/>
            </a:endParaRPr>
          </a:p>
        </p:txBody>
      </p:sp>
      <p:sp>
        <p:nvSpPr>
          <p:cNvPr id="208" name="Fußzeilenplatzhalter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09" name="Foliennummernplatzhalter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29A305F3-B488-4558-B43E-38F65C297314}" type="slidenum">
              <a:rPr b="0" lang="en-GB" sz="1000" spc="-1" strike="noStrike">
                <a:solidFill>
                  <a:srgbClr val="b2b2b2"/>
                </a:solidFill>
                <a:latin typeface="Calibri"/>
              </a:rPr>
              <a:t>2</a:t>
            </a:fld>
            <a:endParaRPr b="0" lang="en-GB" sz="1000" spc="-1" strike="noStrike">
              <a:latin typeface="Arial"/>
            </a:endParaRPr>
          </a:p>
        </p:txBody>
      </p:sp>
      <p:sp>
        <p:nvSpPr>
          <p:cNvPr id="210" name="Espace réservé du texte 8"/>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en-US" sz="1400" spc="-1" strike="noStrike">
                <a:solidFill>
                  <a:srgbClr val="00aeef"/>
                </a:solidFill>
                <a:latin typeface="Calibri"/>
              </a:rPr>
              <a:t>Accessing SD Card from Linux VirtualBox Guest on Windows host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17</a:t>
            </a:r>
            <a:endParaRPr b="0" lang="en-GB" sz="2300" spc="-1" strike="noStrike">
              <a:latin typeface="Arial"/>
            </a:endParaRPr>
          </a:p>
        </p:txBody>
      </p:sp>
      <p:pic>
        <p:nvPicPr>
          <p:cNvPr id="317" name="Espace réservé du contenu 8" descr=""/>
          <p:cNvPicPr/>
          <p:nvPr/>
        </p:nvPicPr>
        <p:blipFill>
          <a:blip r:embed="rId1"/>
          <a:stretch/>
        </p:blipFill>
        <p:spPr>
          <a:xfrm>
            <a:off x="425880" y="1096200"/>
            <a:ext cx="9441360" cy="5310360"/>
          </a:xfrm>
          <a:prstGeom prst="rect">
            <a:avLst/>
          </a:prstGeom>
          <a:ln w="0">
            <a:noFill/>
          </a:ln>
        </p:spPr>
      </p:pic>
      <p:sp>
        <p:nvSpPr>
          <p:cNvPr id="31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E92B9F1-4FFC-4714-90DC-D7B8021B04D5}" type="slidenum">
              <a:rPr b="0" lang="en-GB" sz="1000" spc="-1" strike="noStrike">
                <a:solidFill>
                  <a:srgbClr val="b2b2b2"/>
                </a:solidFill>
                <a:latin typeface="Calibri"/>
              </a:rPr>
              <a:t>&lt;number&gt;</a:t>
            </a:fld>
            <a:endParaRPr b="0" lang="en-GB" sz="1000" spc="-1" strike="noStrike">
              <a:latin typeface="Arial"/>
            </a:endParaRPr>
          </a:p>
        </p:txBody>
      </p:sp>
      <p:sp>
        <p:nvSpPr>
          <p:cNvPr id="319"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Another version of petalinux-build error</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17</a:t>
            </a:r>
            <a:endParaRPr b="0" lang="en-GB" sz="2300" spc="-1" strike="noStrike">
              <a:latin typeface="Arial"/>
            </a:endParaRPr>
          </a:p>
        </p:txBody>
      </p:sp>
      <p:sp>
        <p:nvSpPr>
          <p:cNvPr id="321"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2726F88C-B919-4915-9995-404E5BACDBC4}" type="slidenum">
              <a:rPr b="0" lang="en-GB" sz="1000" spc="-1" strike="noStrike">
                <a:solidFill>
                  <a:srgbClr val="b2b2b2"/>
                </a:solidFill>
                <a:latin typeface="Calibri"/>
              </a:rPr>
              <a:t>21</a:t>
            </a:fld>
            <a:endParaRPr b="0" lang="en-GB" sz="1000" spc="-1" strike="noStrike">
              <a:latin typeface="Arial"/>
            </a:endParaRPr>
          </a:p>
        </p:txBody>
      </p:sp>
      <p:sp>
        <p:nvSpPr>
          <p:cNvPr id="322"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Another version of petalinux-build error</a:t>
            </a:r>
            <a:endParaRPr b="0" lang="en-GB" sz="1400" spc="-1" strike="noStrike">
              <a:latin typeface="Arial"/>
            </a:endParaRPr>
          </a:p>
        </p:txBody>
      </p:sp>
      <p:pic>
        <p:nvPicPr>
          <p:cNvPr id="323" name="Espace réservé du contenu 7" descr=""/>
          <p:cNvPicPr/>
          <p:nvPr/>
        </p:nvPicPr>
        <p:blipFill>
          <a:blip r:embed="rId1"/>
          <a:stretch/>
        </p:blipFill>
        <p:spPr>
          <a:xfrm>
            <a:off x="425880" y="908640"/>
            <a:ext cx="10533960" cy="59248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18</a:t>
            </a:r>
            <a:endParaRPr b="0" lang="en-GB" sz="2300" spc="-1" strike="noStrike">
              <a:latin typeface="Arial"/>
            </a:endParaRPr>
          </a:p>
        </p:txBody>
      </p:sp>
      <p:sp>
        <p:nvSpPr>
          <p:cNvPr id="325"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26"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2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2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CBC9630-EF65-40B6-BD1E-665541DD776C}" type="slidenum">
              <a:rPr b="0" lang="en-GB" sz="1000" spc="-1" strike="noStrike">
                <a:solidFill>
                  <a:srgbClr val="b2b2b2"/>
                </a:solidFill>
                <a:latin typeface="Calibri"/>
              </a:rPr>
              <a:t>22</a:t>
            </a:fld>
            <a:endParaRPr b="0" lang="en-GB" sz="1000" spc="-1" strike="noStrike">
              <a:latin typeface="Arial"/>
            </a:endParaRPr>
          </a:p>
        </p:txBody>
      </p:sp>
      <p:sp>
        <p:nvSpPr>
          <p:cNvPr id="329"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JTAG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19</a:t>
            </a:r>
            <a:endParaRPr b="0" lang="en-GB" sz="2300" spc="-1" strike="noStrike">
              <a:latin typeface="Arial"/>
            </a:endParaRPr>
          </a:p>
        </p:txBody>
      </p:sp>
      <p:sp>
        <p:nvSpPr>
          <p:cNvPr id="331"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32"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33"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34"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108B00DE-3284-4135-B5EB-3492063AD339}" type="slidenum">
              <a:rPr b="0" lang="en-GB" sz="1000" spc="-1" strike="noStrike">
                <a:solidFill>
                  <a:srgbClr val="b2b2b2"/>
                </a:solidFill>
                <a:latin typeface="Calibri"/>
              </a:rPr>
              <a:t>23</a:t>
            </a:fld>
            <a:endParaRPr b="0" lang="en-GB" sz="1000" spc="-1" strike="noStrike">
              <a:latin typeface="Arial"/>
            </a:endParaRPr>
          </a:p>
        </p:txBody>
      </p:sp>
      <p:sp>
        <p:nvSpPr>
          <p:cNvPr id="335"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Cable drivers</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20</a:t>
            </a:r>
            <a:endParaRPr b="0" lang="en-GB" sz="2300" spc="-1" strike="noStrike">
              <a:latin typeface="Arial"/>
            </a:endParaRPr>
          </a:p>
        </p:txBody>
      </p:sp>
      <p:sp>
        <p:nvSpPr>
          <p:cNvPr id="337"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38"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39"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40"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A4092AB5-896D-4CEA-9FBD-B7CB3FBF13F6}" type="slidenum">
              <a:rPr b="0" lang="en-GB" sz="1000" spc="-1" strike="noStrike">
                <a:solidFill>
                  <a:srgbClr val="b2b2b2"/>
                </a:solidFill>
                <a:latin typeface="Calibri"/>
              </a:rPr>
              <a:t>24</a:t>
            </a:fld>
            <a:endParaRPr b="0" lang="en-GB" sz="1000" spc="-1" strike="noStrike">
              <a:latin typeface="Arial"/>
            </a:endParaRPr>
          </a:p>
        </p:txBody>
      </p:sp>
      <p:sp>
        <p:nvSpPr>
          <p:cNvPr id="341"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21</a:t>
            </a:r>
            <a:endParaRPr b="0" lang="en-GB" sz="2300" spc="-1" strike="noStrike">
              <a:latin typeface="Arial"/>
            </a:endParaRPr>
          </a:p>
        </p:txBody>
      </p:sp>
      <p:sp>
        <p:nvSpPr>
          <p:cNvPr id="343"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44"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45"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46"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255F9879-D502-469C-AD53-A1404356A964}" type="slidenum">
              <a:rPr b="0" lang="en-GB" sz="1000" spc="-1" strike="noStrike">
                <a:solidFill>
                  <a:srgbClr val="b2b2b2"/>
                </a:solidFill>
                <a:latin typeface="Calibri"/>
              </a:rPr>
              <a:t>25</a:t>
            </a:fld>
            <a:endParaRPr b="0" lang="en-GB" sz="1000" spc="-1" strike="noStrike">
              <a:latin typeface="Arial"/>
            </a:endParaRPr>
          </a:p>
        </p:txBody>
      </p:sp>
      <p:sp>
        <p:nvSpPr>
          <p:cNvPr id="347"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22</a:t>
            </a:r>
            <a:endParaRPr b="0" lang="en-GB" sz="2300" spc="-1" strike="noStrike">
              <a:latin typeface="Arial"/>
            </a:endParaRPr>
          </a:p>
        </p:txBody>
      </p:sp>
      <p:sp>
        <p:nvSpPr>
          <p:cNvPr id="349"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50"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51"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52"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C0F9A673-FFA8-4DA8-91BB-5D6E464B9FA0}" type="slidenum">
              <a:rPr b="0" lang="en-GB" sz="1000" spc="-1" strike="noStrike">
                <a:solidFill>
                  <a:srgbClr val="b2b2b2"/>
                </a:solidFill>
                <a:latin typeface="Calibri"/>
              </a:rPr>
              <a:t>26</a:t>
            </a:fld>
            <a:endParaRPr b="0" lang="en-GB" sz="1000" spc="-1" strike="noStrike">
              <a:latin typeface="Arial"/>
            </a:endParaRPr>
          </a:p>
        </p:txBody>
      </p:sp>
      <p:sp>
        <p:nvSpPr>
          <p:cNvPr id="353"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23</a:t>
            </a:r>
            <a:endParaRPr b="0" lang="en-GB" sz="2300" spc="-1" strike="noStrike">
              <a:latin typeface="Arial"/>
            </a:endParaRPr>
          </a:p>
        </p:txBody>
      </p:sp>
      <p:sp>
        <p:nvSpPr>
          <p:cNvPr id="355"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56"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5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5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5B710808-4263-4774-B15E-4D8E2FB7FB55}" type="slidenum">
              <a:rPr b="0" lang="en-GB" sz="1000" spc="-1" strike="noStrike">
                <a:solidFill>
                  <a:srgbClr val="b2b2b2"/>
                </a:solidFill>
                <a:latin typeface="Calibri"/>
              </a:rPr>
              <a:t>27</a:t>
            </a:fld>
            <a:endParaRPr b="0" lang="en-GB" sz="1000" spc="-1" strike="noStrike">
              <a:latin typeface="Arial"/>
            </a:endParaRPr>
          </a:p>
        </p:txBody>
      </p:sp>
      <p:sp>
        <p:nvSpPr>
          <p:cNvPr id="359"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24</a:t>
            </a:r>
            <a:endParaRPr b="0" lang="en-GB" sz="2300" spc="-1" strike="noStrike">
              <a:latin typeface="Arial"/>
            </a:endParaRPr>
          </a:p>
        </p:txBody>
      </p:sp>
      <p:sp>
        <p:nvSpPr>
          <p:cNvPr id="361"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62"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63"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64"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ADB7AAA1-A19F-450C-9E4C-397FA4692B23}" type="slidenum">
              <a:rPr b="0" lang="en-GB" sz="1000" spc="-1" strike="noStrike">
                <a:solidFill>
                  <a:srgbClr val="b2b2b2"/>
                </a:solidFill>
                <a:latin typeface="Calibri"/>
              </a:rPr>
              <a:t>28</a:t>
            </a:fld>
            <a:endParaRPr b="0" lang="en-GB" sz="1000" spc="-1" strike="noStrike">
              <a:latin typeface="Arial"/>
            </a:endParaRPr>
          </a:p>
        </p:txBody>
      </p:sp>
      <p:sp>
        <p:nvSpPr>
          <p:cNvPr id="365"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25</a:t>
            </a:r>
            <a:endParaRPr b="0" lang="en-GB" sz="2300" spc="-1" strike="noStrike">
              <a:latin typeface="Arial"/>
            </a:endParaRPr>
          </a:p>
        </p:txBody>
      </p:sp>
      <p:sp>
        <p:nvSpPr>
          <p:cNvPr id="367"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68"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69"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70"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FC8FFC8D-A647-446B-B438-40E9CB702686}" type="slidenum">
              <a:rPr b="0" lang="en-GB" sz="1000" spc="-1" strike="noStrike">
                <a:solidFill>
                  <a:srgbClr val="b2b2b2"/>
                </a:solidFill>
                <a:latin typeface="Calibri"/>
              </a:rPr>
              <a:t>29</a:t>
            </a:fld>
            <a:endParaRPr b="0" lang="en-GB" sz="1000" spc="-1" strike="noStrike">
              <a:latin typeface="Arial"/>
            </a:endParaRPr>
          </a:p>
        </p:txBody>
      </p:sp>
      <p:sp>
        <p:nvSpPr>
          <p:cNvPr id="371"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itel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en-GB" sz="2300" spc="-1" strike="noStrike">
                <a:solidFill>
                  <a:srgbClr val="1f356c"/>
                </a:solidFill>
                <a:latin typeface="Calibri"/>
              </a:rPr>
              <a:t>Error 2</a:t>
            </a:r>
            <a:endParaRPr b="0" lang="en-GB" sz="2300" spc="-1" strike="noStrike">
              <a:latin typeface="Arial"/>
            </a:endParaRPr>
          </a:p>
        </p:txBody>
      </p:sp>
      <p:pic>
        <p:nvPicPr>
          <p:cNvPr id="212" name="Espace réservé du contenu 12" descr=""/>
          <p:cNvPicPr/>
          <p:nvPr/>
        </p:nvPicPr>
        <p:blipFill>
          <a:blip r:embed="rId1"/>
          <a:stretch/>
        </p:blipFill>
        <p:spPr>
          <a:xfrm>
            <a:off x="425880" y="1140480"/>
            <a:ext cx="5544360" cy="3647880"/>
          </a:xfrm>
          <a:prstGeom prst="rect">
            <a:avLst/>
          </a:prstGeom>
          <a:ln w="0">
            <a:noFill/>
          </a:ln>
        </p:spPr>
      </p:pic>
      <p:sp>
        <p:nvSpPr>
          <p:cNvPr id="213" name="Inhaltsplatzhalter 5"/>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000" spc="-1" strike="noStrike">
                <a:solidFill>
                  <a:srgbClr val="34caff"/>
                </a:solidFill>
                <a:latin typeface="Calibri"/>
              </a:rPr>
              <a:t>Solution:</a:t>
            </a:r>
            <a:endParaRPr b="0" lang="en-GB" sz="2000" spc="-1" strike="noStrike">
              <a:latin typeface="Arial"/>
            </a:endParaRPr>
          </a:p>
          <a:p>
            <a:pPr>
              <a:lnSpc>
                <a:spcPct val="90000"/>
              </a:lnSpc>
              <a:spcBef>
                <a:spcPts val="1001"/>
              </a:spcBef>
              <a:tabLst>
                <a:tab algn="l" pos="0"/>
              </a:tabLst>
            </a:pPr>
            <a:r>
              <a:rPr b="0" lang="en-US" sz="1600" spc="-1" strike="noStrike">
                <a:solidFill>
                  <a:srgbClr val="000000"/>
                </a:solidFill>
                <a:latin typeface="Calibri"/>
              </a:rPr>
              <a:t>During installation of SDSoC and petalinux ,</a:t>
            </a:r>
            <a:endParaRPr b="0" lang="en-GB" sz="16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$sudo chmod u+x program_name </a:t>
            </a:r>
            <a:endParaRPr b="0" lang="en-GB" sz="14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$./program_name</a:t>
            </a:r>
            <a:endParaRPr b="0" lang="en-GB" sz="1400" spc="-1" strike="noStrike">
              <a:latin typeface="Arial"/>
            </a:endParaRPr>
          </a:p>
        </p:txBody>
      </p:sp>
      <p:sp>
        <p:nvSpPr>
          <p:cNvPr id="214" name="Fußzeilenplatzhalter 3"/>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15" name="Foliennummernplatzhalter 4"/>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EDAC9581-1AD0-4DE9-AF1B-5E6D94DB04CA}" type="slidenum">
              <a:rPr b="0" lang="en-GB" sz="1000" spc="-1" strike="noStrike">
                <a:solidFill>
                  <a:srgbClr val="b2b2b2"/>
                </a:solidFill>
                <a:latin typeface="Calibri"/>
              </a:rPr>
              <a:t>&lt;number&gt;</a:t>
            </a:fld>
            <a:endParaRPr b="0" lang="en-GB" sz="1000" spc="-1" strike="noStrike">
              <a:latin typeface="Arial"/>
            </a:endParaRPr>
          </a:p>
        </p:txBody>
      </p:sp>
      <p:sp>
        <p:nvSpPr>
          <p:cNvPr id="216" name="Textplatzhalter 9"/>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endParaRPr b="0" lang="en-GB" sz="1800" spc="-1" strike="noStrike">
              <a:latin typeface="Arial"/>
            </a:endParaRPr>
          </a:p>
          <a:p>
            <a:pPr>
              <a:lnSpc>
                <a:spcPct val="90000"/>
              </a:lnSpc>
              <a:spcBef>
                <a:spcPts val="1001"/>
              </a:spcBef>
              <a:tabLst>
                <a:tab algn="l" pos="0"/>
              </a:tabLst>
            </a:pPr>
            <a:r>
              <a:rPr b="0" lang="en-US" sz="1400" spc="-1" strike="noStrike">
                <a:solidFill>
                  <a:srgbClr val="00aeef"/>
                </a:solidFill>
                <a:latin typeface="Calibri"/>
              </a:rPr>
              <a:t>Ubuntu says “bash: ./program Permission denied” </a:t>
            </a:r>
            <a:endParaRPr b="0" lang="en-GB" sz="1400" spc="-1" strike="noStrike">
              <a:latin typeface="Arial"/>
            </a:endParaRPr>
          </a:p>
          <a:p>
            <a:pPr>
              <a:lnSpc>
                <a:spcPct val="90000"/>
              </a:lnSpc>
              <a:spcBef>
                <a:spcPts val="1001"/>
              </a:spcBef>
              <a:tabLst>
                <a:tab algn="l" pos="0"/>
              </a:tabLst>
            </a:pP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26</a:t>
            </a:r>
            <a:endParaRPr b="0" lang="en-GB" sz="2300" spc="-1" strike="noStrike">
              <a:latin typeface="Arial"/>
            </a:endParaRPr>
          </a:p>
        </p:txBody>
      </p:sp>
      <p:sp>
        <p:nvSpPr>
          <p:cNvPr id="373"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74"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75"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76"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3E67F94-1F8C-4E1E-A980-549418474D13}" type="slidenum">
              <a:rPr b="0" lang="en-GB" sz="1000" spc="-1" strike="noStrike">
                <a:solidFill>
                  <a:srgbClr val="b2b2b2"/>
                </a:solidFill>
                <a:latin typeface="Calibri"/>
              </a:rPr>
              <a:t>30</a:t>
            </a:fld>
            <a:endParaRPr b="0" lang="en-GB" sz="1000" spc="-1" strike="noStrike">
              <a:latin typeface="Arial"/>
            </a:endParaRPr>
          </a:p>
        </p:txBody>
      </p:sp>
      <p:sp>
        <p:nvSpPr>
          <p:cNvPr id="377"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27</a:t>
            </a:r>
            <a:endParaRPr b="0" lang="en-GB" sz="2300" spc="-1" strike="noStrike">
              <a:latin typeface="Arial"/>
            </a:endParaRPr>
          </a:p>
        </p:txBody>
      </p:sp>
      <p:sp>
        <p:nvSpPr>
          <p:cNvPr id="379"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80"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81"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82"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BAEC6090-8EF7-4721-84EB-E93ED5204DF6}" type="slidenum">
              <a:rPr b="0" lang="en-GB" sz="1000" spc="-1" strike="noStrike">
                <a:solidFill>
                  <a:srgbClr val="b2b2b2"/>
                </a:solidFill>
                <a:latin typeface="Calibri"/>
              </a:rPr>
              <a:t>31</a:t>
            </a:fld>
            <a:endParaRPr b="0" lang="en-GB" sz="1000" spc="-1" strike="noStrike">
              <a:latin typeface="Arial"/>
            </a:endParaRPr>
          </a:p>
        </p:txBody>
      </p:sp>
      <p:sp>
        <p:nvSpPr>
          <p:cNvPr id="383"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28</a:t>
            </a:r>
            <a:endParaRPr b="0" lang="en-GB" sz="2300" spc="-1" strike="noStrike">
              <a:latin typeface="Arial"/>
            </a:endParaRPr>
          </a:p>
        </p:txBody>
      </p:sp>
      <p:sp>
        <p:nvSpPr>
          <p:cNvPr id="385"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86"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8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8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EB19C775-922D-4548-B5D2-EFE698F55249}" type="slidenum">
              <a:rPr b="0" lang="en-GB" sz="1000" spc="-1" strike="noStrike">
                <a:solidFill>
                  <a:srgbClr val="b2b2b2"/>
                </a:solidFill>
                <a:latin typeface="Calibri"/>
              </a:rPr>
              <a:t>32</a:t>
            </a:fld>
            <a:endParaRPr b="0" lang="en-GB" sz="1000" spc="-1" strike="noStrike">
              <a:latin typeface="Arial"/>
            </a:endParaRPr>
          </a:p>
        </p:txBody>
      </p:sp>
      <p:sp>
        <p:nvSpPr>
          <p:cNvPr id="389"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29</a:t>
            </a:r>
            <a:endParaRPr b="0" lang="en-GB" sz="2300" spc="-1" strike="noStrike">
              <a:latin typeface="Arial"/>
            </a:endParaRPr>
          </a:p>
        </p:txBody>
      </p:sp>
      <p:sp>
        <p:nvSpPr>
          <p:cNvPr id="391" name="Espace réservé du contenu 2"/>
          <p:cNvSpPr/>
          <p:nvPr/>
        </p:nvSpPr>
        <p:spPr>
          <a:xfrm>
            <a:off x="425520" y="1140480"/>
            <a:ext cx="5545080" cy="5240520"/>
          </a:xfrm>
          <a:prstGeom prst="rect">
            <a:avLst/>
          </a:prstGeom>
          <a:noFill/>
          <a:ln w="0">
            <a:noFill/>
          </a:ln>
        </p:spPr>
        <p:style>
          <a:lnRef idx="0"/>
          <a:fillRef idx="0"/>
          <a:effectRef idx="0"/>
          <a:fontRef idx="minor"/>
        </p:style>
      </p:sp>
      <p:sp>
        <p:nvSpPr>
          <p:cNvPr id="392" name="Espace réservé du contenu 3"/>
          <p:cNvSpPr/>
          <p:nvPr/>
        </p:nvSpPr>
        <p:spPr>
          <a:xfrm>
            <a:off x="6228360" y="1140480"/>
            <a:ext cx="5545080" cy="5240520"/>
          </a:xfrm>
          <a:prstGeom prst="rect">
            <a:avLst/>
          </a:prstGeom>
          <a:noFill/>
          <a:ln w="0">
            <a:noFill/>
          </a:ln>
        </p:spPr>
        <p:style>
          <a:lnRef idx="0"/>
          <a:fillRef idx="0"/>
          <a:effectRef idx="0"/>
          <a:fontRef idx="minor"/>
        </p:style>
      </p:sp>
      <p:sp>
        <p:nvSpPr>
          <p:cNvPr id="393"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94"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4355EE3-3361-40B5-AFE9-DD117BA2112D}" type="slidenum">
              <a:rPr b="0" lang="en-GB" sz="1000" spc="-1" strike="noStrike">
                <a:solidFill>
                  <a:srgbClr val="b2b2b2"/>
                </a:solidFill>
                <a:latin typeface="Calibri"/>
              </a:rPr>
              <a:t>33</a:t>
            </a:fld>
            <a:endParaRPr b="0" lang="en-GB" sz="1000" spc="-1" strike="noStrike">
              <a:latin typeface="Arial"/>
            </a:endParaRPr>
          </a:p>
        </p:txBody>
      </p:sp>
      <p:sp>
        <p:nvSpPr>
          <p:cNvPr id="395" name="Espace réservé du texte 6"/>
          <p:cNvSpPr/>
          <p:nvPr/>
        </p:nvSpPr>
        <p:spPr>
          <a:xfrm>
            <a:off x="425880" y="670680"/>
            <a:ext cx="9311040" cy="223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rmAutofit/>
          </a:bodyPr>
          <a:p>
            <a:pPr>
              <a:lnSpc>
                <a:spcPct val="90000"/>
              </a:lnSpc>
            </a:pPr>
            <a:r>
              <a:rPr b="1" lang="fr-FR" sz="2300" spc="-1" strike="noStrike">
                <a:solidFill>
                  <a:srgbClr val="1f356c"/>
                </a:solidFill>
                <a:latin typeface="Calibri"/>
              </a:rPr>
              <a:t>Error 30</a:t>
            </a:r>
            <a:endParaRPr b="0" lang="en-GB" sz="2300" spc="-1" strike="noStrike">
              <a:latin typeface="Arial"/>
            </a:endParaRPr>
          </a:p>
        </p:txBody>
      </p:sp>
      <p:sp>
        <p:nvSpPr>
          <p:cNvPr id="39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39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3F66ED16-8F47-423E-9E71-AAE713D45FA8}" type="slidenum">
              <a:rPr b="0" lang="en-GB" sz="1000" spc="-1" strike="noStrike">
                <a:solidFill>
                  <a:srgbClr val="b2b2b2"/>
                </a:solidFill>
                <a:latin typeface="Calibri"/>
              </a:rPr>
              <a:t>34</a:t>
            </a:fld>
            <a:endParaRPr b="0" lang="en-GB" sz="1000" spc="-1" strike="noStrike">
              <a:latin typeface="Arial"/>
            </a:endParaRPr>
          </a:p>
        </p:txBody>
      </p:sp>
      <p:sp>
        <p:nvSpPr>
          <p:cNvPr id="399"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de-DE" sz="1400" spc="-1" strike="noStrike">
                <a:solidFill>
                  <a:srgbClr val="00aeef"/>
                </a:solidFill>
                <a:latin typeface="Calibri"/>
              </a:rPr>
              <a:t>Machine Learning: Using the SORT tracker</a:t>
            </a:r>
            <a:endParaRPr b="0" lang="en-GB" sz="1400" spc="-1" strike="noStrike">
              <a:latin typeface="Arial"/>
            </a:endParaRPr>
          </a:p>
        </p:txBody>
      </p:sp>
      <p:sp>
        <p:nvSpPr>
          <p:cNvPr id="400" name=""/>
          <p:cNvSpPr/>
          <p:nvPr/>
        </p:nvSpPr>
        <p:spPr>
          <a:xfrm>
            <a:off x="360360" y="1260360"/>
            <a:ext cx="899280" cy="359280"/>
          </a:xfrm>
          <a:custGeom>
            <a:avLst/>
            <a:gdLst/>
            <a:ahLst/>
            <a:rect l="l" t="t" r="r" b="b"/>
            <a:pathLst>
              <a:path w="2502" h="1002">
                <a:moveTo>
                  <a:pt x="0" y="0"/>
                </a:moveTo>
                <a:lnTo>
                  <a:pt x="2260" y="0"/>
                </a:lnTo>
                <a:lnTo>
                  <a:pt x="2501" y="500"/>
                </a:lnTo>
                <a:lnTo>
                  <a:pt x="2260" y="1001"/>
                </a:lnTo>
                <a:lnTo>
                  <a:pt x="0" y="1001"/>
                </a:lnTo>
                <a:lnTo>
                  <a:pt x="0" y="0"/>
                </a:lnTo>
              </a:path>
            </a:pathLst>
          </a:custGeom>
          <a:solidFill>
            <a:srgbClr val="f10d0c"/>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GB" sz="1400" spc="-1" strike="noStrike">
                <a:solidFill>
                  <a:srgbClr val="ffffff"/>
                </a:solidFill>
                <a:latin typeface="Arial"/>
                <a:ea typeface="DejaVu Sans"/>
              </a:rPr>
              <a:t>Problem</a:t>
            </a:r>
            <a:endParaRPr b="0" lang="en-GB" sz="1400" spc="-1" strike="noStrike">
              <a:latin typeface="Arial"/>
            </a:endParaRPr>
          </a:p>
        </p:txBody>
      </p:sp>
      <p:sp>
        <p:nvSpPr>
          <p:cNvPr id="401" name=""/>
          <p:cNvSpPr/>
          <p:nvPr/>
        </p:nvSpPr>
        <p:spPr>
          <a:xfrm>
            <a:off x="1260360" y="1260000"/>
            <a:ext cx="3239280" cy="539280"/>
          </a:xfrm>
          <a:prstGeom prst="rect">
            <a:avLst/>
          </a:prstGeom>
          <a:noFill/>
          <a:ln w="0">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GB" sz="1200" spc="-1" strike="noStrike">
                <a:solidFill>
                  <a:srgbClr val="000000"/>
                </a:solidFill>
                <a:latin typeface="Arial Narrow"/>
                <a:ea typeface="DejaVu Sans"/>
              </a:rPr>
              <a:t>Tracker was switching IDs very often</a:t>
            </a:r>
            <a:endParaRPr b="0" lang="en-GB" sz="1200" spc="-1" strike="noStrike">
              <a:latin typeface="Arial"/>
            </a:endParaRPr>
          </a:p>
          <a:p>
            <a:pPr marL="216000" indent="-215280">
              <a:lnSpc>
                <a:spcPct val="100000"/>
              </a:lnSpc>
              <a:buClr>
                <a:srgbClr val="000000"/>
              </a:buClr>
              <a:buSzPct val="45000"/>
              <a:buFont typeface="Wingdings" charset="2"/>
              <a:buChar char=""/>
            </a:pPr>
            <a:r>
              <a:rPr b="0" lang="en-GB" sz="1200" spc="-1" strike="noStrike">
                <a:solidFill>
                  <a:srgbClr val="000000"/>
                </a:solidFill>
                <a:latin typeface="Arial Narrow"/>
                <a:ea typeface="DejaVu Sans"/>
              </a:rPr>
              <a:t>Miscounting of objects</a:t>
            </a:r>
            <a:endParaRPr b="0" lang="en-GB" sz="1200" spc="-1" strike="noStrike">
              <a:latin typeface="Arial"/>
            </a:endParaRPr>
          </a:p>
          <a:p>
            <a:pPr marL="216000" indent="-215280">
              <a:lnSpc>
                <a:spcPct val="100000"/>
              </a:lnSpc>
              <a:buClr>
                <a:srgbClr val="000000"/>
              </a:buClr>
              <a:buSzPct val="45000"/>
              <a:buFont typeface="Wingdings" charset="2"/>
              <a:buChar char=""/>
            </a:pPr>
            <a:r>
              <a:rPr b="0" lang="en-GB" sz="1200" spc="-1" strike="noStrike">
                <a:solidFill>
                  <a:srgbClr val="000000"/>
                </a:solidFill>
                <a:latin typeface="Arial Narrow"/>
                <a:ea typeface="DejaVu Sans"/>
              </a:rPr>
              <a:t>Could not provide the class IDs to the JSON</a:t>
            </a:r>
            <a:endParaRPr b="0" lang="en-GB" sz="1200" spc="-1" strike="noStrike">
              <a:latin typeface="Arial"/>
            </a:endParaRPr>
          </a:p>
        </p:txBody>
      </p:sp>
      <p:sp>
        <p:nvSpPr>
          <p:cNvPr id="402" name=""/>
          <p:cNvSpPr/>
          <p:nvPr/>
        </p:nvSpPr>
        <p:spPr>
          <a:xfrm>
            <a:off x="360360" y="1979640"/>
            <a:ext cx="899280" cy="359280"/>
          </a:xfrm>
          <a:prstGeom prst="rect">
            <a:avLst/>
          </a:prstGeom>
          <a:solidFill>
            <a:srgbClr val="e8a202"/>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GB" sz="1400" spc="-1" strike="noStrike">
                <a:solidFill>
                  <a:srgbClr val="ffffff"/>
                </a:solidFill>
                <a:latin typeface="Arial"/>
                <a:ea typeface="DejaVu Sans"/>
              </a:rPr>
              <a:t>Details</a:t>
            </a:r>
            <a:endParaRPr b="0" lang="en-GB" sz="1400" spc="-1" strike="noStrike">
              <a:latin typeface="Arial"/>
            </a:endParaRPr>
          </a:p>
        </p:txBody>
      </p:sp>
      <p:sp>
        <p:nvSpPr>
          <p:cNvPr id="403" name=""/>
          <p:cNvSpPr/>
          <p:nvPr/>
        </p:nvSpPr>
        <p:spPr>
          <a:xfrm>
            <a:off x="1260360" y="1908720"/>
            <a:ext cx="3779280" cy="790920"/>
          </a:xfrm>
          <a:prstGeom prst="rect">
            <a:avLst/>
          </a:prstGeom>
          <a:noFill/>
          <a:ln w="0">
            <a:noFill/>
          </a:ln>
        </p:spPr>
        <p:style>
          <a:lnRef idx="0"/>
          <a:fillRef idx="0"/>
          <a:effectRef idx="0"/>
          <a:fontRef idx="minor"/>
        </p:style>
        <p:txBody>
          <a:bodyPr lIns="90000" rIns="90000" tIns="45000" bIns="45000">
            <a:noAutofit/>
          </a:bodyPr>
          <a:p>
            <a:pPr algn="just">
              <a:lnSpc>
                <a:spcPct val="100000"/>
              </a:lnSpc>
            </a:pPr>
            <a:r>
              <a:rPr b="0" lang="en-GB" sz="1200" spc="-1" strike="noStrike">
                <a:solidFill>
                  <a:srgbClr val="000000"/>
                </a:solidFill>
                <a:latin typeface="Arial Narrow"/>
                <a:ea typeface="DejaVu Sans"/>
              </a:rPr>
              <a:t>I was previously using the tracker provided as a Python module, as a result I was not being able to modify the parameters of the Sort instance to my liking without breaking the code. </a:t>
            </a:r>
            <a:endParaRPr b="0" lang="en-GB" sz="1200" spc="-1" strike="noStrike">
              <a:latin typeface="Arial"/>
            </a:endParaRPr>
          </a:p>
        </p:txBody>
      </p:sp>
      <p:sp>
        <p:nvSpPr>
          <p:cNvPr id="404" name=""/>
          <p:cNvSpPr/>
          <p:nvPr/>
        </p:nvSpPr>
        <p:spPr>
          <a:xfrm>
            <a:off x="360360" y="2880360"/>
            <a:ext cx="899280" cy="359280"/>
          </a:xfrm>
          <a:custGeom>
            <a:avLst/>
            <a:gdLst/>
            <a:ahLst/>
            <a:rect l="l" t="t" r="r" b="b"/>
            <a:pathLst>
              <a:path w="2502" h="1002">
                <a:moveTo>
                  <a:pt x="0" y="0"/>
                </a:moveTo>
                <a:lnTo>
                  <a:pt x="2117" y="0"/>
                </a:lnTo>
                <a:lnTo>
                  <a:pt x="2501" y="500"/>
                </a:lnTo>
                <a:lnTo>
                  <a:pt x="2117" y="1001"/>
                </a:lnTo>
                <a:lnTo>
                  <a:pt x="0" y="1001"/>
                </a:lnTo>
                <a:lnTo>
                  <a:pt x="0" y="0"/>
                </a:lnTo>
              </a:path>
            </a:pathLst>
          </a:custGeom>
          <a:solidFill>
            <a:srgbClr val="5eb91e"/>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GB" sz="1400" spc="-1" strike="noStrike">
                <a:solidFill>
                  <a:srgbClr val="ffffff"/>
                </a:solidFill>
                <a:latin typeface="Arial"/>
                <a:ea typeface="DejaVu Sans"/>
              </a:rPr>
              <a:t>Fix</a:t>
            </a:r>
            <a:endParaRPr b="0" lang="en-GB" sz="1400" spc="-1" strike="noStrike">
              <a:latin typeface="Arial"/>
            </a:endParaRPr>
          </a:p>
        </p:txBody>
      </p:sp>
      <p:sp>
        <p:nvSpPr>
          <p:cNvPr id="405" name=""/>
          <p:cNvSpPr/>
          <p:nvPr/>
        </p:nvSpPr>
        <p:spPr>
          <a:xfrm>
            <a:off x="1260360" y="2880000"/>
            <a:ext cx="3779280" cy="647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Arial Narrow"/>
                <a:ea typeface="DejaVu Sans"/>
              </a:rPr>
              <a:t>There are two available fixes for this problem:</a:t>
            </a:r>
            <a:endParaRPr b="0" lang="en-GB" sz="1200" spc="-1" strike="noStrike">
              <a:latin typeface="Arial"/>
            </a:endParaRPr>
          </a:p>
          <a:p>
            <a:pPr marL="216000" indent="-215280">
              <a:lnSpc>
                <a:spcPct val="100000"/>
              </a:lnSpc>
              <a:buClr>
                <a:srgbClr val="000000"/>
              </a:buClr>
              <a:buFont typeface="StarSymbol"/>
              <a:buAutoNum type="arabicParenR"/>
            </a:pPr>
            <a:r>
              <a:rPr b="0" lang="en-GB" sz="1200" spc="-1" strike="noStrike">
                <a:solidFill>
                  <a:srgbClr val="000000"/>
                </a:solidFill>
                <a:latin typeface="Arial Narrow"/>
                <a:ea typeface="DejaVu Sans"/>
              </a:rPr>
              <a:t>Modify the SORT parameters</a:t>
            </a:r>
            <a:endParaRPr b="0" lang="en-GB" sz="1200" spc="-1" strike="noStrike">
              <a:latin typeface="Arial"/>
            </a:endParaRPr>
          </a:p>
          <a:p>
            <a:pPr marL="216000" indent="-215280">
              <a:lnSpc>
                <a:spcPct val="100000"/>
              </a:lnSpc>
              <a:buClr>
                <a:srgbClr val="000000"/>
              </a:buClr>
              <a:buFont typeface="StarSymbol"/>
              <a:buAutoNum type="arabicParenR"/>
            </a:pPr>
            <a:r>
              <a:rPr b="0" lang="en-GB" sz="1200" spc="-1" strike="noStrike">
                <a:solidFill>
                  <a:srgbClr val="000000"/>
                </a:solidFill>
                <a:latin typeface="Arial Narrow"/>
                <a:ea typeface="DejaVu Sans"/>
              </a:rPr>
              <a:t>Use a better tracker</a:t>
            </a:r>
            <a:endParaRPr b="0" lang="en-GB" sz="1200" spc="-1" strike="noStrike">
              <a:latin typeface="Arial"/>
            </a:endParaRPr>
          </a:p>
          <a:p>
            <a:pPr marL="216000" indent="-215280">
              <a:lnSpc>
                <a:spcPct val="100000"/>
              </a:lnSpc>
              <a:buClr>
                <a:srgbClr val="000000"/>
              </a:buClr>
              <a:buFont typeface="StarSymbol"/>
              <a:buAutoNum type="arabicParenR"/>
            </a:pPr>
            <a:r>
              <a:rPr b="0" lang="en-GB" sz="1200" spc="-1" strike="noStrike">
                <a:solidFill>
                  <a:srgbClr val="000000"/>
                </a:solidFill>
                <a:latin typeface="Arial Narrow"/>
                <a:ea typeface="DejaVu Sans"/>
              </a:rPr>
              <a:t>Fixed the problem of assigning the class IDs by modifying the underlying source code of the SORT algorithm. Initially it used to return a numpy array of [x1, y1, x2, y2, track_id]. I added an extra field in the numpy array such that now it returns the class id as well.</a:t>
            </a:r>
            <a:endParaRPr b="0" lang="en-GB" sz="1200" spc="-1" strike="noStrike">
              <a:latin typeface="Arial"/>
            </a:endParaRPr>
          </a:p>
        </p:txBody>
      </p:sp>
      <p:sp>
        <p:nvSpPr>
          <p:cNvPr id="406" name=""/>
          <p:cNvSpPr/>
          <p:nvPr/>
        </p:nvSpPr>
        <p:spPr>
          <a:xfrm>
            <a:off x="8100360" y="907200"/>
            <a:ext cx="3419280" cy="2332440"/>
          </a:xfrm>
          <a:prstGeom prst="rect">
            <a:avLst/>
          </a:prstGeom>
          <a:solidFill>
            <a:srgbClr val="fff5ce"/>
          </a:solidFill>
          <a:ln w="10080">
            <a:solidFill>
              <a:srgbClr val="000000"/>
            </a:solidFill>
            <a:round/>
          </a:ln>
        </p:spPr>
        <p:style>
          <a:lnRef idx="0"/>
          <a:fillRef idx="0"/>
          <a:effectRef idx="0"/>
          <a:fontRef idx="minor"/>
        </p:style>
        <p:txBody>
          <a:bodyPr lIns="95040" rIns="95040" tIns="50040" bIns="50040">
            <a:noAutofit/>
          </a:bodyPr>
          <a:p>
            <a:pPr>
              <a:lnSpc>
                <a:spcPct val="100000"/>
              </a:lnSpc>
            </a:pPr>
            <a:r>
              <a:rPr b="1" lang="en-GB" sz="1200" spc="-1" strike="noStrike">
                <a:solidFill>
                  <a:srgbClr val="000000"/>
                </a:solidFill>
                <a:latin typeface="Arial Narrow"/>
                <a:ea typeface="DejaVu Sans"/>
              </a:rPr>
              <a:t>Modification of the SORT parameters:</a:t>
            </a:r>
            <a:br/>
            <a:endParaRPr b="0" lang="en-GB" sz="1200" spc="-1" strike="noStrike">
              <a:latin typeface="Arial"/>
            </a:endParaRPr>
          </a:p>
          <a:p>
            <a:pPr>
              <a:lnSpc>
                <a:spcPct val="100000"/>
              </a:lnSpc>
            </a:pPr>
            <a:r>
              <a:rPr b="0" lang="en-GB" sz="1000" spc="-1" strike="noStrike">
                <a:solidFill>
                  <a:srgbClr val="000000"/>
                </a:solidFill>
                <a:latin typeface="Arial"/>
                <a:ea typeface="DejaVu Sans"/>
              </a:rPr>
              <a:t>The module I was using did not provide me with a lot of flexibility in terms of modification of the core parameters of the Sort tracker. My guess is that the parameters were referenced somewhere else in the module as well, so whenever I tried to change it, the code broke.</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Arial"/>
                <a:ea typeface="DejaVu Sans"/>
              </a:rPr>
              <a:t>I overcame this problem by rewriting the implementation part from scratch, so that I can have more granular control of the SORT parameters. This step, combined with a little tuning of these parameters, was able to bring down the number of misaligned tracks by a significant amount.</a:t>
            </a:r>
            <a:endParaRPr b="0" lang="en-GB" sz="1000" spc="-1" strike="noStrike">
              <a:latin typeface="Arial"/>
            </a:endParaRPr>
          </a:p>
        </p:txBody>
      </p:sp>
      <p:sp>
        <p:nvSpPr>
          <p:cNvPr id="407" name=""/>
          <p:cNvSpPr/>
          <p:nvPr/>
        </p:nvSpPr>
        <p:spPr>
          <a:xfrm>
            <a:off x="8100360" y="3796920"/>
            <a:ext cx="3419280" cy="1602720"/>
          </a:xfrm>
          <a:prstGeom prst="rect">
            <a:avLst/>
          </a:prstGeom>
          <a:solidFill>
            <a:srgbClr val="fff5ce"/>
          </a:solidFill>
          <a:ln w="10080">
            <a:solidFill>
              <a:srgbClr val="000000"/>
            </a:solidFill>
            <a:round/>
          </a:ln>
        </p:spPr>
        <p:style>
          <a:lnRef idx="0"/>
          <a:fillRef idx="0"/>
          <a:effectRef idx="0"/>
          <a:fontRef idx="minor"/>
        </p:style>
        <p:txBody>
          <a:bodyPr lIns="95040" rIns="95040" tIns="50040" bIns="50040">
            <a:noAutofit/>
          </a:bodyPr>
          <a:p>
            <a:pPr>
              <a:lnSpc>
                <a:spcPct val="100000"/>
              </a:lnSpc>
            </a:pPr>
            <a:r>
              <a:rPr b="1" lang="en-GB" sz="1200" spc="-1" strike="noStrike">
                <a:solidFill>
                  <a:srgbClr val="000000"/>
                </a:solidFill>
                <a:latin typeface="Arial Narrow"/>
                <a:ea typeface="DejaVu Sans"/>
              </a:rPr>
              <a:t>Using a better tracker to handle occlusions:</a:t>
            </a:r>
            <a:br/>
            <a:endParaRPr b="0" lang="en-GB" sz="1200" spc="-1" strike="noStrike">
              <a:latin typeface="Arial"/>
            </a:endParaRPr>
          </a:p>
          <a:p>
            <a:pPr>
              <a:lnSpc>
                <a:spcPct val="100000"/>
              </a:lnSpc>
            </a:pPr>
            <a:r>
              <a:rPr b="0" lang="en-GB" sz="1000" spc="-1" strike="noStrike">
                <a:solidFill>
                  <a:srgbClr val="000000"/>
                </a:solidFill>
                <a:latin typeface="Arial"/>
                <a:ea typeface="DejaVu Sans"/>
              </a:rPr>
              <a:t>The SORT tracker, while being an impressive tracker, still has its limitations. This comes into view when the objects are close together, and the tracked objects get occluded. The DeepSORT tracker uses a Deep Neural Network to improve the association metrics of the SORT algorithm. I am still looking into the implementation of the training part required for this tracker to be able to be implemented.</a:t>
            </a:r>
            <a:endParaRPr b="0" lang="en-GB" sz="1000" spc="-1" strike="noStrike">
              <a:latin typeface="Arial"/>
            </a:endParaRPr>
          </a:p>
        </p:txBody>
      </p:sp>
      <p:sp>
        <p:nvSpPr>
          <p:cNvPr id="408" name=""/>
          <p:cNvSpPr/>
          <p:nvPr/>
        </p:nvSpPr>
        <p:spPr>
          <a:xfrm>
            <a:off x="2340000" y="4799520"/>
            <a:ext cx="1080000" cy="540000"/>
          </a:xfrm>
          <a:prstGeom prst="rect">
            <a:avLst/>
          </a:prstGeom>
          <a:solidFill>
            <a:srgbClr val="ff860d"/>
          </a:solidFill>
          <a:ln w="0">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Linux Biolinum G"/>
              </a:rPr>
              <a:t>update()</a:t>
            </a:r>
            <a:endParaRPr b="0" lang="en-GB" sz="1200" spc="-1" strike="noStrike">
              <a:latin typeface="Arial"/>
            </a:endParaRPr>
          </a:p>
        </p:txBody>
      </p:sp>
      <p:sp>
        <p:nvSpPr>
          <p:cNvPr id="409" name=""/>
          <p:cNvSpPr txBox="1"/>
          <p:nvPr/>
        </p:nvSpPr>
        <p:spPr>
          <a:xfrm>
            <a:off x="430560" y="4883040"/>
            <a:ext cx="1633320" cy="376920"/>
          </a:xfrm>
          <a:prstGeom prst="rect">
            <a:avLst/>
          </a:prstGeom>
          <a:noFill/>
          <a:ln w="0">
            <a:noFill/>
          </a:ln>
        </p:spPr>
        <p:txBody>
          <a:bodyPr lIns="90000" rIns="90000" tIns="45000" bIns="45000" anchor="ctr">
            <a:noAutofit/>
          </a:bodyPr>
          <a:p>
            <a:r>
              <a:rPr b="0" lang="en-GB" sz="1000" spc="-1" strike="noStrike">
                <a:latin typeface="Courier New"/>
              </a:rPr>
              <a:t>[ x, y, w, h, conf]</a:t>
            </a:r>
            <a:endParaRPr b="0" lang="en-GB" sz="1000" spc="-1" strike="noStrike">
              <a:latin typeface="Courier New"/>
            </a:endParaRPr>
          </a:p>
        </p:txBody>
      </p:sp>
      <p:cxnSp>
        <p:nvCxnSpPr>
          <p:cNvPr id="410" name=""/>
          <p:cNvCxnSpPr>
            <a:stCxn id="409" idx="3"/>
            <a:endCxn id="408" idx="1"/>
          </p:cNvCxnSpPr>
          <p:nvPr/>
        </p:nvCxnSpPr>
        <p:spPr>
          <a:xfrm flipV="1">
            <a:off x="2063880" y="5069520"/>
            <a:ext cx="276480" cy="2160"/>
          </a:xfrm>
          <a:prstGeom prst="straightConnector1">
            <a:avLst/>
          </a:prstGeom>
          <a:ln w="0">
            <a:solidFill>
              <a:srgbClr val="3465a4"/>
            </a:solidFill>
            <a:tailEnd len="med" type="triangle" w="med"/>
          </a:ln>
        </p:spPr>
      </p:cxnSp>
      <p:sp>
        <p:nvSpPr>
          <p:cNvPr id="411" name=""/>
          <p:cNvSpPr txBox="1"/>
          <p:nvPr/>
        </p:nvSpPr>
        <p:spPr>
          <a:xfrm>
            <a:off x="3752640" y="4883040"/>
            <a:ext cx="2320920" cy="376920"/>
          </a:xfrm>
          <a:prstGeom prst="rect">
            <a:avLst/>
          </a:prstGeom>
          <a:noFill/>
          <a:ln w="0">
            <a:noFill/>
          </a:ln>
        </p:spPr>
        <p:txBody>
          <a:bodyPr lIns="90000" rIns="90000" tIns="45000" bIns="45000" anchor="ctr">
            <a:noAutofit/>
          </a:bodyPr>
          <a:p>
            <a:pPr>
              <a:lnSpc>
                <a:spcPct val="100000"/>
              </a:lnSpc>
            </a:pPr>
            <a:r>
              <a:rPr b="0" lang="en-GB" sz="1000" spc="-1" strike="noStrike">
                <a:latin typeface="Courier New"/>
                <a:ea typeface="Microsoft YaHei"/>
              </a:rPr>
              <a:t>[ x1, y1, x2, y2, track_id]</a:t>
            </a:r>
            <a:endParaRPr b="0" lang="en-GB" sz="1000" spc="-1" strike="noStrike">
              <a:latin typeface="Arial"/>
            </a:endParaRPr>
          </a:p>
        </p:txBody>
      </p:sp>
      <p:cxnSp>
        <p:nvCxnSpPr>
          <p:cNvPr id="412" name=""/>
          <p:cNvCxnSpPr>
            <a:stCxn id="408" idx="3"/>
            <a:endCxn id="411" idx="1"/>
          </p:cNvCxnSpPr>
          <p:nvPr/>
        </p:nvCxnSpPr>
        <p:spPr>
          <a:xfrm>
            <a:off x="3420000" y="5069520"/>
            <a:ext cx="333000" cy="2160"/>
          </a:xfrm>
          <a:prstGeom prst="straightConnector1">
            <a:avLst/>
          </a:prstGeom>
          <a:ln w="0">
            <a:solidFill>
              <a:srgbClr val="3465a4"/>
            </a:solidFill>
            <a:tailEnd len="med" type="triangle" w="med"/>
          </a:ln>
        </p:spPr>
      </p:cxnSp>
      <p:sp>
        <p:nvSpPr>
          <p:cNvPr id="413" name=""/>
          <p:cNvSpPr/>
          <p:nvPr/>
        </p:nvSpPr>
        <p:spPr>
          <a:xfrm>
            <a:off x="2350440" y="5760000"/>
            <a:ext cx="1080000" cy="540000"/>
          </a:xfrm>
          <a:prstGeom prst="rect">
            <a:avLst/>
          </a:prstGeom>
          <a:solidFill>
            <a:srgbClr val="3faf46"/>
          </a:solidFill>
          <a:ln w="0">
            <a:solidFill>
              <a:srgbClr val="3465a4"/>
            </a:solidFill>
          </a:ln>
        </p:spPr>
        <p:style>
          <a:lnRef idx="0"/>
          <a:fillRef idx="0"/>
          <a:effectRef idx="0"/>
          <a:fontRef idx="minor"/>
        </p:style>
        <p:txBody>
          <a:bodyPr wrap="none" lIns="90000" rIns="90000" tIns="45000" bIns="45000" anchor="ctr">
            <a:noAutofit/>
          </a:bodyPr>
          <a:p>
            <a:pPr algn="ctr"/>
            <a:r>
              <a:rPr b="0" lang="en-GB" sz="1200" spc="-1" strike="noStrike">
                <a:latin typeface="Linux Biolinum G"/>
              </a:rPr>
              <a:t>update()</a:t>
            </a:r>
            <a:endParaRPr b="0" lang="en-GB" sz="1200" spc="-1" strike="noStrike">
              <a:latin typeface="Arial"/>
            </a:endParaRPr>
          </a:p>
        </p:txBody>
      </p:sp>
      <p:sp>
        <p:nvSpPr>
          <p:cNvPr id="414" name=""/>
          <p:cNvSpPr txBox="1"/>
          <p:nvPr/>
        </p:nvSpPr>
        <p:spPr>
          <a:xfrm>
            <a:off x="441000" y="5843520"/>
            <a:ext cx="1633320" cy="376920"/>
          </a:xfrm>
          <a:prstGeom prst="rect">
            <a:avLst/>
          </a:prstGeom>
          <a:noFill/>
          <a:ln w="0">
            <a:noFill/>
          </a:ln>
        </p:spPr>
        <p:txBody>
          <a:bodyPr lIns="90000" rIns="90000" tIns="45000" bIns="45000" anchor="ctr">
            <a:noAutofit/>
          </a:bodyPr>
          <a:p>
            <a:r>
              <a:rPr b="0" lang="en-GB" sz="1000" spc="-1" strike="noStrike">
                <a:latin typeface="Courier New"/>
              </a:rPr>
              <a:t>[ x, y, w, h, conf, class_id]</a:t>
            </a:r>
            <a:endParaRPr b="0" lang="en-GB" sz="1000" spc="-1" strike="noStrike">
              <a:latin typeface="Courier New"/>
            </a:endParaRPr>
          </a:p>
        </p:txBody>
      </p:sp>
      <p:cxnSp>
        <p:nvCxnSpPr>
          <p:cNvPr id="415" name=""/>
          <p:cNvCxnSpPr>
            <a:stCxn id="414" idx="3"/>
            <a:endCxn id="413" idx="1"/>
          </p:cNvCxnSpPr>
          <p:nvPr/>
        </p:nvCxnSpPr>
        <p:spPr>
          <a:xfrm flipV="1">
            <a:off x="2074320" y="6030000"/>
            <a:ext cx="276480" cy="2160"/>
          </a:xfrm>
          <a:prstGeom prst="straightConnector1">
            <a:avLst/>
          </a:prstGeom>
          <a:ln w="0">
            <a:solidFill>
              <a:srgbClr val="3465a4"/>
            </a:solidFill>
            <a:tailEnd len="med" type="triangle" w="med"/>
          </a:ln>
        </p:spPr>
      </p:cxnSp>
      <p:sp>
        <p:nvSpPr>
          <p:cNvPr id="416" name=""/>
          <p:cNvSpPr txBox="1"/>
          <p:nvPr/>
        </p:nvSpPr>
        <p:spPr>
          <a:xfrm>
            <a:off x="3763080" y="5843520"/>
            <a:ext cx="2320920" cy="376920"/>
          </a:xfrm>
          <a:prstGeom prst="rect">
            <a:avLst/>
          </a:prstGeom>
          <a:noFill/>
          <a:ln w="0">
            <a:noFill/>
          </a:ln>
        </p:spPr>
        <p:txBody>
          <a:bodyPr lIns="90000" rIns="90000" tIns="45000" bIns="45000" anchor="ctr">
            <a:noAutofit/>
          </a:bodyPr>
          <a:p>
            <a:pPr>
              <a:lnSpc>
                <a:spcPct val="100000"/>
              </a:lnSpc>
            </a:pPr>
            <a:r>
              <a:rPr b="0" lang="en-GB" sz="1000" spc="-1" strike="noStrike">
                <a:latin typeface="Courier New"/>
                <a:ea typeface="Microsoft YaHei"/>
              </a:rPr>
              <a:t>[ x1, y1, x2, y2, track_id, class_id]</a:t>
            </a:r>
            <a:endParaRPr b="0" lang="en-GB" sz="1000" spc="-1" strike="noStrike">
              <a:latin typeface="Arial"/>
            </a:endParaRPr>
          </a:p>
        </p:txBody>
      </p:sp>
      <p:cxnSp>
        <p:nvCxnSpPr>
          <p:cNvPr id="417" name=""/>
          <p:cNvCxnSpPr>
            <a:stCxn id="413" idx="3"/>
            <a:endCxn id="416" idx="1"/>
          </p:cNvCxnSpPr>
          <p:nvPr/>
        </p:nvCxnSpPr>
        <p:spPr>
          <a:xfrm>
            <a:off x="3430440" y="6030000"/>
            <a:ext cx="333000" cy="2160"/>
          </a:xfrm>
          <a:prstGeom prst="straightConnector1">
            <a:avLst/>
          </a:prstGeom>
          <a:ln w="0">
            <a:solidFill>
              <a:srgbClr val="3465a4"/>
            </a:solidFill>
            <a:tailEnd len="med" type="triangle" w="med"/>
          </a:ln>
        </p:spPr>
      </p:cxnSp>
      <p:sp>
        <p:nvSpPr>
          <p:cNvPr id="418" name=""/>
          <p:cNvSpPr txBox="1"/>
          <p:nvPr/>
        </p:nvSpPr>
        <p:spPr>
          <a:xfrm>
            <a:off x="540000" y="4592880"/>
            <a:ext cx="1080000" cy="290160"/>
          </a:xfrm>
          <a:prstGeom prst="rect">
            <a:avLst/>
          </a:prstGeom>
          <a:noFill/>
          <a:ln w="0">
            <a:noFill/>
          </a:ln>
        </p:spPr>
        <p:txBody>
          <a:bodyPr lIns="90000" rIns="90000" tIns="45000" bIns="45000">
            <a:noAutofit/>
          </a:bodyPr>
          <a:p>
            <a:r>
              <a:rPr b="1" lang="en-GB" sz="1400" spc="-1" strike="noStrike">
                <a:latin typeface="Arial"/>
              </a:rPr>
              <a:t>Initial</a:t>
            </a:r>
            <a:endParaRPr b="1" lang="en-GB" sz="1400" spc="-1" strike="noStrike">
              <a:latin typeface="Arial"/>
            </a:endParaRPr>
          </a:p>
        </p:txBody>
      </p:sp>
      <p:sp>
        <p:nvSpPr>
          <p:cNvPr id="419" name=""/>
          <p:cNvSpPr txBox="1"/>
          <p:nvPr/>
        </p:nvSpPr>
        <p:spPr>
          <a:xfrm>
            <a:off x="540000" y="5469840"/>
            <a:ext cx="1080000" cy="290160"/>
          </a:xfrm>
          <a:prstGeom prst="rect">
            <a:avLst/>
          </a:prstGeom>
          <a:noFill/>
          <a:ln w="0">
            <a:noFill/>
          </a:ln>
        </p:spPr>
        <p:txBody>
          <a:bodyPr lIns="90000" rIns="90000" tIns="45000" bIns="45000">
            <a:noAutofit/>
          </a:bodyPr>
          <a:p>
            <a:r>
              <a:rPr b="1" lang="en-GB" sz="1400" spc="-1" strike="noStrike">
                <a:latin typeface="Arial"/>
              </a:rPr>
              <a:t>Final</a:t>
            </a:r>
            <a:endParaRPr b="1" lang="en-GB"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itel 1"/>
          <p:cNvSpPr/>
          <p:nvPr/>
        </p:nvSpPr>
        <p:spPr>
          <a:xfrm>
            <a:off x="425880" y="275040"/>
            <a:ext cx="9303840" cy="381600"/>
          </a:xfrm>
          <a:prstGeom prst="rect">
            <a:avLst/>
          </a:prstGeom>
          <a:noFill/>
          <a:ln w="0">
            <a:noFill/>
          </a:ln>
        </p:spPr>
        <p:style>
          <a:lnRef idx="0"/>
          <a:fillRef idx="0"/>
          <a:effectRef idx="0"/>
          <a:fontRef idx="minor"/>
        </p:style>
      </p:sp>
      <p:sp>
        <p:nvSpPr>
          <p:cNvPr id="421" name="Textplatzhalter 2"/>
          <p:cNvSpPr/>
          <p:nvPr/>
        </p:nvSpPr>
        <p:spPr>
          <a:xfrm>
            <a:off x="425880" y="670680"/>
            <a:ext cx="9305640" cy="223920"/>
          </a:xfrm>
          <a:prstGeom prst="rect">
            <a:avLst/>
          </a:prstGeom>
          <a:noFill/>
          <a:ln w="0">
            <a:noFill/>
          </a:ln>
        </p:spPr>
        <p:style>
          <a:lnRef idx="0"/>
          <a:fillRef idx="0"/>
          <a:effectRef idx="0"/>
          <a:fontRef idx="minor"/>
        </p:style>
      </p:sp>
      <p:sp>
        <p:nvSpPr>
          <p:cNvPr id="422" name="Fußzeilenplatzhalter 3"/>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423" name="Foliennummernplatzhalter 4"/>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4D3BE02A-424A-4DE6-8923-BA7EA51A9863}" type="slidenum">
              <a:rPr b="0" lang="en-GB" sz="1000" spc="-1" strike="noStrike">
                <a:solidFill>
                  <a:srgbClr val="b2b2b2"/>
                </a:solidFill>
                <a:latin typeface="Calibri"/>
              </a:rPr>
              <a:t>&lt;number&gt;</a:t>
            </a:fld>
            <a:endParaRPr b="0" lang="en-GB" sz="1000" spc="-1" strike="noStrike">
              <a:latin typeface="Arial"/>
            </a:endParaRPr>
          </a:p>
        </p:txBody>
      </p:sp>
      <p:pic>
        <p:nvPicPr>
          <p:cNvPr id="424" name="Picture 4" descr=""/>
          <p:cNvPicPr/>
          <p:nvPr/>
        </p:nvPicPr>
        <p:blipFill>
          <a:blip r:embed="rId1"/>
          <a:stretch/>
        </p:blipFill>
        <p:spPr>
          <a:xfrm>
            <a:off x="2447280" y="1020600"/>
            <a:ext cx="7296480" cy="5472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itel 6"/>
          <p:cNvSpPr/>
          <p:nvPr/>
        </p:nvSpPr>
        <p:spPr>
          <a:xfrm>
            <a:off x="425880" y="275040"/>
            <a:ext cx="928692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en-GB" sz="2300" spc="-1" strike="noStrike">
                <a:solidFill>
                  <a:srgbClr val="1f356c"/>
                </a:solidFill>
                <a:latin typeface="Calibri"/>
              </a:rPr>
              <a:t>Error 3</a:t>
            </a:r>
            <a:endParaRPr b="0" lang="en-GB" sz="2300" spc="-1" strike="noStrike">
              <a:latin typeface="Arial"/>
            </a:endParaRPr>
          </a:p>
        </p:txBody>
      </p:sp>
      <p:pic>
        <p:nvPicPr>
          <p:cNvPr id="218" name="Espace réservé du contenu 2" descr=""/>
          <p:cNvPicPr/>
          <p:nvPr/>
        </p:nvPicPr>
        <p:blipFill>
          <a:blip r:embed="rId1"/>
          <a:stretch/>
        </p:blipFill>
        <p:spPr>
          <a:xfrm>
            <a:off x="492840" y="1096920"/>
            <a:ext cx="6393600" cy="3853800"/>
          </a:xfrm>
          <a:prstGeom prst="rect">
            <a:avLst/>
          </a:prstGeom>
          <a:ln w="0">
            <a:noFill/>
          </a:ln>
        </p:spPr>
      </p:pic>
      <p:sp>
        <p:nvSpPr>
          <p:cNvPr id="219" name="Inhaltsplatzhalter 8"/>
          <p:cNvSpPr/>
          <p:nvPr/>
        </p:nvSpPr>
        <p:spPr>
          <a:xfrm>
            <a:off x="7075080" y="1155600"/>
            <a:ext cx="462312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000" spc="-1" strike="noStrike">
                <a:solidFill>
                  <a:srgbClr val="34caff"/>
                </a:solidFill>
                <a:latin typeface="Calibri"/>
              </a:rPr>
              <a:t>Solution:</a:t>
            </a:r>
            <a:endParaRPr b="0" lang="en-GB" sz="2000" spc="-1" strike="noStrike">
              <a:latin typeface="Arial"/>
            </a:endParaRPr>
          </a:p>
          <a:p>
            <a:pPr>
              <a:lnSpc>
                <a:spcPct val="90000"/>
              </a:lnSpc>
              <a:spcBef>
                <a:spcPts val="1001"/>
              </a:spcBef>
              <a:tabLst>
                <a:tab algn="l" pos="0"/>
              </a:tabLst>
            </a:pPr>
            <a:r>
              <a:rPr b="0" lang="en-US" sz="1600" spc="-1" strike="noStrike">
                <a:solidFill>
                  <a:srgbClr val="000000"/>
                </a:solidFill>
                <a:latin typeface="Calibri"/>
              </a:rPr>
              <a:t>Copy the files from sd card to Petalinux root directory and read those file from petalinux root directory structure into C code running on SDSoC platform.</a:t>
            </a:r>
            <a:endParaRPr b="0" lang="en-GB" sz="16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$cp –r SignalTxt.txt /home/root</a:t>
            </a:r>
            <a:endParaRPr b="0" lang="en-GB" sz="1400" spc="-1" strike="noStrike">
              <a:latin typeface="Arial"/>
            </a:endParaRPr>
          </a:p>
        </p:txBody>
      </p:sp>
      <p:sp>
        <p:nvSpPr>
          <p:cNvPr id="220" name="Fußzeilenplatzhalter 3"/>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21" name="Foliennummernplatzhalter 4"/>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FEE3EB51-46B6-4F8C-8609-BC0F7BBCFDB0}" type="slidenum">
              <a:rPr b="0" lang="en-GB" sz="1000" spc="-1" strike="noStrike">
                <a:solidFill>
                  <a:srgbClr val="b2b2b2"/>
                </a:solidFill>
                <a:latin typeface="Calibri"/>
              </a:rPr>
              <a:t>&lt;number&gt;</a:t>
            </a:fld>
            <a:endParaRPr b="0" lang="en-GB" sz="1000" spc="-1" strike="noStrike">
              <a:latin typeface="Arial"/>
            </a:endParaRPr>
          </a:p>
        </p:txBody>
      </p:sp>
      <p:sp>
        <p:nvSpPr>
          <p:cNvPr id="222" name="Textplatzhalter 10"/>
          <p:cNvSpPr/>
          <p:nvPr/>
        </p:nvSpPr>
        <p:spPr>
          <a:xfrm>
            <a:off x="425880" y="670680"/>
            <a:ext cx="928872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en-US" sz="1400" spc="-1" strike="noStrike">
                <a:solidFill>
                  <a:srgbClr val="00aeef"/>
                </a:solidFill>
                <a:latin typeface="Calibri"/>
              </a:rPr>
              <a:t>Read a file in Xilinx SDSoC platform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itre 5"/>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fr-FR" sz="2300" spc="-1" strike="noStrike">
                <a:solidFill>
                  <a:srgbClr val="1f356c"/>
                </a:solidFill>
                <a:latin typeface="Calibri"/>
              </a:rPr>
              <a:t>Error 4</a:t>
            </a:r>
            <a:endParaRPr b="0" lang="en-GB" sz="2300" spc="-1" strike="noStrike">
              <a:latin typeface="Arial"/>
            </a:endParaRPr>
          </a:p>
        </p:txBody>
      </p:sp>
      <p:pic>
        <p:nvPicPr>
          <p:cNvPr id="224" name="Espace réservé du contenu 10" descr=""/>
          <p:cNvPicPr/>
          <p:nvPr/>
        </p:nvPicPr>
        <p:blipFill>
          <a:blip r:embed="rId1"/>
          <a:stretch/>
        </p:blipFill>
        <p:spPr>
          <a:xfrm>
            <a:off x="417960" y="1140480"/>
            <a:ext cx="5677560" cy="2966040"/>
          </a:xfrm>
          <a:prstGeom prst="rect">
            <a:avLst/>
          </a:prstGeom>
          <a:ln w="0">
            <a:noFill/>
          </a:ln>
        </p:spPr>
      </p:pic>
      <p:sp>
        <p:nvSpPr>
          <p:cNvPr id="225" name="Espace réservé du contenu 7"/>
          <p:cNvSpPr/>
          <p:nvPr/>
        </p:nvSpPr>
        <p:spPr>
          <a:xfrm>
            <a:off x="6378480" y="1140480"/>
            <a:ext cx="539532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000" spc="-1" strike="noStrike">
                <a:solidFill>
                  <a:srgbClr val="34caff"/>
                </a:solidFill>
                <a:latin typeface="Calibri"/>
              </a:rPr>
              <a:t>Solution:</a:t>
            </a:r>
            <a:endParaRPr b="0" lang="en-GB" sz="2000" spc="-1" strike="noStrike">
              <a:latin typeface="Arial"/>
            </a:endParaRPr>
          </a:p>
          <a:p>
            <a:pPr>
              <a:lnSpc>
                <a:spcPct val="90000"/>
              </a:lnSpc>
              <a:spcBef>
                <a:spcPts val="1001"/>
              </a:spcBef>
              <a:tabLst>
                <a:tab algn="l" pos="0"/>
              </a:tabLst>
            </a:pPr>
            <a:r>
              <a:rPr b="0" lang="en-US" sz="1400" spc="-1" strike="noStrike">
                <a:solidFill>
                  <a:srgbClr val="000000"/>
                </a:solidFill>
                <a:latin typeface="Calibri"/>
              </a:rPr>
              <a:t>When library is not found/ Error adding symbols / file format not recognized, </a:t>
            </a:r>
            <a:r>
              <a:rPr b="0" lang="fr-FR" sz="1400" spc="-1" strike="noStrike">
                <a:solidFill>
                  <a:srgbClr val="000000"/>
                </a:solidFill>
                <a:latin typeface="Calibri"/>
              </a:rPr>
              <a:t>configure fftw3 library to the path of the compiler during fftw3 installation,</a:t>
            </a:r>
            <a:endParaRPr b="0" lang="en-GB" sz="1400" spc="-1" strike="noStrike">
              <a:latin typeface="Arial"/>
            </a:endParaRPr>
          </a:p>
          <a:p>
            <a:pPr>
              <a:lnSpc>
                <a:spcPct val="90000"/>
              </a:lnSpc>
              <a:spcBef>
                <a:spcPts val="1001"/>
              </a:spcBef>
              <a:tabLst>
                <a:tab algn="l" pos="0"/>
              </a:tabLst>
            </a:pPr>
            <a:r>
              <a:rPr b="0" lang="fr-FR" sz="1400" spc="-1" strike="noStrike">
                <a:solidFill>
                  <a:srgbClr val="000000"/>
                </a:solidFill>
                <a:latin typeface="Calibri"/>
              </a:rPr>
              <a:t>$.configure CC=:opt/SDSoC/SDK:2019.1/gnu/aarch32/lin/gcc-arm-linux-gnueabi/bin/arm-linux-gnueabihf-gcc  --host arm  --disable-fortan                --config-cache</a:t>
            </a:r>
            <a:endParaRPr b="0" lang="en-GB" sz="1400" spc="-1" strike="noStrike">
              <a:latin typeface="Arial"/>
            </a:endParaRPr>
          </a:p>
          <a:p>
            <a:pPr>
              <a:lnSpc>
                <a:spcPct val="90000"/>
              </a:lnSpc>
              <a:spcBef>
                <a:spcPts val="1001"/>
              </a:spcBef>
              <a:tabLst>
                <a:tab algn="l" pos="0"/>
              </a:tabLst>
            </a:pPr>
            <a:r>
              <a:rPr b="0" lang="fr-FR" sz="1400" spc="-1" strike="noStrike">
                <a:solidFill>
                  <a:srgbClr val="000000"/>
                </a:solidFill>
                <a:latin typeface="Calibri"/>
              </a:rPr>
              <a:t>$make install</a:t>
            </a:r>
            <a:endParaRPr b="0" lang="en-GB" sz="1400" spc="-1" strike="noStrike">
              <a:latin typeface="Arial"/>
            </a:endParaRPr>
          </a:p>
          <a:p>
            <a:pPr>
              <a:lnSpc>
                <a:spcPct val="90000"/>
              </a:lnSpc>
              <a:spcBef>
                <a:spcPts val="1001"/>
              </a:spcBef>
              <a:tabLst>
                <a:tab algn="l" pos="0"/>
              </a:tabLst>
            </a:pPr>
            <a:r>
              <a:rPr b="0" lang="fr-FR" sz="1400" spc="-1" strike="noStrike">
                <a:solidFill>
                  <a:srgbClr val="000000"/>
                </a:solidFill>
                <a:latin typeface="Calibri"/>
              </a:rPr>
              <a:t>$sudo install</a:t>
            </a:r>
            <a:endParaRPr b="0" lang="en-GB" sz="1400" spc="-1" strike="noStrike">
              <a:latin typeface="Arial"/>
            </a:endParaRPr>
          </a:p>
        </p:txBody>
      </p:sp>
      <p:sp>
        <p:nvSpPr>
          <p:cNvPr id="226" name="Fußzeilenplatzhalter 3"/>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27" name="Foliennummernplatzhalter 4"/>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A84D5193-AE1B-4FE0-B1F5-973A96381BAD}" type="slidenum">
              <a:rPr b="0" lang="en-GB" sz="1000" spc="-1" strike="noStrike">
                <a:solidFill>
                  <a:srgbClr val="b2b2b2"/>
                </a:solidFill>
                <a:latin typeface="Calibri"/>
              </a:rPr>
              <a:t>&lt;number&gt;</a:t>
            </a:fld>
            <a:endParaRPr b="0" lang="en-GB" sz="1000" spc="-1" strike="noStrike">
              <a:latin typeface="Arial"/>
            </a:endParaRPr>
          </a:p>
        </p:txBody>
      </p:sp>
      <p:sp>
        <p:nvSpPr>
          <p:cNvPr id="228" name="Espace réservé du texte 8"/>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FFT Cross Compilation error from 64 bit host machine to 32 bit execution file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fr-FR" sz="2300" spc="-1" strike="noStrike">
                <a:solidFill>
                  <a:srgbClr val="1f356c"/>
                </a:solidFill>
                <a:latin typeface="Calibri"/>
              </a:rPr>
              <a:t>Error 5</a:t>
            </a:r>
            <a:endParaRPr b="0" lang="en-GB" sz="2300" spc="-1" strike="noStrike">
              <a:latin typeface="Arial"/>
            </a:endParaRPr>
          </a:p>
        </p:txBody>
      </p:sp>
      <p:sp>
        <p:nvSpPr>
          <p:cNvPr id="230" name="Espace réservé du contenu 2"/>
          <p:cNvSpPr/>
          <p:nvPr/>
        </p:nvSpPr>
        <p:spPr>
          <a:xfrm>
            <a:off x="42552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Error Message : </a:t>
            </a:r>
            <a:endParaRPr b="0" lang="en-GB" sz="2000" spc="-1" strike="noStrike">
              <a:latin typeface="Arial"/>
            </a:endParaRPr>
          </a:p>
          <a:p>
            <a:pPr>
              <a:lnSpc>
                <a:spcPct val="90000"/>
              </a:lnSpc>
              <a:spcBef>
                <a:spcPts val="1001"/>
              </a:spcBef>
              <a:tabLst>
                <a:tab algn="l" pos="0"/>
              </a:tabLst>
            </a:pPr>
            <a:r>
              <a:rPr b="0" lang="en-US" sz="1800" spc="-1" strike="noStrike">
                <a:solidFill>
                  <a:srgbClr val="000000"/>
                </a:solidFill>
                <a:latin typeface="Calibri"/>
                <a:ea typeface="Times New Roman"/>
              </a:rPr>
              <a:t>xsct% WARNING: [Hsi 61-9] Current Software design may not be compatible with "memory_tests" app. Tool is ignoring the MSS file specified in the app directory</a:t>
            </a:r>
            <a:br/>
            <a:r>
              <a:rPr b="0" lang="en-US" sz="1800" spc="-1" strike="noStrike">
                <a:solidFill>
                  <a:srgbClr val="000000"/>
                </a:solidFill>
                <a:latin typeface="Calibri"/>
                <a:ea typeface="Times New Roman"/>
              </a:rPr>
              <a:t>attempting to launch hw_server</a:t>
            </a:r>
            <a:endParaRPr b="0" lang="en-GB"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a:ea typeface="Times New Roman"/>
              </a:rPr>
              <a:t>****** Xilinx hw_server v2018.2</a:t>
            </a:r>
            <a:br/>
            <a:r>
              <a:rPr b="0" lang="en-US" sz="1800" spc="-1" strike="noStrike">
                <a:solidFill>
                  <a:srgbClr val="000000"/>
                </a:solidFill>
                <a:latin typeface="Calibri"/>
                <a:ea typeface="Times New Roman"/>
              </a:rPr>
              <a:t>  **** Build date : Jun 14 2018-20:18:37</a:t>
            </a:r>
            <a:br/>
            <a:r>
              <a:rPr b="0" lang="en-US" sz="1800" spc="-1" strike="noStrike">
                <a:solidFill>
                  <a:srgbClr val="000000"/>
                </a:solidFill>
                <a:latin typeface="Calibri"/>
                <a:ea typeface="Times New Roman"/>
              </a:rPr>
              <a:t>    ** Copyright 1986-2018 Xilinx, Inc. All Rights Reserved.</a:t>
            </a:r>
            <a:endParaRPr b="0" lang="en-GB"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a:ea typeface="Times New Roman"/>
              </a:rPr>
              <a:t>INFO: hw_server application started</a:t>
            </a:r>
            <a:br/>
            <a:r>
              <a:rPr b="0" lang="en-US" sz="1800" spc="-1" strike="noStrike">
                <a:solidFill>
                  <a:srgbClr val="000000"/>
                </a:solidFill>
                <a:latin typeface="Calibri"/>
                <a:ea typeface="Times New Roman"/>
              </a:rPr>
              <a:t>INFO: Use Ctrl-C to exit hw_server application</a:t>
            </a:r>
            <a:endParaRPr b="0" lang="en-GB" sz="1800" spc="-1" strike="noStrike">
              <a:latin typeface="Arial"/>
            </a:endParaRPr>
          </a:p>
          <a:p>
            <a:pPr>
              <a:lnSpc>
                <a:spcPct val="90000"/>
              </a:lnSpc>
              <a:spcBef>
                <a:spcPts val="1001"/>
              </a:spcBef>
              <a:tabLst>
                <a:tab algn="l" pos="0"/>
              </a:tabLst>
            </a:pPr>
            <a:r>
              <a:rPr b="0" lang="en-US" sz="1800" spc="-1" strike="noStrike">
                <a:solidFill>
                  <a:srgbClr val="000000"/>
                </a:solidFill>
                <a:latin typeface="Calibri"/>
                <a:ea typeface="Times New Roman"/>
              </a:rPr>
              <a:t>INFO: To connect to this hw_server instance use url: TCP:127.0.0.1:3121</a:t>
            </a:r>
            <a:endParaRPr b="0" lang="en-GB" sz="1800" spc="-1" strike="noStrike">
              <a:latin typeface="Arial"/>
            </a:endParaRPr>
          </a:p>
          <a:p>
            <a:pPr>
              <a:lnSpc>
                <a:spcPct val="90000"/>
              </a:lnSpc>
              <a:spcBef>
                <a:spcPts val="1001"/>
              </a:spcBef>
              <a:tabLst>
                <a:tab algn="l" pos="0"/>
              </a:tabLst>
            </a:pPr>
            <a:endParaRPr b="0" lang="en-GB" sz="1800" spc="-1" strike="noStrike">
              <a:latin typeface="Arial"/>
            </a:endParaRPr>
          </a:p>
        </p:txBody>
      </p:sp>
      <p:sp>
        <p:nvSpPr>
          <p:cNvPr id="231"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Solution: </a:t>
            </a:r>
            <a:endParaRPr b="0" lang="en-GB" sz="2000" spc="-1" strike="noStrike">
              <a:latin typeface="Arial"/>
            </a:endParaRPr>
          </a:p>
          <a:p>
            <a:pPr>
              <a:lnSpc>
                <a:spcPct val="90000"/>
              </a:lnSpc>
              <a:spcBef>
                <a:spcPts val="1001"/>
              </a:spcBef>
              <a:tabLst>
                <a:tab algn="l" pos="0"/>
              </a:tabLst>
            </a:pPr>
            <a:r>
              <a:rPr b="0" lang="en-GB" sz="1800" spc="-1" strike="noStrike">
                <a:solidFill>
                  <a:srgbClr val="000000"/>
                </a:solidFill>
                <a:latin typeface="Calibri"/>
                <a:ea typeface="Times New Roman"/>
              </a:rPr>
              <a:t>cable drivers must be installed manually in the Ubuntu </a:t>
            </a:r>
            <a:endParaRPr b="0" lang="en-GB" sz="1800" spc="-1" strike="noStrike">
              <a:latin typeface="Arial"/>
            </a:endParaRPr>
          </a:p>
          <a:p>
            <a:pPr>
              <a:lnSpc>
                <a:spcPct val="90000"/>
              </a:lnSpc>
              <a:spcBef>
                <a:spcPts val="1001"/>
              </a:spcBef>
              <a:tabLst>
                <a:tab algn="l" pos="0"/>
              </a:tabLst>
            </a:pPr>
            <a:r>
              <a:rPr b="0" lang="en-US" sz="2000" spc="-1" strike="noStrike" u="sng">
                <a:solidFill>
                  <a:srgbClr val="1f356b"/>
                </a:solidFill>
                <a:uFillTx/>
                <a:latin typeface="Calibri"/>
                <a:ea typeface="Times New Roman"/>
                <a:hlinkClick r:id="rId1"/>
              </a:rPr>
              <a:t>https://www.xilinx.com/support/documentation/sw_manuals/xilinx2019_2/ug973-vivado-release-notes-install-license.pdf</a:t>
            </a:r>
            <a:endParaRPr b="0" lang="en-GB" sz="2000" spc="-1" strike="noStrike">
              <a:latin typeface="Arial"/>
            </a:endParaRPr>
          </a:p>
          <a:p>
            <a:pPr>
              <a:lnSpc>
                <a:spcPct val="90000"/>
              </a:lnSpc>
              <a:spcBef>
                <a:spcPts val="1001"/>
              </a:spcBef>
              <a:tabLst>
                <a:tab algn="l" pos="0"/>
              </a:tabLst>
            </a:pPr>
            <a:endParaRPr b="0" lang="en-GB" sz="2000" spc="-1" strike="noStrike">
              <a:latin typeface="Arial"/>
            </a:endParaRPr>
          </a:p>
        </p:txBody>
      </p:sp>
      <p:sp>
        <p:nvSpPr>
          <p:cNvPr id="232"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33"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27C640F8-87C2-4D5F-B5BB-452E658E5503}" type="slidenum">
              <a:rPr b="0" lang="en-GB" sz="1000" spc="-1" strike="noStrike">
                <a:solidFill>
                  <a:srgbClr val="b2b2b2"/>
                </a:solidFill>
                <a:latin typeface="Calibri"/>
              </a:rPr>
              <a:t>&lt;number&gt;</a:t>
            </a:fld>
            <a:endParaRPr b="0" lang="en-GB" sz="1000" spc="-1" strike="noStrike">
              <a:latin typeface="Arial"/>
            </a:endParaRPr>
          </a:p>
        </p:txBody>
      </p:sp>
      <p:sp>
        <p:nvSpPr>
          <p:cNvPr id="234"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en-GB" sz="1800" spc="-1" strike="noStrike">
                <a:solidFill>
                  <a:srgbClr val="000000"/>
                </a:solidFill>
                <a:latin typeface="Calibri"/>
                <a:ea typeface="Times New Roman"/>
              </a:rPr>
              <a:t>Cable drivers – software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fr-FR" sz="2300" spc="-1" strike="noStrike">
                <a:solidFill>
                  <a:srgbClr val="1f356c"/>
                </a:solidFill>
                <a:latin typeface="Calibri"/>
              </a:rPr>
              <a:t>Error 6</a:t>
            </a:r>
            <a:endParaRPr b="0" lang="en-GB" sz="2300" spc="-1" strike="noStrike">
              <a:latin typeface="Arial"/>
            </a:endParaRPr>
          </a:p>
        </p:txBody>
      </p:sp>
      <p:sp>
        <p:nvSpPr>
          <p:cNvPr id="236" name="Espace réservé du contenu 2"/>
          <p:cNvSpPr/>
          <p:nvPr/>
        </p:nvSpPr>
        <p:spPr>
          <a:xfrm>
            <a:off x="42552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GB" sz="1800" spc="-1" strike="noStrike">
                <a:solidFill>
                  <a:srgbClr val="000000"/>
                </a:solidFill>
                <a:latin typeface="Calibri"/>
                <a:ea typeface="Times New Roman"/>
              </a:rPr>
              <a:t>NOTE: </a:t>
            </a:r>
            <a:endParaRPr b="0" lang="en-GB" sz="1800" spc="-1" strike="noStrike">
              <a:latin typeface="Arial"/>
            </a:endParaRPr>
          </a:p>
          <a:p>
            <a:pPr>
              <a:lnSpc>
                <a:spcPct val="90000"/>
              </a:lnSpc>
              <a:spcBef>
                <a:spcPts val="1001"/>
              </a:spcBef>
              <a:tabLst>
                <a:tab algn="l" pos="0"/>
              </a:tabLst>
            </a:pPr>
            <a:endParaRPr b="0" lang="en-GB" sz="1800" spc="-1" strike="noStrike">
              <a:latin typeface="Arial"/>
            </a:endParaRPr>
          </a:p>
          <a:p>
            <a:pPr>
              <a:lnSpc>
                <a:spcPct val="90000"/>
              </a:lnSpc>
              <a:spcBef>
                <a:spcPts val="1001"/>
              </a:spcBef>
              <a:tabLst>
                <a:tab algn="l" pos="0"/>
              </a:tabLst>
            </a:pPr>
            <a:r>
              <a:rPr b="0" lang="en-GB" sz="1800" spc="-1" strike="noStrike">
                <a:solidFill>
                  <a:srgbClr val="000000"/>
                </a:solidFill>
                <a:latin typeface="Calibri"/>
                <a:ea typeface="Times New Roman"/>
              </a:rPr>
              <a:t>PetaLinux also needs a TFTP server setup and service running so that it can support TFTP booting on the target system if you choose so in any of your designs. In the /etc/xinetd.d/ directory create the following file by opening your text editor of choice:</a:t>
            </a:r>
            <a:endParaRPr b="0" lang="en-GB" sz="1800" spc="-1" strike="noStrike">
              <a:latin typeface="Arial"/>
            </a:endParaRPr>
          </a:p>
        </p:txBody>
      </p:sp>
      <p:sp>
        <p:nvSpPr>
          <p:cNvPr id="23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3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EBA9CFCF-DE87-4456-9239-C5D50D34D1AD}" type="slidenum">
              <a:rPr b="0" lang="en-GB" sz="1000" spc="-1" strike="noStrike">
                <a:solidFill>
                  <a:srgbClr val="b2b2b2"/>
                </a:solidFill>
                <a:latin typeface="Calibri"/>
              </a:rPr>
              <a:t>&lt;number&gt;</a:t>
            </a:fld>
            <a:endParaRPr b="0" lang="en-GB" sz="1000" spc="-1" strike="noStrike">
              <a:latin typeface="Arial"/>
            </a:endParaRPr>
          </a:p>
        </p:txBody>
      </p:sp>
      <p:sp>
        <p:nvSpPr>
          <p:cNvPr id="239"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Petallinux Installation </a:t>
            </a:r>
            <a:endParaRPr b="0" lang="en-GB" sz="1400" spc="-1" strike="noStrike">
              <a:latin typeface="Arial"/>
            </a:endParaRPr>
          </a:p>
        </p:txBody>
      </p:sp>
      <p:pic>
        <p:nvPicPr>
          <p:cNvPr id="240" name="Espace réservé du contenu 8" descr=""/>
          <p:cNvPicPr/>
          <p:nvPr/>
        </p:nvPicPr>
        <p:blipFill>
          <a:blip r:embed="rId1"/>
          <a:stretch/>
        </p:blipFill>
        <p:spPr>
          <a:xfrm>
            <a:off x="6941880" y="2201040"/>
            <a:ext cx="3085560" cy="475560"/>
          </a:xfrm>
          <a:prstGeom prst="rect">
            <a:avLst/>
          </a:prstGeom>
          <a:ln w="0">
            <a:noFill/>
          </a:ln>
        </p:spPr>
      </p:pic>
      <p:sp>
        <p:nvSpPr>
          <p:cNvPr id="241" name="ZoneTexte 10"/>
          <p:cNvSpPr/>
          <p:nvPr/>
        </p:nvSpPr>
        <p:spPr>
          <a:xfrm>
            <a:off x="6832080" y="3093840"/>
            <a:ext cx="6095160" cy="405000"/>
          </a:xfrm>
          <a:prstGeom prst="rect">
            <a:avLst/>
          </a:prstGeom>
          <a:noFill/>
          <a:ln w="0">
            <a:noFill/>
          </a:ln>
        </p:spPr>
        <p:style>
          <a:lnRef idx="0"/>
          <a:fillRef idx="0"/>
          <a:effectRef idx="0"/>
          <a:fontRef idx="minor"/>
        </p:style>
        <p:txBody>
          <a:bodyPr lIns="90000" rIns="90000" tIns="45000" bIns="45000">
            <a:spAutoFit/>
          </a:bodyPr>
          <a:p>
            <a:pPr algn="just">
              <a:lnSpc>
                <a:spcPct val="115000"/>
              </a:lnSpc>
              <a:spcBef>
                <a:spcPts val="300"/>
              </a:spcBef>
              <a:spcAft>
                <a:spcPts val="601"/>
              </a:spcAft>
            </a:pPr>
            <a:r>
              <a:rPr b="0" lang="en-GB" sz="1800" spc="-1" strike="noStrike">
                <a:solidFill>
                  <a:srgbClr val="000000"/>
                </a:solidFill>
                <a:latin typeface="Calibri"/>
                <a:ea typeface="Times New Roman"/>
              </a:rPr>
              <a:t>Then add the following </a:t>
            </a:r>
            <a:endParaRPr b="0" lang="en-GB" sz="1800" spc="-1" strike="noStrike">
              <a:latin typeface="Arial"/>
            </a:endParaRPr>
          </a:p>
        </p:txBody>
      </p:sp>
      <p:pic>
        <p:nvPicPr>
          <p:cNvPr id="242" name="Image 11" descr=""/>
          <p:cNvPicPr/>
          <p:nvPr/>
        </p:nvPicPr>
        <p:blipFill>
          <a:blip r:embed="rId2"/>
          <a:stretch/>
        </p:blipFill>
        <p:spPr>
          <a:xfrm>
            <a:off x="6941880" y="3567960"/>
            <a:ext cx="3133080" cy="2618640"/>
          </a:xfrm>
          <a:prstGeom prst="rect">
            <a:avLst/>
          </a:prstGeom>
          <a:ln w="0">
            <a:noFill/>
          </a:ln>
        </p:spPr>
      </p:pic>
      <p:sp>
        <p:nvSpPr>
          <p:cNvPr id="243" name="ZoneTexte 12"/>
          <p:cNvSpPr/>
          <p:nvPr/>
        </p:nvSpPr>
        <p:spPr>
          <a:xfrm>
            <a:off x="6832080" y="1404720"/>
            <a:ext cx="324288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Calibri"/>
                <a:ea typeface="DejaVu Sans"/>
              </a:rPr>
              <a:t>Solution: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fr-FR" sz="2300" spc="-1" strike="noStrike">
                <a:solidFill>
                  <a:srgbClr val="1f356c"/>
                </a:solidFill>
                <a:latin typeface="Calibri"/>
              </a:rPr>
              <a:t>Error 7 </a:t>
            </a:r>
            <a:endParaRPr b="0" lang="en-GB" sz="2300" spc="-1" strike="noStrike">
              <a:latin typeface="Arial"/>
            </a:endParaRPr>
          </a:p>
        </p:txBody>
      </p:sp>
      <p:sp>
        <p:nvSpPr>
          <p:cNvPr id="245" name="Espace réservé du contenu 2"/>
          <p:cNvSpPr/>
          <p:nvPr/>
        </p:nvSpPr>
        <p:spPr>
          <a:xfrm>
            <a:off x="42552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NOTE: </a:t>
            </a:r>
            <a:endParaRPr b="0" lang="en-GB" sz="2000" spc="-1" strike="noStrike">
              <a:latin typeface="Arial"/>
            </a:endParaRPr>
          </a:p>
          <a:p>
            <a:pPr>
              <a:lnSpc>
                <a:spcPct val="90000"/>
              </a:lnSpc>
              <a:spcBef>
                <a:spcPts val="1001"/>
              </a:spcBef>
              <a:tabLst>
                <a:tab algn="l" pos="0"/>
              </a:tabLst>
            </a:pPr>
            <a:r>
              <a:rPr b="0" lang="en-GB" sz="1800" spc="-1" strike="noStrike">
                <a:solidFill>
                  <a:srgbClr val="000000"/>
                </a:solidFill>
                <a:latin typeface="Calibri"/>
                <a:ea typeface="Times New Roman"/>
              </a:rPr>
              <a:t>Create the directory for the TFTP service to pull files from such as the boot image file (BOOT.bin), kernel, device tree file, etc. to copy to the target during its boot up. Give the directory the appropriate permissions and give ownership to the same user specified in the TFTP service.</a:t>
            </a:r>
            <a:endParaRPr b="0" lang="en-GB" sz="1800" spc="-1" strike="noStrike">
              <a:latin typeface="Arial"/>
            </a:endParaRPr>
          </a:p>
        </p:txBody>
      </p:sp>
      <p:sp>
        <p:nvSpPr>
          <p:cNvPr id="246" name="Espace réservé du contenu 3"/>
          <p:cNvSpPr/>
          <p:nvPr/>
        </p:nvSpPr>
        <p:spPr>
          <a:xfrm>
            <a:off x="6220800" y="119664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Solution: </a:t>
            </a:r>
            <a:endParaRPr b="0" lang="en-GB" sz="2000" spc="-1" strike="noStrike">
              <a:latin typeface="Arial"/>
            </a:endParaRPr>
          </a:p>
          <a:p>
            <a:pPr>
              <a:lnSpc>
                <a:spcPct val="90000"/>
              </a:lnSpc>
              <a:spcBef>
                <a:spcPts val="1001"/>
              </a:spcBef>
              <a:tabLst>
                <a:tab algn="l" pos="0"/>
              </a:tabLst>
            </a:pPr>
            <a:endParaRPr b="0" lang="en-GB" sz="2000" spc="-1" strike="noStrike">
              <a:latin typeface="Arial"/>
            </a:endParaRPr>
          </a:p>
        </p:txBody>
      </p:sp>
      <p:sp>
        <p:nvSpPr>
          <p:cNvPr id="247"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48"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5973A1F0-5418-4B8E-A1AD-545057FAECEC}" type="slidenum">
              <a:rPr b="0" lang="en-GB" sz="1000" spc="-1" strike="noStrike">
                <a:solidFill>
                  <a:srgbClr val="b2b2b2"/>
                </a:solidFill>
                <a:latin typeface="Calibri"/>
              </a:rPr>
              <a:t>&lt;number&gt;</a:t>
            </a:fld>
            <a:endParaRPr b="0" lang="en-GB" sz="1000" spc="-1" strike="noStrike">
              <a:latin typeface="Arial"/>
            </a:endParaRPr>
          </a:p>
        </p:txBody>
      </p:sp>
      <p:sp>
        <p:nvSpPr>
          <p:cNvPr id="249" name="Espace réservé du texte 6"/>
          <p:cNvSpPr/>
          <p:nvPr/>
        </p:nvSpPr>
        <p:spPr>
          <a:xfrm>
            <a:off x="425880" y="670680"/>
            <a:ext cx="9311040" cy="223920"/>
          </a:xfrm>
          <a:prstGeom prst="rect">
            <a:avLst/>
          </a:prstGeom>
          <a:noFill/>
          <a:ln w="0">
            <a:noFill/>
          </a:ln>
        </p:spPr>
        <p:style>
          <a:lnRef idx="0"/>
          <a:fillRef idx="0"/>
          <a:effectRef idx="0"/>
          <a:fontRef idx="minor"/>
        </p:style>
      </p:sp>
      <p:pic>
        <p:nvPicPr>
          <p:cNvPr id="250" name="Image 8" descr=""/>
          <p:cNvPicPr/>
          <p:nvPr/>
        </p:nvPicPr>
        <p:blipFill>
          <a:blip r:embed="rId1"/>
          <a:stretch/>
        </p:blipFill>
        <p:spPr>
          <a:xfrm>
            <a:off x="6371640" y="1584360"/>
            <a:ext cx="3363840" cy="822960"/>
          </a:xfrm>
          <a:prstGeom prst="rect">
            <a:avLst/>
          </a:prstGeom>
          <a:ln w="0">
            <a:noFill/>
          </a:ln>
        </p:spPr>
      </p:pic>
      <p:sp>
        <p:nvSpPr>
          <p:cNvPr id="251" name="ZoneTexte 10"/>
          <p:cNvSpPr/>
          <p:nvPr/>
        </p:nvSpPr>
        <p:spPr>
          <a:xfrm>
            <a:off x="6095880" y="2408040"/>
            <a:ext cx="6095160" cy="720360"/>
          </a:xfrm>
          <a:prstGeom prst="rect">
            <a:avLst/>
          </a:prstGeom>
          <a:noFill/>
          <a:ln w="0">
            <a:noFill/>
          </a:ln>
        </p:spPr>
        <p:style>
          <a:lnRef idx="0"/>
          <a:fillRef idx="0"/>
          <a:effectRef idx="0"/>
          <a:fontRef idx="minor"/>
        </p:style>
        <p:txBody>
          <a:bodyPr lIns="90000" rIns="90000" tIns="45000" bIns="45000">
            <a:spAutoFit/>
          </a:bodyPr>
          <a:p>
            <a:pPr algn="just">
              <a:lnSpc>
                <a:spcPct val="115000"/>
              </a:lnSpc>
              <a:spcBef>
                <a:spcPts val="300"/>
              </a:spcBef>
              <a:spcAft>
                <a:spcPts val="601"/>
              </a:spcAft>
            </a:pPr>
            <a:r>
              <a:rPr b="0" lang="en-GB" sz="1800" spc="-1" strike="noStrike">
                <a:solidFill>
                  <a:srgbClr val="000000"/>
                </a:solidFill>
                <a:latin typeface="Calibri"/>
                <a:ea typeface="Times New Roman"/>
              </a:rPr>
              <a:t>Stop and restart the host machine's extended internet services for these changes to take effect.</a:t>
            </a:r>
            <a:endParaRPr b="0" lang="en-GB" sz="1800" spc="-1" strike="noStrike">
              <a:latin typeface="Arial"/>
            </a:endParaRPr>
          </a:p>
        </p:txBody>
      </p:sp>
      <p:pic>
        <p:nvPicPr>
          <p:cNvPr id="252" name="Image 11" descr=""/>
          <p:cNvPicPr/>
          <p:nvPr/>
        </p:nvPicPr>
        <p:blipFill>
          <a:blip r:embed="rId2"/>
          <a:stretch/>
        </p:blipFill>
        <p:spPr>
          <a:xfrm>
            <a:off x="6400080" y="3258000"/>
            <a:ext cx="4041720" cy="1071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itre 1"/>
          <p:cNvSpPr/>
          <p:nvPr/>
        </p:nvSpPr>
        <p:spPr>
          <a:xfrm>
            <a:off x="425880" y="275040"/>
            <a:ext cx="9309240" cy="381600"/>
          </a:xfrm>
          <a:prstGeom prst="rect">
            <a:avLst/>
          </a:prstGeom>
          <a:noFill/>
          <a:ln w="0">
            <a:noFill/>
          </a:ln>
        </p:spPr>
        <p:style>
          <a:lnRef idx="0"/>
          <a:fillRef idx="0"/>
          <a:effectRef idx="0"/>
          <a:fontRef idx="minor"/>
        </p:style>
        <p:txBody>
          <a:bodyPr lIns="90000" rIns="90000" tIns="0" bIns="0" anchor="ctr">
            <a:noAutofit/>
          </a:bodyPr>
          <a:p>
            <a:pPr>
              <a:lnSpc>
                <a:spcPct val="90000"/>
              </a:lnSpc>
            </a:pPr>
            <a:r>
              <a:rPr b="1" lang="fr-FR" sz="2300" spc="-1" strike="noStrike">
                <a:solidFill>
                  <a:srgbClr val="1f356c"/>
                </a:solidFill>
                <a:latin typeface="Calibri"/>
              </a:rPr>
              <a:t>Error 8</a:t>
            </a:r>
            <a:endParaRPr b="0" lang="en-GB" sz="2300" spc="-1" strike="noStrike">
              <a:latin typeface="Arial"/>
            </a:endParaRPr>
          </a:p>
        </p:txBody>
      </p:sp>
      <p:sp>
        <p:nvSpPr>
          <p:cNvPr id="254" name="Espace réservé du contenu 2"/>
          <p:cNvSpPr/>
          <p:nvPr/>
        </p:nvSpPr>
        <p:spPr>
          <a:xfrm>
            <a:off x="42552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GB" sz="1800" spc="-1" strike="noStrike">
                <a:solidFill>
                  <a:srgbClr val="000000"/>
                </a:solidFill>
                <a:latin typeface="Calibri"/>
                <a:ea typeface="Times New Roman"/>
              </a:rPr>
              <a:t>./petalinux-v2019.1-finalinstaller.run: line 52: /proj/ petalinux/petalinuxv2019.1_daily_latest/ petalinux_installation_log: Permission denied</a:t>
            </a:r>
            <a:endParaRPr b="0" lang="en-GB" sz="1800" spc="-1" strike="noStrike">
              <a:latin typeface="Arial"/>
            </a:endParaRPr>
          </a:p>
        </p:txBody>
      </p:sp>
      <p:sp>
        <p:nvSpPr>
          <p:cNvPr id="255" name="Espace réservé du contenu 3"/>
          <p:cNvSpPr/>
          <p:nvPr/>
        </p:nvSpPr>
        <p:spPr>
          <a:xfrm>
            <a:off x="6228360" y="1140480"/>
            <a:ext cx="5545080" cy="52405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2000" spc="-1" strike="noStrike">
                <a:solidFill>
                  <a:srgbClr val="000000"/>
                </a:solidFill>
                <a:latin typeface="Calibri"/>
              </a:rPr>
              <a:t>Solution: </a:t>
            </a:r>
            <a:endParaRPr b="0" lang="en-GB" sz="2000" spc="-1" strike="noStrike">
              <a:latin typeface="Arial"/>
            </a:endParaRPr>
          </a:p>
          <a:p>
            <a:pPr algn="just">
              <a:lnSpc>
                <a:spcPct val="115000"/>
              </a:lnSpc>
              <a:spcBef>
                <a:spcPts val="300"/>
              </a:spcBef>
              <a:spcAft>
                <a:spcPts val="601"/>
              </a:spcAft>
              <a:tabLst>
                <a:tab algn="l" pos="0"/>
              </a:tabLst>
            </a:pPr>
            <a:r>
              <a:rPr b="0" lang="en-GB" sz="1800" spc="-1" strike="noStrike">
                <a:solidFill>
                  <a:srgbClr val="000000"/>
                </a:solidFill>
                <a:latin typeface="Calibri"/>
                <a:ea typeface="Times New Roman"/>
              </a:rPr>
              <a:t>Problem Description: This error message indicates that PetaLinux install directory does not have writable permissions. </a:t>
            </a:r>
            <a:endParaRPr b="0" lang="en-GB" sz="1800" spc="-1" strike="noStrike">
              <a:latin typeface="Arial"/>
            </a:endParaRPr>
          </a:p>
          <a:p>
            <a:pPr>
              <a:lnSpc>
                <a:spcPct val="90000"/>
              </a:lnSpc>
              <a:spcBef>
                <a:spcPts val="1001"/>
              </a:spcBef>
              <a:tabLst>
                <a:tab algn="l" pos="0"/>
              </a:tabLst>
            </a:pPr>
            <a:r>
              <a:rPr b="0" lang="en-GB" sz="1800" spc="-1" strike="noStrike">
                <a:solidFill>
                  <a:srgbClr val="000000"/>
                </a:solidFill>
                <a:latin typeface="Calibri"/>
                <a:ea typeface="Times New Roman"/>
              </a:rPr>
              <a:t>Solution: Give 755 permissions to the install directory.</a:t>
            </a:r>
            <a:endParaRPr b="0" lang="en-GB" sz="1800" spc="-1" strike="noStrike">
              <a:latin typeface="Arial"/>
            </a:endParaRPr>
          </a:p>
          <a:p>
            <a:pPr>
              <a:lnSpc>
                <a:spcPct val="90000"/>
              </a:lnSpc>
              <a:spcBef>
                <a:spcPts val="1001"/>
              </a:spcBef>
              <a:tabLst>
                <a:tab algn="l" pos="0"/>
              </a:tabLst>
            </a:pPr>
            <a:endParaRPr b="0" lang="en-GB" sz="1800" spc="-1" strike="noStrike">
              <a:latin typeface="Arial"/>
            </a:endParaRPr>
          </a:p>
          <a:p>
            <a:pPr>
              <a:lnSpc>
                <a:spcPct val="90000"/>
              </a:lnSpc>
              <a:spcBef>
                <a:spcPts val="1001"/>
              </a:spcBef>
              <a:tabLst>
                <a:tab algn="l" pos="0"/>
              </a:tabLst>
            </a:pPr>
            <a:r>
              <a:rPr b="0" lang="en-GB" sz="1800" spc="-1" strike="noStrike" u="sng">
                <a:solidFill>
                  <a:srgbClr val="1f356b"/>
                </a:solidFill>
                <a:uFillTx/>
                <a:latin typeface="Calibri"/>
                <a:ea typeface="Times New Roman"/>
                <a:hlinkClick r:id="rId1"/>
              </a:rPr>
              <a:t>https://www.hackster.io/news/vivado-vitis-2019-2-install-on-ubuntu-18-04-lts-93242be6c9eb</a:t>
            </a:r>
            <a:endParaRPr b="0" lang="en-GB" sz="1800" spc="-1" strike="noStrike">
              <a:latin typeface="Arial"/>
            </a:endParaRPr>
          </a:p>
          <a:p>
            <a:pPr>
              <a:lnSpc>
                <a:spcPct val="90000"/>
              </a:lnSpc>
              <a:spcBef>
                <a:spcPts val="1001"/>
              </a:spcBef>
              <a:tabLst>
                <a:tab algn="l" pos="0"/>
              </a:tabLst>
            </a:pPr>
            <a:r>
              <a:rPr b="0" lang="de-AT" sz="1800" spc="-1" strike="noStrike" u="sng">
                <a:solidFill>
                  <a:srgbClr val="1f356b"/>
                </a:solidFill>
                <a:uFillTx/>
                <a:latin typeface="Calibri"/>
                <a:ea typeface="Times New Roman"/>
                <a:hlinkClick r:id="rId2"/>
              </a:rPr>
              <a:t>https://www.hackster.io/news/vivado-vitis-2019-2-install-on-ubuntu-18-04-lts-93242be6c9eb</a:t>
            </a:r>
            <a:endParaRPr b="0" lang="en-GB" sz="1800" spc="-1" strike="noStrike">
              <a:latin typeface="Arial"/>
            </a:endParaRPr>
          </a:p>
          <a:p>
            <a:pPr>
              <a:lnSpc>
                <a:spcPct val="90000"/>
              </a:lnSpc>
              <a:spcBef>
                <a:spcPts val="1001"/>
              </a:spcBef>
              <a:tabLst>
                <a:tab algn="l" pos="0"/>
              </a:tabLst>
            </a:pPr>
            <a:endParaRPr b="0" lang="en-GB" sz="1800" spc="-1" strike="noStrike">
              <a:latin typeface="Arial"/>
            </a:endParaRPr>
          </a:p>
        </p:txBody>
      </p:sp>
      <p:sp>
        <p:nvSpPr>
          <p:cNvPr id="256" name="Espace réservé du pied de page 4"/>
          <p:cNvSpPr/>
          <p:nvPr/>
        </p:nvSpPr>
        <p:spPr>
          <a:xfrm>
            <a:off x="425880" y="6493680"/>
            <a:ext cx="10576440" cy="227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000" spc="-1" strike="noStrike">
                <a:solidFill>
                  <a:srgbClr val="b2b2b2"/>
                </a:solidFill>
                <a:latin typeface="Calibri"/>
              </a:rPr>
              <a:t>SecureHospitals.eu</a:t>
            </a:r>
            <a:endParaRPr b="0" lang="en-GB" sz="1000" spc="-1" strike="noStrike">
              <a:latin typeface="Arial"/>
            </a:endParaRPr>
          </a:p>
        </p:txBody>
      </p:sp>
      <p:sp>
        <p:nvSpPr>
          <p:cNvPr id="257" name="Espace réservé du numéro de diapositive 5"/>
          <p:cNvSpPr/>
          <p:nvPr/>
        </p:nvSpPr>
        <p:spPr>
          <a:xfrm>
            <a:off x="11084040" y="6493680"/>
            <a:ext cx="681480" cy="2271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3F9BE662-3293-4A72-9318-99FD7B853319}" type="slidenum">
              <a:rPr b="0" lang="en-GB" sz="1000" spc="-1" strike="noStrike">
                <a:solidFill>
                  <a:srgbClr val="b2b2b2"/>
                </a:solidFill>
                <a:latin typeface="Calibri"/>
              </a:rPr>
              <a:t>&lt;number&gt;</a:t>
            </a:fld>
            <a:endParaRPr b="0" lang="en-GB" sz="1000" spc="-1" strike="noStrike">
              <a:latin typeface="Arial"/>
            </a:endParaRPr>
          </a:p>
        </p:txBody>
      </p:sp>
      <p:sp>
        <p:nvSpPr>
          <p:cNvPr id="258" name="Espace réservé du texte 6"/>
          <p:cNvSpPr/>
          <p:nvPr/>
        </p:nvSpPr>
        <p:spPr>
          <a:xfrm>
            <a:off x="425880" y="670680"/>
            <a:ext cx="9311040" cy="223920"/>
          </a:xfrm>
          <a:prstGeom prst="rect">
            <a:avLst/>
          </a:prstGeom>
          <a:noFill/>
          <a:ln w="0">
            <a:noFill/>
          </a:ln>
        </p:spPr>
        <p:style>
          <a:lnRef idx="0"/>
          <a:fillRef idx="0"/>
          <a:effectRef idx="0"/>
          <a:fontRef idx="minor"/>
        </p:style>
        <p:txBody>
          <a:bodyPr lIns="90000" rIns="90000" tIns="0" bIns="0" anchor="ctr">
            <a:noAutofit/>
          </a:bodyPr>
          <a:p>
            <a:pPr>
              <a:lnSpc>
                <a:spcPct val="90000"/>
              </a:lnSpc>
              <a:spcBef>
                <a:spcPts val="1001"/>
              </a:spcBef>
              <a:tabLst>
                <a:tab algn="l" pos="0"/>
              </a:tabLst>
            </a:pPr>
            <a:r>
              <a:rPr b="0" lang="fr-FR" sz="1400" spc="-1" strike="noStrike">
                <a:solidFill>
                  <a:srgbClr val="00aeef"/>
                </a:solidFill>
                <a:latin typeface="Calibri"/>
              </a:rPr>
              <a:t>Problem when downloading the IDE</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a5a5a"/>
      </a:dk2>
      <a:lt2>
        <a:srgbClr val="949494"/>
      </a:lt2>
      <a:accent1>
        <a:srgbClr val="1f356c"/>
      </a:accent1>
      <a:accent2>
        <a:srgbClr val="007fac"/>
      </a:accent2>
      <a:accent3>
        <a:srgbClr val="6593ab"/>
      </a:accent3>
      <a:accent4>
        <a:srgbClr val="00aeef"/>
      </a:accent4>
      <a:accent5>
        <a:srgbClr val="797979"/>
      </a:accent5>
      <a:accent6>
        <a:srgbClr val="007fac"/>
      </a:accent6>
      <a:hlink>
        <a:srgbClr val="1f356b"/>
      </a:hlink>
      <a:folHlink>
        <a:srgbClr val="007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a5a5a"/>
      </a:dk2>
      <a:lt2>
        <a:srgbClr val="949494"/>
      </a:lt2>
      <a:accent1>
        <a:srgbClr val="1f356c"/>
      </a:accent1>
      <a:accent2>
        <a:srgbClr val="007fac"/>
      </a:accent2>
      <a:accent3>
        <a:srgbClr val="6593ab"/>
      </a:accent3>
      <a:accent4>
        <a:srgbClr val="00aeef"/>
      </a:accent4>
      <a:accent5>
        <a:srgbClr val="797979"/>
      </a:accent5>
      <a:accent6>
        <a:srgbClr val="007fac"/>
      </a:accent6>
      <a:hlink>
        <a:srgbClr val="1f356b"/>
      </a:hlink>
      <a:folHlink>
        <a:srgbClr val="007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a5a5a"/>
      </a:dk2>
      <a:lt2>
        <a:srgbClr val="949494"/>
      </a:lt2>
      <a:accent1>
        <a:srgbClr val="1f356c"/>
      </a:accent1>
      <a:accent2>
        <a:srgbClr val="007fac"/>
      </a:accent2>
      <a:accent3>
        <a:srgbClr val="6593ab"/>
      </a:accent3>
      <a:accent4>
        <a:srgbClr val="00aeef"/>
      </a:accent4>
      <a:accent5>
        <a:srgbClr val="797979"/>
      </a:accent5>
      <a:accent6>
        <a:srgbClr val="007fac"/>
      </a:accent6>
      <a:hlink>
        <a:srgbClr val="1f356b"/>
      </a:hlink>
      <a:folHlink>
        <a:srgbClr val="007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a5a5a"/>
      </a:dk2>
      <a:lt2>
        <a:srgbClr val="949494"/>
      </a:lt2>
      <a:accent1>
        <a:srgbClr val="1f356c"/>
      </a:accent1>
      <a:accent2>
        <a:srgbClr val="007fac"/>
      </a:accent2>
      <a:accent3>
        <a:srgbClr val="6593ab"/>
      </a:accent3>
      <a:accent4>
        <a:srgbClr val="00aeef"/>
      </a:accent4>
      <a:accent5>
        <a:srgbClr val="797979"/>
      </a:accent5>
      <a:accent6>
        <a:srgbClr val="007fac"/>
      </a:accent6>
      <a:hlink>
        <a:srgbClr val="1f356b"/>
      </a:hlink>
      <a:folHlink>
        <a:srgbClr val="007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a5a5a"/>
      </a:dk2>
      <a:lt2>
        <a:srgbClr val="949494"/>
      </a:lt2>
      <a:accent1>
        <a:srgbClr val="1f356c"/>
      </a:accent1>
      <a:accent2>
        <a:srgbClr val="007fac"/>
      </a:accent2>
      <a:accent3>
        <a:srgbClr val="6593ab"/>
      </a:accent3>
      <a:accent4>
        <a:srgbClr val="00aeef"/>
      </a:accent4>
      <a:accent5>
        <a:srgbClr val="797979"/>
      </a:accent5>
      <a:accent6>
        <a:srgbClr val="007fac"/>
      </a:accent6>
      <a:hlink>
        <a:srgbClr val="1f356b"/>
      </a:hlink>
      <a:folHlink>
        <a:srgbClr val="007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a5a5a"/>
      </a:dk2>
      <a:lt2>
        <a:srgbClr val="949494"/>
      </a:lt2>
      <a:accent1>
        <a:srgbClr val="1f356c"/>
      </a:accent1>
      <a:accent2>
        <a:srgbClr val="007fac"/>
      </a:accent2>
      <a:accent3>
        <a:srgbClr val="6593ab"/>
      </a:accent3>
      <a:accent4>
        <a:srgbClr val="00aeef"/>
      </a:accent4>
      <a:accent5>
        <a:srgbClr val="797979"/>
      </a:accent5>
      <a:accent6>
        <a:srgbClr val="007fac"/>
      </a:accent6>
      <a:hlink>
        <a:srgbClr val="1f356b"/>
      </a:hlink>
      <a:folHlink>
        <a:srgbClr val="007fa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949</TotalTime>
  <Application>LibreOffice/7.1.0.3$Windows_X86_64 LibreOffice_project/f6099ecf3d29644b5008cc8f48f42f4a40986e4c</Application>
  <AppVersion>15.0000</AppVersion>
  <Words>1322</Words>
  <Paragraphs>197</Paragraphs>
  <Company>SYNYO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2019-05-16T10:14:01Z</dcterms:created>
  <dc:creator>SYNYO</dc:creator>
  <dc:description/>
  <dc:language>en-GB</dc:language>
  <cp:lastModifiedBy/>
  <dcterms:modified xsi:type="dcterms:W3CDTF">2021-04-16T11:48:13Z</dcterms:modified>
  <cp:revision>257</cp:revision>
  <dc:subject/>
  <dc:title>eMAPs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35</vt:i4>
  </property>
</Properties>
</file>