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22.3.2013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22.3.2013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22.3.2013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22.3.2013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22.3.2013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22.3.2013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22.3.2013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22.3.2013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22.3.2013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22.3.2013</a:t>
            </a:fld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22.3.2013</a:t>
            </a:fld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22.3.2013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>
    <p:pull dir="d"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2000232" y="3214686"/>
            <a:ext cx="6172200" cy="1371600"/>
          </a:xfrm>
        </p:spPr>
        <p:txBody>
          <a:bodyPr>
            <a:normAutofit/>
          </a:bodyPr>
          <a:lstStyle/>
          <a:p>
            <a:r>
              <a:rPr lang="tr-TR" sz="2400" dirty="0" smtClean="0"/>
              <a:t>Hazırlayan : </a:t>
            </a:r>
          </a:p>
          <a:p>
            <a:r>
              <a:rPr lang="tr-TR" sz="2400" dirty="0" smtClean="0"/>
              <a:t>	Doğan CANDAN - 11060565</a:t>
            </a:r>
          </a:p>
        </p:txBody>
      </p:sp>
      <p:sp>
        <p:nvSpPr>
          <p:cNvPr id="4" name="3 Başlık"/>
          <p:cNvSpPr>
            <a:spLocks noGrp="1"/>
          </p:cNvSpPr>
          <p:nvPr>
            <p:ph type="ctrTitle"/>
          </p:nvPr>
        </p:nvSpPr>
        <p:spPr>
          <a:xfrm>
            <a:off x="2000232" y="1714488"/>
            <a:ext cx="6172200" cy="803744"/>
          </a:xfrm>
        </p:spPr>
        <p:txBody>
          <a:bodyPr>
            <a:normAutofit/>
          </a:bodyPr>
          <a:lstStyle/>
          <a:p>
            <a:r>
              <a:rPr lang="tr-TR" sz="4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Spring</a:t>
            </a:r>
            <a:r>
              <a:rPr lang="tr-TR" sz="4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sz="4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Framework</a:t>
            </a:r>
            <a:endParaRPr lang="tr-TR" sz="4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357166"/>
            <a:ext cx="7467600" cy="571480"/>
          </a:xfrm>
        </p:spPr>
        <p:txBody>
          <a:bodyPr>
            <a:normAutofit/>
          </a:bodyPr>
          <a:lstStyle/>
          <a:p>
            <a:r>
              <a:rPr lang="tr-TR" b="1" dirty="0" err="1" smtClean="0"/>
              <a:t>spring</a:t>
            </a:r>
            <a:r>
              <a:rPr lang="tr-TR" b="1" dirty="0" smtClean="0"/>
              <a:t> </a:t>
            </a:r>
            <a:r>
              <a:rPr lang="tr-TR" b="1" dirty="0" err="1" smtClean="0"/>
              <a:t>frameworkünün</a:t>
            </a:r>
            <a:r>
              <a:rPr lang="tr-TR" b="1" dirty="0" smtClean="0"/>
              <a:t> </a:t>
            </a:r>
            <a:r>
              <a:rPr lang="tr-TR" b="1" dirty="0" err="1" smtClean="0"/>
              <a:t>avantajlari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500034" y="1571612"/>
            <a:ext cx="7467600" cy="4857784"/>
          </a:xfrm>
        </p:spPr>
        <p:txBody>
          <a:bodyPr/>
          <a:lstStyle/>
          <a:p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Frameworkünün</a:t>
            </a:r>
            <a:r>
              <a:rPr lang="tr-TR" dirty="0" smtClean="0"/>
              <a:t> en büyük avantajlarından biride uygulama sunucularına olan bağımlılığı ortadan kaldırmasıdır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Bu </a:t>
            </a:r>
            <a:r>
              <a:rPr lang="tr-TR" dirty="0" smtClean="0"/>
              <a:t>sunucular </a:t>
            </a:r>
            <a:r>
              <a:rPr lang="tr-TR" dirty="0" err="1" smtClean="0"/>
              <a:t>konteyner</a:t>
            </a:r>
            <a:r>
              <a:rPr lang="tr-TR" dirty="0" smtClean="0"/>
              <a:t> servislerini (</a:t>
            </a:r>
            <a:r>
              <a:rPr lang="tr-TR" dirty="0" err="1" smtClean="0"/>
              <a:t>Dependency</a:t>
            </a:r>
            <a:r>
              <a:rPr lang="tr-TR" dirty="0" smtClean="0"/>
              <a:t> </a:t>
            </a:r>
            <a:r>
              <a:rPr lang="tr-TR" dirty="0" err="1" smtClean="0"/>
              <a:t>Injection</a:t>
            </a:r>
            <a:r>
              <a:rPr lang="tr-TR" dirty="0" smtClean="0"/>
              <a:t>, IOC, ...) uygulama sunucularının çekirdeğinde bulundururken </a:t>
            </a:r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r>
              <a:rPr lang="tr-TR" dirty="0" smtClean="0"/>
              <a:t> bu </a:t>
            </a:r>
            <a:r>
              <a:rPr lang="tr-TR" dirty="0" err="1" smtClean="0"/>
              <a:t>konteyner</a:t>
            </a:r>
            <a:r>
              <a:rPr lang="tr-TR" dirty="0" smtClean="0"/>
              <a:t> servisleri sahip olduğu kütüphanelerce gerçekleştirir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Bu </a:t>
            </a:r>
            <a:r>
              <a:rPr lang="tr-TR" dirty="0" smtClean="0"/>
              <a:t>sayede </a:t>
            </a:r>
            <a:r>
              <a:rPr lang="tr-TR" dirty="0" err="1" smtClean="0"/>
              <a:t>Spring</a:t>
            </a:r>
            <a:r>
              <a:rPr lang="tr-TR" dirty="0" smtClean="0"/>
              <a:t> ile geliştirilen uygulamalar uygulama sunucularına bağımlı kalmaksızın basit bir </a:t>
            </a:r>
            <a:r>
              <a:rPr lang="tr-TR" dirty="0" err="1" smtClean="0"/>
              <a:t>Servlet</a:t>
            </a:r>
            <a:r>
              <a:rPr lang="tr-TR" dirty="0" smtClean="0"/>
              <a:t> </a:t>
            </a:r>
            <a:r>
              <a:rPr lang="tr-TR" dirty="0" err="1" smtClean="0"/>
              <a:t>Konteyner'da</a:t>
            </a:r>
            <a:r>
              <a:rPr lang="tr-TR" dirty="0" smtClean="0"/>
              <a:t> çalıştırılabilir.</a:t>
            </a:r>
            <a:endParaRPr lang="tr-TR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</a:rPr>
              <a:t>SPRING FRAMEWORK YAPISI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</p:spPr>
        <p:txBody>
          <a:bodyPr/>
          <a:lstStyle/>
          <a:p>
            <a:r>
              <a:rPr lang="tr-TR" dirty="0" err="1" smtClean="0"/>
              <a:t>Spring'in</a:t>
            </a:r>
            <a:r>
              <a:rPr lang="tr-TR" dirty="0" smtClean="0"/>
              <a:t> amacı </a:t>
            </a:r>
            <a:r>
              <a:rPr lang="tr-TR" dirty="0" smtClean="0"/>
              <a:t>programlamayı </a:t>
            </a:r>
            <a:r>
              <a:rPr lang="tr-TR" dirty="0" smtClean="0"/>
              <a:t>kolaylaştırmak ve programcıya birçok kullanım özgürlüğü sağlamaktır.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 smtClean="0"/>
              <a:t>nedenle </a:t>
            </a:r>
            <a:r>
              <a:rPr lang="tr-TR" dirty="0" err="1" smtClean="0"/>
              <a:t>Spring'i</a:t>
            </a:r>
            <a:r>
              <a:rPr lang="tr-TR" dirty="0" smtClean="0"/>
              <a:t> </a:t>
            </a:r>
            <a:r>
              <a:rPr lang="tr-TR" dirty="0" smtClean="0"/>
              <a:t>oluşturan </a:t>
            </a:r>
            <a:r>
              <a:rPr lang="tr-TR" dirty="0" smtClean="0"/>
              <a:t>her parça birbirinden bağımsızdır</a:t>
            </a:r>
            <a:r>
              <a:rPr lang="tr-TR" dirty="0" smtClean="0"/>
              <a:t>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SPRING FRAMEWORK </a:t>
            </a:r>
            <a:r>
              <a:rPr lang="tr-TR" dirty="0" smtClean="0">
                <a:solidFill>
                  <a:srgbClr val="FF0000"/>
                </a:solidFill>
              </a:rPr>
              <a:t>MODÜLLERİ</a:t>
            </a:r>
          </a:p>
          <a:p>
            <a:pPr lvl="1"/>
            <a:r>
              <a:rPr lang="tr-TR" dirty="0" err="1" smtClean="0"/>
              <a:t>Spring</a:t>
            </a:r>
            <a:r>
              <a:rPr lang="tr-TR" dirty="0" smtClean="0"/>
              <a:t> CORE</a:t>
            </a:r>
          </a:p>
          <a:p>
            <a:pPr lvl="1"/>
            <a:r>
              <a:rPr lang="tr-TR" dirty="0" err="1" smtClean="0"/>
              <a:t>Spring</a:t>
            </a:r>
            <a:r>
              <a:rPr lang="tr-TR" dirty="0" smtClean="0"/>
              <a:t> AOP</a:t>
            </a:r>
          </a:p>
          <a:p>
            <a:pPr lvl="1"/>
            <a:r>
              <a:rPr lang="tr-TR" dirty="0" err="1" smtClean="0"/>
              <a:t>Spring</a:t>
            </a:r>
            <a:r>
              <a:rPr lang="tr-TR" dirty="0" smtClean="0"/>
              <a:t> MVC</a:t>
            </a:r>
          </a:p>
          <a:p>
            <a:pPr lvl="1"/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Contecxt</a:t>
            </a:r>
            <a:endParaRPr lang="tr-TR" dirty="0" smtClean="0"/>
          </a:p>
          <a:p>
            <a:pPr lvl="1"/>
            <a:r>
              <a:rPr lang="tr-TR" dirty="0" err="1" smtClean="0"/>
              <a:t>Spring</a:t>
            </a:r>
            <a:r>
              <a:rPr lang="tr-TR" dirty="0" smtClean="0"/>
              <a:t> DAO</a:t>
            </a:r>
          </a:p>
          <a:p>
            <a:pPr lvl="1"/>
            <a:r>
              <a:rPr lang="tr-TR" dirty="0" err="1" smtClean="0"/>
              <a:t>Spring</a:t>
            </a:r>
            <a:r>
              <a:rPr lang="tr-TR" dirty="0" smtClean="0"/>
              <a:t> ORM</a:t>
            </a:r>
            <a:endParaRPr lang="tr-TR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785794"/>
            <a:ext cx="7467600" cy="5688158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1-) </a:t>
            </a:r>
            <a:r>
              <a:rPr lang="tr-TR" dirty="0" err="1" smtClean="0">
                <a:solidFill>
                  <a:srgbClr val="FF0000"/>
                </a:solidFill>
              </a:rPr>
              <a:t>Spring</a:t>
            </a:r>
            <a:r>
              <a:rPr lang="tr-TR" dirty="0" smtClean="0">
                <a:solidFill>
                  <a:srgbClr val="FF0000"/>
                </a:solidFill>
              </a:rPr>
              <a:t> CORE : </a:t>
            </a:r>
            <a:r>
              <a:rPr lang="tr-TR" sz="2200" dirty="0" err="1" smtClean="0"/>
              <a:t>Springin</a:t>
            </a:r>
            <a:r>
              <a:rPr lang="tr-TR" sz="2200" dirty="0" smtClean="0"/>
              <a:t> </a:t>
            </a:r>
            <a:r>
              <a:rPr lang="tr-TR" sz="2200" dirty="0" smtClean="0"/>
              <a:t>temelini oluşturur. Bağlaşım kesme ve daha birçok </a:t>
            </a:r>
            <a:r>
              <a:rPr lang="tr-TR" sz="2200" dirty="0" err="1" smtClean="0"/>
              <a:t>Spring</a:t>
            </a:r>
            <a:r>
              <a:rPr lang="tr-TR" sz="2200" dirty="0" smtClean="0"/>
              <a:t> temelindeki işlemler burada </a:t>
            </a:r>
            <a:r>
              <a:rPr lang="tr-TR" sz="2200" dirty="0" err="1" smtClean="0"/>
              <a:t>implemnte</a:t>
            </a:r>
            <a:r>
              <a:rPr lang="tr-TR" sz="2200" dirty="0" smtClean="0"/>
              <a:t> edilir</a:t>
            </a:r>
            <a:r>
              <a:rPr lang="tr-TR" sz="2200" dirty="0" smtClean="0"/>
              <a:t>.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2-</a:t>
            </a:r>
            <a:r>
              <a:rPr lang="tr-TR" dirty="0" smtClean="0">
                <a:solidFill>
                  <a:srgbClr val="FF0000"/>
                </a:solidFill>
              </a:rPr>
              <a:t>) </a:t>
            </a:r>
            <a:r>
              <a:rPr lang="tr-TR" dirty="0" err="1" smtClean="0">
                <a:solidFill>
                  <a:srgbClr val="FF0000"/>
                </a:solidFill>
              </a:rPr>
              <a:t>Spring</a:t>
            </a:r>
            <a:r>
              <a:rPr lang="tr-TR" dirty="0" smtClean="0">
                <a:solidFill>
                  <a:srgbClr val="FF0000"/>
                </a:solidFill>
              </a:rPr>
              <a:t> AOP : </a:t>
            </a:r>
            <a:r>
              <a:rPr lang="tr-TR" sz="2200" dirty="0" smtClean="0"/>
              <a:t>Direk olarak kullanılmasa da güvenlik uygulamalarında </a:t>
            </a:r>
            <a:r>
              <a:rPr lang="tr-TR" sz="2200" dirty="0" err="1" smtClean="0"/>
              <a:t>Spring</a:t>
            </a:r>
            <a:r>
              <a:rPr lang="tr-TR" sz="2200" dirty="0" smtClean="0"/>
              <a:t> CORE aracılığıyla kullanılır</a:t>
            </a:r>
            <a:r>
              <a:rPr lang="tr-TR" sz="2200" dirty="0" smtClean="0"/>
              <a:t>.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3-</a:t>
            </a:r>
            <a:r>
              <a:rPr lang="tr-TR" dirty="0" smtClean="0">
                <a:solidFill>
                  <a:srgbClr val="FF0000"/>
                </a:solidFill>
              </a:rPr>
              <a:t>) </a:t>
            </a:r>
            <a:r>
              <a:rPr lang="tr-TR" dirty="0" err="1" smtClean="0">
                <a:solidFill>
                  <a:srgbClr val="FF0000"/>
                </a:solidFill>
              </a:rPr>
              <a:t>Spring</a:t>
            </a:r>
            <a:r>
              <a:rPr lang="tr-TR" dirty="0" smtClean="0">
                <a:solidFill>
                  <a:srgbClr val="FF0000"/>
                </a:solidFill>
              </a:rPr>
              <a:t> MVC : </a:t>
            </a:r>
            <a:r>
              <a:rPr lang="tr-TR" dirty="0" err="1" smtClean="0"/>
              <a:t>Spring</a:t>
            </a:r>
            <a:r>
              <a:rPr lang="tr-TR" dirty="0" smtClean="0"/>
              <a:t> baz alınarak web tabanlı programlar oluşturulabilir.Bir web </a:t>
            </a:r>
            <a:r>
              <a:rPr lang="tr-TR" dirty="0" err="1" smtClean="0"/>
              <a:t>frameworktür</a:t>
            </a:r>
            <a:r>
              <a:rPr lang="tr-TR" dirty="0" smtClean="0"/>
              <a:t>.</a:t>
            </a:r>
            <a:endParaRPr lang="tr-TR" dirty="0" smtClean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4-</a:t>
            </a:r>
            <a:r>
              <a:rPr lang="tr-TR" dirty="0" smtClean="0">
                <a:solidFill>
                  <a:srgbClr val="FF0000"/>
                </a:solidFill>
              </a:rPr>
              <a:t>) </a:t>
            </a:r>
            <a:r>
              <a:rPr lang="tr-TR" dirty="0" err="1" smtClean="0">
                <a:solidFill>
                  <a:srgbClr val="FF0000"/>
                </a:solidFill>
              </a:rPr>
              <a:t>Spring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Context</a:t>
            </a:r>
            <a:r>
              <a:rPr lang="tr-TR" dirty="0" smtClean="0">
                <a:solidFill>
                  <a:srgbClr val="FF0000"/>
                </a:solidFill>
              </a:rPr>
              <a:t> : </a:t>
            </a:r>
            <a:r>
              <a:rPr lang="tr-TR" dirty="0" err="1" smtClean="0"/>
              <a:t>ApplicationContext</a:t>
            </a:r>
            <a:r>
              <a:rPr lang="tr-TR" dirty="0" smtClean="0"/>
              <a:t> </a:t>
            </a:r>
            <a:r>
              <a:rPr lang="tr-TR" dirty="0" smtClean="0"/>
              <a:t>ve </a:t>
            </a:r>
            <a:r>
              <a:rPr lang="tr-TR" dirty="0" err="1" smtClean="0"/>
              <a:t>WebApplicationContext</a:t>
            </a:r>
            <a:r>
              <a:rPr lang="tr-TR" dirty="0" smtClean="0"/>
              <a:t> </a:t>
            </a:r>
            <a:r>
              <a:rPr lang="tr-TR" dirty="0" smtClean="0"/>
              <a:t>gibi sınıflar bu modülde </a:t>
            </a:r>
            <a:r>
              <a:rPr lang="tr-TR" dirty="0" err="1" smtClean="0"/>
              <a:t>implemente</a:t>
            </a:r>
            <a:r>
              <a:rPr lang="tr-TR" dirty="0" smtClean="0"/>
              <a:t> edilir.XML dosyalarında bulunan </a:t>
            </a:r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bean</a:t>
            </a:r>
            <a:r>
              <a:rPr lang="tr-TR" dirty="0" smtClean="0"/>
              <a:t> </a:t>
            </a:r>
            <a:r>
              <a:rPr lang="tr-TR" dirty="0" smtClean="0"/>
              <a:t>tanımlamalarını </a:t>
            </a:r>
            <a:r>
              <a:rPr lang="tr-TR" dirty="0" smtClean="0"/>
              <a:t>okumak ve </a:t>
            </a:r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bean</a:t>
            </a:r>
            <a:r>
              <a:rPr lang="tr-TR" dirty="0" smtClean="0"/>
              <a:t> nesnelerini oluşturmak için </a:t>
            </a:r>
            <a:r>
              <a:rPr lang="tr-TR" dirty="0" smtClean="0"/>
              <a:t>kullanılır</a:t>
            </a:r>
            <a:r>
              <a:rPr lang="tr-TR" dirty="0" smtClean="0"/>
              <a:t>.</a:t>
            </a:r>
          </a:p>
        </p:txBody>
      </p:sp>
      <p:sp>
        <p:nvSpPr>
          <p:cNvPr id="4" name="3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582594"/>
          </a:xfrm>
        </p:spPr>
        <p:txBody>
          <a:bodyPr>
            <a:norm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spring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framework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modulleri</a:t>
            </a:r>
            <a:endParaRPr lang="tr-TR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142852"/>
            <a:ext cx="7467600" cy="642942"/>
          </a:xfrm>
        </p:spPr>
        <p:txBody>
          <a:bodyPr>
            <a:norm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spring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framework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modulleri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5-) </a:t>
            </a:r>
            <a:r>
              <a:rPr lang="tr-TR" dirty="0" err="1" smtClean="0">
                <a:solidFill>
                  <a:srgbClr val="FF0000"/>
                </a:solidFill>
              </a:rPr>
              <a:t>Spring</a:t>
            </a:r>
            <a:r>
              <a:rPr lang="tr-TR" dirty="0" smtClean="0">
                <a:solidFill>
                  <a:srgbClr val="FF0000"/>
                </a:solidFill>
              </a:rPr>
              <a:t> DAO( Data Access </a:t>
            </a:r>
            <a:r>
              <a:rPr lang="tr-TR" dirty="0" err="1" smtClean="0">
                <a:solidFill>
                  <a:srgbClr val="FF0000"/>
                </a:solidFill>
              </a:rPr>
              <a:t>Object</a:t>
            </a:r>
            <a:r>
              <a:rPr lang="tr-TR" dirty="0" smtClean="0">
                <a:solidFill>
                  <a:srgbClr val="FF0000"/>
                </a:solidFill>
              </a:rPr>
              <a:t> ) : </a:t>
            </a:r>
            <a:r>
              <a:rPr lang="tr-TR" dirty="0" smtClean="0"/>
              <a:t>JDBC teknolojisini daha basit hale getirmek için gerekli sınıflar bu modülde bulunur.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6-</a:t>
            </a:r>
            <a:r>
              <a:rPr lang="tr-TR" dirty="0" smtClean="0">
                <a:solidFill>
                  <a:srgbClr val="FF0000"/>
                </a:solidFill>
              </a:rPr>
              <a:t>) </a:t>
            </a:r>
            <a:r>
              <a:rPr lang="tr-TR" dirty="0" err="1" smtClean="0">
                <a:solidFill>
                  <a:srgbClr val="FF0000"/>
                </a:solidFill>
              </a:rPr>
              <a:t>Spring</a:t>
            </a:r>
            <a:r>
              <a:rPr lang="tr-TR" dirty="0" smtClean="0">
                <a:solidFill>
                  <a:srgbClr val="FF0000"/>
                </a:solidFill>
              </a:rPr>
              <a:t> ORM( </a:t>
            </a:r>
            <a:r>
              <a:rPr lang="tr-TR" dirty="0" err="1" smtClean="0">
                <a:solidFill>
                  <a:srgbClr val="FF0000"/>
                </a:solidFill>
              </a:rPr>
              <a:t>Object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Relational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Mapping</a:t>
            </a:r>
            <a:r>
              <a:rPr lang="tr-TR" dirty="0" smtClean="0">
                <a:solidFill>
                  <a:srgbClr val="FF0000"/>
                </a:solidFill>
              </a:rPr>
              <a:t> ) : </a:t>
            </a:r>
            <a:r>
              <a:rPr lang="tr-TR" dirty="0" smtClean="0"/>
              <a:t>Bu modül popüler olan diğer </a:t>
            </a:r>
            <a:r>
              <a:rPr lang="tr-TR" dirty="0" err="1" smtClean="0"/>
              <a:t>frameworkler</a:t>
            </a:r>
            <a:r>
              <a:rPr lang="tr-TR" dirty="0" smtClean="0"/>
              <a:t> ile entegrasyonu sağlamada </a:t>
            </a:r>
            <a:r>
              <a:rPr lang="tr-TR" dirty="0" smtClean="0"/>
              <a:t>kullanılır.</a:t>
            </a:r>
          </a:p>
          <a:p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 smtClean="0"/>
              <a:t>modüller içinde kullanılması zorunlu olan tek modül </a:t>
            </a:r>
            <a:r>
              <a:rPr lang="tr-TR" dirty="0" err="1" smtClean="0"/>
              <a:t>Spring</a:t>
            </a:r>
            <a:r>
              <a:rPr lang="tr-TR" dirty="0" smtClean="0"/>
              <a:t> CORE modülüdür. </a:t>
            </a:r>
          </a:p>
          <a:p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frameworkünün</a:t>
            </a:r>
            <a:r>
              <a:rPr lang="tr-TR" dirty="0" smtClean="0"/>
              <a:t> çekirdeğini </a:t>
            </a:r>
            <a:r>
              <a:rPr lang="tr-TR" i="1" dirty="0" err="1" smtClean="0"/>
              <a:t>Inversion</a:t>
            </a:r>
            <a:r>
              <a:rPr lang="tr-TR" i="1" dirty="0" smtClean="0"/>
              <a:t> Of </a:t>
            </a:r>
            <a:r>
              <a:rPr lang="tr-TR" i="1" dirty="0" err="1" smtClean="0"/>
              <a:t>Control</a:t>
            </a:r>
            <a:r>
              <a:rPr lang="tr-TR" i="1" dirty="0" smtClean="0"/>
              <a:t> (IOC) </a:t>
            </a:r>
            <a:r>
              <a:rPr lang="tr-TR" dirty="0" smtClean="0"/>
              <a:t>ve </a:t>
            </a:r>
            <a:r>
              <a:rPr lang="tr-TR" i="1" dirty="0" err="1" smtClean="0"/>
              <a:t>Dependency</a:t>
            </a:r>
            <a:r>
              <a:rPr lang="tr-TR" i="1" dirty="0" smtClean="0"/>
              <a:t> </a:t>
            </a:r>
            <a:r>
              <a:rPr lang="tr-TR" i="1" dirty="0" err="1" smtClean="0"/>
              <a:t>Injection</a:t>
            </a:r>
            <a:r>
              <a:rPr lang="tr-TR" i="1" dirty="0" smtClean="0"/>
              <a:t>(DI) </a:t>
            </a:r>
            <a:r>
              <a:rPr lang="tr-TR" dirty="0" smtClean="0"/>
              <a:t>kavramaları oluşturmaktadır.</a:t>
            </a:r>
            <a:endParaRPr lang="tr-TR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8115328" cy="6259662"/>
          </a:xfrm>
        </p:spPr>
        <p:txBody>
          <a:bodyPr>
            <a:normAutofit/>
          </a:bodyPr>
          <a:lstStyle/>
          <a:p>
            <a:r>
              <a:rPr lang="tr-TR" u="sng" dirty="0" err="1" smtClean="0">
                <a:solidFill>
                  <a:srgbClr val="FF0000"/>
                </a:solidFill>
              </a:rPr>
              <a:t>Inversion</a:t>
            </a:r>
            <a:r>
              <a:rPr lang="tr-TR" u="sng" dirty="0" smtClean="0">
                <a:solidFill>
                  <a:srgbClr val="FF0000"/>
                </a:solidFill>
              </a:rPr>
              <a:t> Of </a:t>
            </a:r>
            <a:r>
              <a:rPr lang="tr-TR" u="sng" dirty="0" err="1" smtClean="0">
                <a:solidFill>
                  <a:srgbClr val="FF0000"/>
                </a:solidFill>
              </a:rPr>
              <a:t>Control</a:t>
            </a:r>
            <a:r>
              <a:rPr lang="tr-TR" u="sng" dirty="0" smtClean="0">
                <a:solidFill>
                  <a:srgbClr val="FF0000"/>
                </a:solidFill>
              </a:rPr>
              <a:t> (IOC) : </a:t>
            </a:r>
            <a:r>
              <a:rPr lang="tr-TR" dirty="0" smtClean="0"/>
              <a:t>Java programlama dilinde nesneyi oluşturmak ve diğer nesnelerle iletişimini sağlamak kullanıcıya aitken nesneyi sonlandırma işlemi "</a:t>
            </a:r>
            <a:r>
              <a:rPr lang="tr-TR" dirty="0" err="1" smtClean="0"/>
              <a:t>Garbage</a:t>
            </a:r>
            <a:r>
              <a:rPr lang="tr-TR" dirty="0" smtClean="0"/>
              <a:t> </a:t>
            </a:r>
            <a:r>
              <a:rPr lang="tr-TR" dirty="0" err="1" smtClean="0"/>
              <a:t>Collactor</a:t>
            </a:r>
            <a:r>
              <a:rPr lang="tr-TR" dirty="0" smtClean="0"/>
              <a:t>" ün görevidir. </a:t>
            </a:r>
            <a:endParaRPr lang="tr-TR" dirty="0" smtClean="0"/>
          </a:p>
          <a:p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r>
              <a:rPr lang="tr-TR" dirty="0" smtClean="0"/>
              <a:t> kendi </a:t>
            </a:r>
            <a:r>
              <a:rPr lang="tr-TR" dirty="0" err="1" smtClean="0"/>
              <a:t>konteyner</a:t>
            </a:r>
            <a:r>
              <a:rPr lang="tr-TR" dirty="0" smtClean="0"/>
              <a:t> servisleriyle ve IOC mekanizmasıyla Java nesneleri üzerindeki tüm </a:t>
            </a:r>
            <a:r>
              <a:rPr lang="tr-TR" dirty="0" err="1" smtClean="0"/>
              <a:t>tönetimi</a:t>
            </a:r>
            <a:r>
              <a:rPr lang="tr-TR" dirty="0" smtClean="0"/>
              <a:t> ve sorumluluğu kendi üzerine almıştır</a:t>
            </a:r>
            <a:r>
              <a:rPr lang="tr-TR" dirty="0" smtClean="0"/>
              <a:t>.</a:t>
            </a:r>
          </a:p>
          <a:p>
            <a:r>
              <a:rPr lang="tr-TR" u="sng" dirty="0" smtClean="0">
                <a:solidFill>
                  <a:srgbClr val="FF0000"/>
                </a:solidFill>
              </a:rPr>
              <a:t>Bağımlılık Zerki ( </a:t>
            </a:r>
            <a:r>
              <a:rPr lang="tr-TR" u="sng" dirty="0" err="1" smtClean="0">
                <a:solidFill>
                  <a:srgbClr val="FF0000"/>
                </a:solidFill>
              </a:rPr>
              <a:t>Dependency</a:t>
            </a:r>
            <a:r>
              <a:rPr lang="tr-TR" u="sng" dirty="0" smtClean="0">
                <a:solidFill>
                  <a:srgbClr val="FF0000"/>
                </a:solidFill>
              </a:rPr>
              <a:t> </a:t>
            </a:r>
            <a:r>
              <a:rPr lang="tr-TR" u="sng" dirty="0" err="1" smtClean="0">
                <a:solidFill>
                  <a:srgbClr val="FF0000"/>
                </a:solidFill>
              </a:rPr>
              <a:t>Injection</a:t>
            </a:r>
            <a:r>
              <a:rPr lang="tr-TR" u="sng" dirty="0" smtClean="0">
                <a:solidFill>
                  <a:srgbClr val="FF0000"/>
                </a:solidFill>
              </a:rPr>
              <a:t> ) : </a:t>
            </a:r>
            <a:r>
              <a:rPr lang="tr-TR" dirty="0" smtClean="0"/>
              <a:t>IOC ile nesne oluşturma ve yönetme sorumluluğunu kullanıcıdan almıştık. </a:t>
            </a:r>
            <a:endParaRPr lang="tr-TR" dirty="0" smtClean="0"/>
          </a:p>
          <a:p>
            <a:r>
              <a:rPr lang="tr-TR" dirty="0" smtClean="0"/>
              <a:t>Şimdide </a:t>
            </a:r>
            <a:r>
              <a:rPr lang="tr-TR" dirty="0" smtClean="0"/>
              <a:t>DI ile uygulamalarda ihtiyaç duyulabilecek nesneleri(</a:t>
            </a:r>
            <a:r>
              <a:rPr lang="tr-TR" dirty="0" err="1" smtClean="0"/>
              <a:t>bean</a:t>
            </a:r>
            <a:r>
              <a:rPr lang="tr-TR" dirty="0" smtClean="0"/>
              <a:t>) diğer nesneler ile </a:t>
            </a:r>
            <a:r>
              <a:rPr lang="tr-TR" dirty="0" smtClean="0"/>
              <a:t>ilişkilendirme işlemi yazılım </a:t>
            </a:r>
            <a:r>
              <a:rPr lang="tr-TR" dirty="0" smtClean="0"/>
              <a:t>geliştiriciden </a:t>
            </a:r>
            <a:r>
              <a:rPr lang="tr-TR" dirty="0" err="1" smtClean="0"/>
              <a:t>Spring</a:t>
            </a:r>
            <a:r>
              <a:rPr lang="tr-TR" dirty="0" smtClean="0"/>
              <a:t> dahilindeki "Bağımlılık </a:t>
            </a:r>
            <a:r>
              <a:rPr lang="tr-TR" dirty="0" err="1" smtClean="0"/>
              <a:t>Zerkeleyici</a:t>
            </a:r>
            <a:r>
              <a:rPr lang="tr-TR" dirty="0" smtClean="0"/>
              <a:t>" ye </a:t>
            </a:r>
            <a:r>
              <a:rPr lang="tr-TR" dirty="0" smtClean="0"/>
              <a:t>devredilir.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72560" cy="582594"/>
          </a:xfrm>
        </p:spPr>
        <p:txBody>
          <a:bodyPr>
            <a:normAutofit fontScale="90000"/>
          </a:bodyPr>
          <a:lstStyle/>
          <a:p>
            <a:r>
              <a:rPr lang="tr-TR" dirty="0" err="1" smtClean="0">
                <a:latin typeface="Arial" pitchFamily="34" charset="0"/>
                <a:cs typeface="Arial" pitchFamily="34" charset="0"/>
              </a:rPr>
              <a:t>jsf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java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server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faces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) ve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spring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entegrasyonu</a:t>
            </a:r>
            <a:endParaRPr lang="tr-T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857232"/>
            <a:ext cx="7467600" cy="5616720"/>
          </a:xfrm>
        </p:spPr>
        <p:txBody>
          <a:bodyPr>
            <a:normAutofit/>
          </a:bodyPr>
          <a:lstStyle/>
          <a:p>
            <a:r>
              <a:rPr lang="tr-TR" sz="2000" dirty="0" smtClean="0"/>
              <a:t>JEE 6 dahilindeki JSF teknolojisini </a:t>
            </a:r>
            <a:r>
              <a:rPr lang="tr-TR" sz="2000" dirty="0" err="1" smtClean="0"/>
              <a:t>Spring</a:t>
            </a:r>
            <a:r>
              <a:rPr lang="tr-TR" sz="2000" dirty="0" smtClean="0"/>
              <a:t> </a:t>
            </a:r>
            <a:r>
              <a:rPr lang="tr-TR" sz="2000" dirty="0" err="1" smtClean="0"/>
              <a:t>Framework</a:t>
            </a:r>
            <a:r>
              <a:rPr lang="tr-TR" sz="2000" dirty="0" smtClean="0"/>
              <a:t> ile kullanmak için 4 aşamalı bir yol izlenmelidir.</a:t>
            </a:r>
          </a:p>
          <a:p>
            <a:pPr lvl="1"/>
            <a:r>
              <a:rPr lang="tr-TR" dirty="0" smtClean="0"/>
              <a:t>1-</a:t>
            </a:r>
            <a:r>
              <a:rPr lang="tr-TR" dirty="0" smtClean="0"/>
              <a:t>) JSF yapılandırma dosyasına (</a:t>
            </a:r>
            <a:r>
              <a:rPr lang="tr-TR" dirty="0" err="1" smtClean="0"/>
              <a:t>faces</a:t>
            </a:r>
            <a:r>
              <a:rPr lang="tr-TR" dirty="0" smtClean="0"/>
              <a:t>-</a:t>
            </a:r>
            <a:r>
              <a:rPr lang="tr-TR" dirty="0" err="1" smtClean="0"/>
              <a:t>config</a:t>
            </a:r>
            <a:r>
              <a:rPr lang="tr-TR" dirty="0" smtClean="0"/>
              <a:t>.</a:t>
            </a:r>
            <a:r>
              <a:rPr lang="tr-TR" dirty="0" err="1" smtClean="0"/>
              <a:t>xml</a:t>
            </a:r>
            <a:r>
              <a:rPr lang="tr-TR" dirty="0" smtClean="0"/>
              <a:t>) </a:t>
            </a:r>
            <a:r>
              <a:rPr lang="tr-TR" dirty="0" err="1" smtClean="0"/>
              <a:t>StringBeanFacesELResolver</a:t>
            </a:r>
            <a:r>
              <a:rPr lang="tr-TR" dirty="0" smtClean="0"/>
              <a:t> tanımlamak.</a:t>
            </a:r>
          </a:p>
          <a:p>
            <a:pPr lvl="1"/>
            <a:r>
              <a:rPr lang="tr-TR" dirty="0" smtClean="0"/>
              <a:t>2-</a:t>
            </a:r>
            <a:r>
              <a:rPr lang="tr-TR" dirty="0" smtClean="0"/>
              <a:t>) </a:t>
            </a:r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konteynerı</a:t>
            </a:r>
            <a:r>
              <a:rPr lang="tr-TR" dirty="0" smtClean="0"/>
              <a:t> başlatacak dinleyici sınıfın web aktarım tanımlayıcısına(web.</a:t>
            </a:r>
            <a:r>
              <a:rPr lang="tr-TR" dirty="0" err="1" smtClean="0"/>
              <a:t>xml</a:t>
            </a:r>
            <a:r>
              <a:rPr lang="tr-TR" dirty="0" smtClean="0"/>
              <a:t>) eklenmesi</a:t>
            </a:r>
          </a:p>
          <a:p>
            <a:pPr lvl="1"/>
            <a:r>
              <a:rPr lang="tr-TR" dirty="0" smtClean="0"/>
              <a:t>3-</a:t>
            </a:r>
            <a:r>
              <a:rPr lang="tr-TR" dirty="0" smtClean="0"/>
              <a:t>) </a:t>
            </a:r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konteyner'ın</a:t>
            </a:r>
            <a:r>
              <a:rPr lang="tr-TR" dirty="0" smtClean="0"/>
              <a:t> HTTP isteklerini karşılayan </a:t>
            </a:r>
            <a:r>
              <a:rPr lang="tr-TR" dirty="0" err="1" smtClean="0"/>
              <a:t>FacesServlet</a:t>
            </a:r>
            <a:r>
              <a:rPr lang="tr-TR" dirty="0" smtClean="0"/>
              <a:t> isteklerini görebilmesi için dinleyici sınıfın web aktarım tanımlayıcısına(web.</a:t>
            </a:r>
            <a:r>
              <a:rPr lang="tr-TR" dirty="0" err="1" smtClean="0"/>
              <a:t>xml</a:t>
            </a:r>
            <a:r>
              <a:rPr lang="tr-TR" dirty="0" smtClean="0"/>
              <a:t>) eklenmesi</a:t>
            </a:r>
          </a:p>
          <a:p>
            <a:pPr lvl="1"/>
            <a:r>
              <a:rPr lang="tr-TR" dirty="0" smtClean="0"/>
              <a:t>4-</a:t>
            </a:r>
            <a:r>
              <a:rPr lang="tr-TR" dirty="0" smtClean="0"/>
              <a:t>) </a:t>
            </a:r>
            <a:r>
              <a:rPr lang="tr-TR" dirty="0" err="1" smtClean="0"/>
              <a:t>Beanlerin</a:t>
            </a:r>
            <a:r>
              <a:rPr lang="tr-TR" dirty="0" smtClean="0"/>
              <a:t> tanımlandığı XML konfigürasyonun dosyasının web aktarım tanımlayıcısına (web.</a:t>
            </a:r>
            <a:r>
              <a:rPr lang="tr-TR" dirty="0" err="1" smtClean="0"/>
              <a:t>xml</a:t>
            </a:r>
            <a:r>
              <a:rPr lang="tr-TR" dirty="0" smtClean="0"/>
              <a:t>) tanıtılması</a:t>
            </a:r>
            <a:endParaRPr lang="tr-TR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654032"/>
          </a:xfrm>
        </p:spPr>
        <p:txBody>
          <a:bodyPr>
            <a:normAutofit fontScale="90000"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Spring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framework</a:t>
            </a:r>
            <a:r>
              <a:rPr lang="tr-TR" dirty="0" smtClean="0">
                <a:solidFill>
                  <a:srgbClr val="FF0000"/>
                </a:solidFill>
              </a:rPr>
              <a:t> ile </a:t>
            </a:r>
            <a:r>
              <a:rPr lang="tr-TR" dirty="0" err="1" smtClean="0">
                <a:solidFill>
                  <a:srgbClr val="FF0000"/>
                </a:solidFill>
              </a:rPr>
              <a:t>login</a:t>
            </a:r>
            <a:r>
              <a:rPr lang="tr-TR" dirty="0" smtClean="0">
                <a:solidFill>
                  <a:srgbClr val="FF0000"/>
                </a:solidFill>
              </a:rPr>
              <a:t> form </a:t>
            </a:r>
            <a:r>
              <a:rPr lang="tr-TR" dirty="0" err="1" smtClean="0">
                <a:solidFill>
                  <a:srgbClr val="FF0000"/>
                </a:solidFill>
              </a:rPr>
              <a:t>tasarimi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6" name="5 İçerik Yer Tutucusu" descr="dosya_yapisi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720" y="714356"/>
            <a:ext cx="2714644" cy="5786478"/>
          </a:xfrm>
        </p:spPr>
      </p:pic>
      <p:sp>
        <p:nvSpPr>
          <p:cNvPr id="7" name="6 Dikdörtgen"/>
          <p:cNvSpPr/>
          <p:nvPr/>
        </p:nvSpPr>
        <p:spPr>
          <a:xfrm>
            <a:off x="3357554" y="785794"/>
            <a:ext cx="464347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	</a:t>
            </a:r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r>
              <a:rPr lang="tr-TR" dirty="0" smtClean="0"/>
              <a:t> ile tasarım yaparken öncelikle web.</a:t>
            </a:r>
            <a:r>
              <a:rPr lang="tr-TR" dirty="0" err="1" smtClean="0"/>
              <a:t>xml</a:t>
            </a:r>
            <a:r>
              <a:rPr lang="tr-TR" dirty="0" smtClean="0"/>
              <a:t> dosyasının içeriğini düzenlenmeli ve sonrasında </a:t>
            </a:r>
            <a:r>
              <a:rPr lang="tr-TR" i="1" dirty="0" err="1" smtClean="0"/>
              <a:t>servletAdi</a:t>
            </a:r>
            <a:r>
              <a:rPr lang="tr-TR" i="1" dirty="0" smtClean="0"/>
              <a:t>-</a:t>
            </a:r>
            <a:r>
              <a:rPr lang="tr-TR" i="1" dirty="0" err="1" smtClean="0"/>
              <a:t>servlet</a:t>
            </a:r>
            <a:r>
              <a:rPr lang="tr-TR" i="1" dirty="0" smtClean="0"/>
              <a:t>.</a:t>
            </a:r>
            <a:r>
              <a:rPr lang="tr-TR" i="1" dirty="0" err="1" smtClean="0"/>
              <a:t>xml</a:t>
            </a:r>
            <a:r>
              <a:rPr lang="tr-TR" dirty="0" smtClean="0"/>
              <a:t> şeklinde bir </a:t>
            </a:r>
            <a:r>
              <a:rPr lang="tr-TR" dirty="0" err="1" smtClean="0"/>
              <a:t>xml</a:t>
            </a:r>
            <a:r>
              <a:rPr lang="tr-TR" dirty="0" smtClean="0"/>
              <a:t> dosyası üretmemiz gerekmektedir.</a:t>
            </a:r>
          </a:p>
          <a:p>
            <a:r>
              <a:rPr lang="tr-TR" dirty="0" smtClean="0"/>
              <a:t>	Oluşturduğumuz model sınıflar ve </a:t>
            </a:r>
            <a:r>
              <a:rPr lang="tr-TR" dirty="0" err="1" smtClean="0"/>
              <a:t>controller</a:t>
            </a:r>
            <a:r>
              <a:rPr lang="tr-TR" dirty="0" smtClean="0"/>
              <a:t> sınıfları bu </a:t>
            </a:r>
            <a:r>
              <a:rPr lang="tr-TR" dirty="0" err="1" smtClean="0"/>
              <a:t>xml</a:t>
            </a:r>
            <a:r>
              <a:rPr lang="tr-TR" dirty="0" smtClean="0"/>
              <a:t> file içerisinde tanımlamazsak sistem onlar yokmuş gibi davranacaktır.Bu nedenle bu tanımlama işlemi çok önemlidir.</a:t>
            </a:r>
          </a:p>
          <a:p>
            <a:r>
              <a:rPr lang="tr-TR" dirty="0" smtClean="0"/>
              <a:t>	</a:t>
            </a:r>
            <a:r>
              <a:rPr lang="tr-TR" dirty="0" smtClean="0"/>
              <a:t>Yandaki resimde görünen </a:t>
            </a:r>
            <a:r>
              <a:rPr lang="tr-TR" i="1" dirty="0" err="1" smtClean="0"/>
              <a:t>message</a:t>
            </a:r>
            <a:r>
              <a:rPr lang="tr-TR" i="1" dirty="0" smtClean="0"/>
              <a:t>.</a:t>
            </a:r>
            <a:r>
              <a:rPr lang="tr-TR" i="1" dirty="0" err="1" smtClean="0"/>
              <a:t>properties</a:t>
            </a:r>
            <a:r>
              <a:rPr lang="tr-TR" dirty="0" smtClean="0"/>
              <a:t> dosyası ise kullanıcı girişlerindeki hatalara karşı uyarı verilmesi amacıyla kullanılacak olan dosyadır.</a:t>
            </a:r>
          </a:p>
          <a:p>
            <a:r>
              <a:rPr lang="tr-TR" dirty="0" smtClean="0"/>
              <a:t>	</a:t>
            </a:r>
            <a:r>
              <a:rPr lang="tr-TR" dirty="0" smtClean="0"/>
              <a:t>Son olarak bu mantıkla tasarım yapılırken kullanılan modele veri ekleme ve veri okuma işlemlerinde çok dikkatli olunması gerekmektedir.</a:t>
            </a:r>
          </a:p>
          <a:p>
            <a:r>
              <a:rPr lang="tr-TR" dirty="0" smtClean="0"/>
              <a:t>	</a:t>
            </a:r>
            <a:r>
              <a:rPr lang="tr-TR" dirty="0" smtClean="0"/>
              <a:t>Yandaki projeye … adresinden ulaşabilirsiniz.</a:t>
            </a:r>
            <a:endParaRPr lang="tr-TR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28596" y="571480"/>
            <a:ext cx="7467600" cy="5429288"/>
          </a:xfrm>
        </p:spPr>
        <p:txBody>
          <a:bodyPr>
            <a:normAutofit lnSpcReduction="10000"/>
          </a:bodyPr>
          <a:lstStyle/>
          <a:p>
            <a:endParaRPr lang="tr-TR" dirty="0" smtClean="0"/>
          </a:p>
          <a:p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r>
              <a:rPr lang="tr-TR" dirty="0" smtClean="0"/>
              <a:t> </a:t>
            </a:r>
            <a:r>
              <a:rPr lang="tr-TR" dirty="0" err="1" smtClean="0"/>
              <a:t>java</a:t>
            </a:r>
            <a:r>
              <a:rPr lang="tr-TR" dirty="0" smtClean="0"/>
              <a:t> ile yazılım geliştirme işlemiyle uğraşan her programcının er yada geç karşılaşacağı bir </a:t>
            </a:r>
            <a:r>
              <a:rPr lang="tr-TR" dirty="0" err="1" smtClean="0"/>
              <a:t>frameworktür</a:t>
            </a:r>
            <a:r>
              <a:rPr lang="tr-TR" dirty="0" smtClean="0"/>
              <a:t>. </a:t>
            </a:r>
            <a:endParaRPr lang="tr-TR" dirty="0" smtClean="0"/>
          </a:p>
          <a:p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frameworkü</a:t>
            </a:r>
            <a:r>
              <a:rPr lang="tr-TR" dirty="0" smtClean="0"/>
              <a:t> Java </a:t>
            </a:r>
            <a:r>
              <a:rPr lang="tr-TR" dirty="0" err="1" smtClean="0"/>
              <a:t>Enterprise</a:t>
            </a:r>
            <a:r>
              <a:rPr lang="tr-TR" dirty="0" smtClean="0"/>
              <a:t> alanında JEE kadar güçlü ve belki ondan daha popülerdir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Javanın</a:t>
            </a:r>
            <a:r>
              <a:rPr lang="tr-TR" dirty="0" smtClean="0"/>
              <a:t> açık kaynak kodlu olması nedeniyle pek çok araç oluşturulmuş ve kullanılmaya başlanmıştır. </a:t>
            </a:r>
            <a:endParaRPr lang="tr-TR" dirty="0" smtClean="0"/>
          </a:p>
          <a:p>
            <a:r>
              <a:rPr lang="tr-TR" dirty="0" smtClean="0"/>
              <a:t>İşleri </a:t>
            </a:r>
            <a:r>
              <a:rPr lang="tr-TR" dirty="0" smtClean="0"/>
              <a:t>kolaylaştırması ve hızlandırması açısından daha iyi olan bu araçlar biraz daha ön plana çıkmış ve isimlerini duyurmuşlardır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r>
              <a:rPr lang="tr-TR" dirty="0" smtClean="0"/>
              <a:t> de bu </a:t>
            </a:r>
            <a:r>
              <a:rPr lang="tr-TR" dirty="0" smtClean="0"/>
              <a:t>araçlardan </a:t>
            </a:r>
            <a:r>
              <a:rPr lang="tr-TR" dirty="0" smtClean="0"/>
              <a:t>bir tanesidir.</a:t>
            </a:r>
            <a:endParaRPr lang="tr-TR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eki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spring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framework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neden bu kadar </a:t>
            </a:r>
            <a:r>
              <a:rPr lang="tr-TR" dirty="0" err="1" smtClean="0">
                <a:latin typeface="Arial" pitchFamily="34" charset="0"/>
                <a:cs typeface="Arial" pitchFamily="34" charset="0"/>
              </a:rPr>
              <a:t>populerdir</a:t>
            </a:r>
            <a:r>
              <a:rPr lang="tr-TR" dirty="0" smtClean="0">
                <a:latin typeface="Arial" pitchFamily="34" charset="0"/>
                <a:cs typeface="Arial" pitchFamily="34" charset="0"/>
              </a:rPr>
              <a:t> ?</a:t>
            </a:r>
            <a:endParaRPr lang="tr-T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Bu popülerliğin öncelikli nedeni kullanımının çok basit ve geliştiricilerinin </a:t>
            </a:r>
            <a:r>
              <a:rPr lang="tr-TR" dirty="0" err="1" smtClean="0"/>
              <a:t>framework</a:t>
            </a:r>
            <a:r>
              <a:rPr lang="tr-TR" dirty="0" smtClean="0"/>
              <a:t> tasarımının tamamını basit ve anlaşılır tutma düşüncesi sayesinde genelde </a:t>
            </a:r>
            <a:r>
              <a:rPr lang="tr-TR" dirty="0" err="1" smtClean="0"/>
              <a:t>apilerinin</a:t>
            </a:r>
            <a:r>
              <a:rPr lang="tr-TR" dirty="0" smtClean="0"/>
              <a:t> basit , anlaşılır ve kullanışlı olmasıdır. </a:t>
            </a:r>
            <a:endParaRPr lang="tr-TR" dirty="0" smtClean="0"/>
          </a:p>
          <a:p>
            <a:r>
              <a:rPr lang="tr-TR" dirty="0" smtClean="0"/>
              <a:t>Bu basitleştirme mantığının en büyük savunucularından olan </a:t>
            </a:r>
            <a:r>
              <a:rPr lang="tr-TR" dirty="0" err="1" smtClean="0"/>
              <a:t>Rod</a:t>
            </a:r>
            <a:r>
              <a:rPr lang="tr-TR" dirty="0" smtClean="0"/>
              <a:t> Johnson bu görüşüyle </a:t>
            </a:r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r>
              <a:rPr lang="tr-TR" dirty="0" smtClean="0"/>
              <a:t> popülerliğini daha da artırmıştır.</a:t>
            </a:r>
            <a:endParaRPr lang="tr-TR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r>
              <a:rPr lang="tr-TR" dirty="0" smtClean="0"/>
              <a:t> denilince akla ilk gelen 6 ana çerçeve vardır.Bunlar;</a:t>
            </a:r>
          </a:p>
          <a:p>
            <a:pPr lvl="1"/>
            <a:r>
              <a:rPr lang="tr-TR" dirty="0" smtClean="0"/>
              <a:t>1-) Web</a:t>
            </a:r>
          </a:p>
          <a:p>
            <a:pPr lvl="1"/>
            <a:r>
              <a:rPr lang="tr-TR" dirty="0" smtClean="0"/>
              <a:t>2-) Data Access</a:t>
            </a:r>
          </a:p>
          <a:p>
            <a:pPr lvl="1"/>
            <a:r>
              <a:rPr lang="tr-TR" dirty="0" smtClean="0"/>
              <a:t>3-) </a:t>
            </a:r>
            <a:r>
              <a:rPr lang="tr-TR" dirty="0" err="1" smtClean="0"/>
              <a:t>Integration</a:t>
            </a:r>
            <a:endParaRPr lang="tr-TR" dirty="0" smtClean="0"/>
          </a:p>
          <a:p>
            <a:pPr lvl="1"/>
            <a:r>
              <a:rPr lang="tr-TR" dirty="0" smtClean="0"/>
              <a:t>4-) Mobile</a:t>
            </a:r>
          </a:p>
          <a:p>
            <a:pPr lvl="1"/>
            <a:r>
              <a:rPr lang="tr-TR" dirty="0" smtClean="0"/>
              <a:t>5-) </a:t>
            </a:r>
            <a:r>
              <a:rPr lang="tr-TR" dirty="0" err="1" smtClean="0"/>
              <a:t>Social</a:t>
            </a:r>
            <a:endParaRPr lang="tr-TR" dirty="0" smtClean="0"/>
          </a:p>
          <a:p>
            <a:pPr lvl="1"/>
            <a:r>
              <a:rPr lang="tr-TR" dirty="0" smtClean="0"/>
              <a:t>6-) </a:t>
            </a:r>
            <a:r>
              <a:rPr lang="tr-TR" dirty="0" err="1" smtClean="0"/>
              <a:t>Security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şeklindedir.</a:t>
            </a:r>
          </a:p>
          <a:p>
            <a:r>
              <a:rPr lang="tr-TR" dirty="0" smtClean="0"/>
              <a:t>Bu </a:t>
            </a:r>
            <a:r>
              <a:rPr lang="tr-TR" dirty="0" smtClean="0"/>
              <a:t>parçaların tamamının kullanılması zorunlu olmamakla birlikte kullanım isteği kullanıcıya bırakılmıştır.</a:t>
            </a:r>
            <a:endParaRPr lang="tr-TR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İçerik Yer Tutucusu"/>
          <p:cNvSpPr>
            <a:spLocks noGrp="1"/>
          </p:cNvSpPr>
          <p:nvPr>
            <p:ph sz="quarter" idx="1"/>
          </p:nvPr>
        </p:nvSpPr>
        <p:spPr>
          <a:xfrm>
            <a:off x="428596" y="214290"/>
            <a:ext cx="7467600" cy="6072230"/>
          </a:xfrm>
        </p:spPr>
        <p:txBody>
          <a:bodyPr>
            <a:normAutofit/>
          </a:bodyPr>
          <a:lstStyle/>
          <a:p>
            <a:r>
              <a:rPr lang="tr-TR" dirty="0" smtClean="0"/>
              <a:t>1-) WEB</a:t>
            </a:r>
          </a:p>
          <a:p>
            <a:pPr lvl="1"/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r>
              <a:rPr lang="tr-TR" dirty="0" smtClean="0"/>
              <a:t> ile web </a:t>
            </a:r>
            <a:r>
              <a:rPr lang="tr-TR" dirty="0" err="1" smtClean="0"/>
              <a:t>uygulamarı</a:t>
            </a:r>
            <a:r>
              <a:rPr lang="tr-TR" dirty="0" smtClean="0"/>
              <a:t> geliştirmek için kullanılır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Bu </a:t>
            </a:r>
            <a:r>
              <a:rPr lang="tr-TR" dirty="0" smtClean="0"/>
              <a:t>kısım </a:t>
            </a:r>
            <a:r>
              <a:rPr lang="tr-TR" dirty="0" err="1" smtClean="0"/>
              <a:t>Spring</a:t>
            </a:r>
            <a:r>
              <a:rPr lang="tr-TR" dirty="0" smtClean="0"/>
              <a:t> MVC adı verilen bir web geliştirme </a:t>
            </a:r>
            <a:r>
              <a:rPr lang="tr-TR" dirty="0" err="1" smtClean="0"/>
              <a:t>frameworküne</a:t>
            </a:r>
            <a:r>
              <a:rPr lang="tr-TR" dirty="0" smtClean="0"/>
              <a:t> sahiptir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smtClean="0"/>
              <a:t>MVC ile en oturmuş web geliştirme yapısı olan MVC mantığına uygun şekilde web uygulamaları geliştirebiliriz.</a:t>
            </a:r>
          </a:p>
          <a:p>
            <a:r>
              <a:rPr lang="tr-TR" dirty="0" smtClean="0"/>
              <a:t>2-</a:t>
            </a:r>
            <a:r>
              <a:rPr lang="tr-TR" dirty="0" smtClean="0"/>
              <a:t>) DATA ACCESS</a:t>
            </a:r>
          </a:p>
          <a:p>
            <a:pPr lvl="1"/>
            <a:r>
              <a:rPr lang="tr-TR" dirty="0" smtClean="0"/>
              <a:t>Data Access, veritabanına erişmek için geliştirilmiş kapsayıcı sınıflardır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Springe</a:t>
            </a:r>
            <a:r>
              <a:rPr lang="tr-TR" dirty="0" smtClean="0"/>
              <a:t> </a:t>
            </a:r>
            <a:r>
              <a:rPr lang="tr-TR" dirty="0" smtClean="0"/>
              <a:t>özel bir ana veritabanı nesnesi ve onu destekleyen arka planda veritabanına erişim kodları sayesinde </a:t>
            </a:r>
            <a:r>
              <a:rPr lang="tr-TR" dirty="0" err="1" smtClean="0"/>
              <a:t>Spring</a:t>
            </a:r>
            <a:r>
              <a:rPr lang="tr-TR" dirty="0" smtClean="0"/>
              <a:t> içinde genelleştirilmiş bir veritabanı </a:t>
            </a:r>
            <a:r>
              <a:rPr lang="tr-TR" dirty="0" smtClean="0"/>
              <a:t>izleme </a:t>
            </a:r>
            <a:r>
              <a:rPr lang="tr-TR" dirty="0" smtClean="0"/>
              <a:t>mekanizmasına sahip olmaktayız</a:t>
            </a:r>
            <a:r>
              <a:rPr lang="tr-TR" dirty="0" smtClean="0"/>
              <a:t>.</a:t>
            </a:r>
            <a:endParaRPr lang="tr-TR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28596" y="285728"/>
            <a:ext cx="7467600" cy="6072230"/>
          </a:xfrm>
        </p:spPr>
        <p:txBody>
          <a:bodyPr/>
          <a:lstStyle/>
          <a:p>
            <a:r>
              <a:rPr lang="tr-TR" dirty="0" smtClean="0"/>
              <a:t>3-)INTEGRATION</a:t>
            </a:r>
          </a:p>
          <a:p>
            <a:pPr lvl="1"/>
            <a:r>
              <a:rPr lang="tr-TR" dirty="0" err="1" smtClean="0"/>
              <a:t>Integration</a:t>
            </a:r>
            <a:r>
              <a:rPr lang="tr-TR" dirty="0" smtClean="0"/>
              <a:t>, birden fazla farklı projenin bir arada çalışmasını sağlayan bir katmandır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Daha </a:t>
            </a:r>
            <a:r>
              <a:rPr lang="tr-TR" dirty="0" smtClean="0"/>
              <a:t>çok mesajlaşma ile ilgilidir ve farklı projelerin mesajlaşma yöntemi ile birbirleriyle iletişim kurmalarına olanak sağlar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Böylece </a:t>
            </a:r>
            <a:r>
              <a:rPr lang="tr-TR" dirty="0" smtClean="0"/>
              <a:t>aynı veya farklı dildeki farklı projeler birbirleri ile entegre şekilde çalışabilirler.</a:t>
            </a:r>
          </a:p>
          <a:p>
            <a:r>
              <a:rPr lang="tr-TR" dirty="0" smtClean="0"/>
              <a:t>4-</a:t>
            </a:r>
            <a:r>
              <a:rPr lang="tr-TR" dirty="0" smtClean="0"/>
              <a:t>)MOBILE</a:t>
            </a:r>
          </a:p>
          <a:p>
            <a:pPr lvl="1"/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r>
              <a:rPr lang="tr-TR" dirty="0" smtClean="0"/>
              <a:t> mobil uygulama </a:t>
            </a:r>
            <a:r>
              <a:rPr lang="tr-TR" dirty="0" err="1" smtClean="0"/>
              <a:t>geliştirmeyide</a:t>
            </a:r>
            <a:r>
              <a:rPr lang="tr-TR" dirty="0" smtClean="0"/>
              <a:t> desteklemektedir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Fakat </a:t>
            </a:r>
            <a:r>
              <a:rPr lang="tr-TR" dirty="0" smtClean="0"/>
              <a:t>bu destek </a:t>
            </a:r>
            <a:r>
              <a:rPr lang="tr-TR" dirty="0" err="1" smtClean="0"/>
              <a:t>native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r>
              <a:rPr lang="tr-TR" dirty="0" smtClean="0"/>
              <a:t> bazında değil mobile uygun web uygulamaları geliştirme bazındadır, yani sonuçta oluşan proje bir web uygulamasıdır.</a:t>
            </a:r>
            <a:endParaRPr lang="tr-TR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28596" y="500042"/>
            <a:ext cx="7467600" cy="5929354"/>
          </a:xfrm>
        </p:spPr>
        <p:txBody>
          <a:bodyPr/>
          <a:lstStyle/>
          <a:p>
            <a:r>
              <a:rPr lang="tr-TR" dirty="0" smtClean="0"/>
              <a:t>5-)SOCIAL</a:t>
            </a:r>
          </a:p>
          <a:p>
            <a:pPr lvl="1"/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Framework'ün</a:t>
            </a:r>
            <a:r>
              <a:rPr lang="tr-TR" dirty="0" smtClean="0"/>
              <a:t> sosyal entegre parçasıdır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Sosyal </a:t>
            </a:r>
            <a:r>
              <a:rPr lang="tr-TR" dirty="0" smtClean="0"/>
              <a:t>entegrasyon </a:t>
            </a:r>
            <a:r>
              <a:rPr lang="tr-TR" dirty="0" err="1" smtClean="0"/>
              <a:t>Facebook</a:t>
            </a:r>
            <a:r>
              <a:rPr lang="tr-TR" dirty="0" smtClean="0"/>
              <a:t>, </a:t>
            </a:r>
            <a:r>
              <a:rPr lang="tr-TR" dirty="0" err="1" smtClean="0"/>
              <a:t>Twitter</a:t>
            </a:r>
            <a:r>
              <a:rPr lang="tr-TR" dirty="0" smtClean="0"/>
              <a:t> gibi popüler sosyal ağlara kolayca post yapmamızı sağlar.</a:t>
            </a:r>
          </a:p>
          <a:p>
            <a:endParaRPr lang="tr-TR" dirty="0" smtClean="0"/>
          </a:p>
          <a:p>
            <a:r>
              <a:rPr lang="tr-TR" dirty="0" smtClean="0"/>
              <a:t>6-</a:t>
            </a:r>
            <a:r>
              <a:rPr lang="tr-TR" dirty="0" smtClean="0"/>
              <a:t>)SECURITY</a:t>
            </a:r>
          </a:p>
          <a:p>
            <a:pPr lvl="1"/>
            <a:r>
              <a:rPr lang="tr-TR" dirty="0" err="1" smtClean="0"/>
              <a:t>Security</a:t>
            </a:r>
            <a:r>
              <a:rPr lang="tr-TR" dirty="0" smtClean="0"/>
              <a:t> parçası geliştirdiğimiz </a:t>
            </a:r>
            <a:r>
              <a:rPr lang="tr-TR" dirty="0" err="1" smtClean="0"/>
              <a:t>uygulamarı</a:t>
            </a:r>
            <a:r>
              <a:rPr lang="tr-TR" dirty="0" smtClean="0"/>
              <a:t> çalıştıracak kişi veya grup ayarlamamızı sağlayan özelliklere sahiptir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İzin </a:t>
            </a:r>
            <a:r>
              <a:rPr lang="tr-TR" dirty="0" smtClean="0"/>
              <a:t>verilen işlemler dışında hiçbir kimse kendi isteğine göre işlem yapamaz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Buda </a:t>
            </a:r>
            <a:r>
              <a:rPr lang="tr-TR" dirty="0" smtClean="0"/>
              <a:t>güvenlik ve kontrolü oldukça basitleştirmiştir.</a:t>
            </a:r>
          </a:p>
          <a:p>
            <a:endParaRPr lang="tr-TR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 fontScale="90000"/>
          </a:bodyPr>
          <a:lstStyle/>
          <a:p>
            <a:r>
              <a:rPr lang="tr-TR" b="1" dirty="0" err="1" smtClean="0"/>
              <a:t>Spring</a:t>
            </a:r>
            <a:r>
              <a:rPr lang="tr-TR" b="1" dirty="0" smtClean="0"/>
              <a:t> </a:t>
            </a:r>
            <a:r>
              <a:rPr lang="tr-TR" b="1" dirty="0" err="1" smtClean="0"/>
              <a:t>frameworkünün</a:t>
            </a:r>
            <a:r>
              <a:rPr lang="tr-TR" b="1" dirty="0" smtClean="0"/>
              <a:t> </a:t>
            </a:r>
            <a:r>
              <a:rPr lang="tr-TR" b="1" dirty="0" err="1" smtClean="0"/>
              <a:t>avantajlari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Bağlaşım Kesme Problemi :  </a:t>
            </a:r>
            <a:r>
              <a:rPr lang="tr-TR" dirty="0" smtClean="0"/>
              <a:t>Java </a:t>
            </a:r>
            <a:r>
              <a:rPr lang="tr-TR" dirty="0" smtClean="0"/>
              <a:t>gibi </a:t>
            </a:r>
            <a:r>
              <a:rPr lang="tr-TR" dirty="0" err="1" smtClean="0"/>
              <a:t>pekçok</a:t>
            </a:r>
            <a:r>
              <a:rPr lang="tr-TR" dirty="0" smtClean="0"/>
              <a:t> OOP mantığına uygun bir dilde oluşturulan nesneler görevlerini yerine getirirken farklı </a:t>
            </a:r>
            <a:r>
              <a:rPr lang="tr-TR" dirty="0" err="1" smtClean="0"/>
              <a:t>nesneleride</a:t>
            </a:r>
            <a:r>
              <a:rPr lang="tr-TR" dirty="0" smtClean="0"/>
              <a:t> </a:t>
            </a:r>
            <a:r>
              <a:rPr lang="tr-TR" dirty="0" smtClean="0"/>
              <a:t>kullanabilirler.</a:t>
            </a:r>
          </a:p>
          <a:p>
            <a:r>
              <a:rPr lang="tr-TR" dirty="0" smtClean="0"/>
              <a:t>Bu </a:t>
            </a:r>
            <a:r>
              <a:rPr lang="tr-TR" dirty="0" smtClean="0"/>
              <a:t>anlamda nesneler arasında bir bağımlılık oluşur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r>
              <a:rPr lang="tr-TR" dirty="0" smtClean="0"/>
              <a:t> burada devreye girer ve anlaşılması, bakımı kolay ve esnek kod geliştirmeye imkan sunar</a:t>
            </a:r>
            <a:r>
              <a:rPr lang="tr-TR" dirty="0" smtClean="0"/>
              <a:t>.</a:t>
            </a:r>
          </a:p>
          <a:p>
            <a:r>
              <a:rPr lang="tr-TR" dirty="0" smtClean="0"/>
              <a:t>Ve </a:t>
            </a:r>
            <a:r>
              <a:rPr lang="tr-TR" dirty="0" smtClean="0"/>
              <a:t>bu bağımlılığı </a:t>
            </a:r>
            <a:r>
              <a:rPr lang="tr-TR" dirty="0" smtClean="0"/>
              <a:t>olabildiğince </a:t>
            </a:r>
            <a:r>
              <a:rPr lang="tr-TR" dirty="0" smtClean="0"/>
              <a:t>ortadan kaldırır.</a:t>
            </a:r>
            <a:endParaRPr lang="tr-TR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582594"/>
          </a:xfrm>
        </p:spPr>
        <p:txBody>
          <a:bodyPr>
            <a:normAutofit/>
          </a:bodyPr>
          <a:lstStyle/>
          <a:p>
            <a:r>
              <a:rPr lang="tr-TR" b="1" dirty="0" err="1" smtClean="0"/>
              <a:t>spring</a:t>
            </a:r>
            <a:r>
              <a:rPr lang="tr-TR" b="1" dirty="0" smtClean="0"/>
              <a:t> </a:t>
            </a:r>
            <a:r>
              <a:rPr lang="tr-TR" b="1" dirty="0" err="1" smtClean="0"/>
              <a:t>frameworkünün</a:t>
            </a:r>
            <a:r>
              <a:rPr lang="tr-TR" b="1" dirty="0" smtClean="0"/>
              <a:t> </a:t>
            </a:r>
            <a:r>
              <a:rPr lang="tr-TR" b="1" dirty="0" err="1" smtClean="0"/>
              <a:t>avantajlari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500034" y="642918"/>
            <a:ext cx="7786742" cy="5857916"/>
          </a:xfrm>
        </p:spPr>
        <p:txBody>
          <a:bodyPr>
            <a:normAutofit fontScale="92500"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Transaction</a:t>
            </a:r>
            <a:r>
              <a:rPr lang="tr-TR" dirty="0" smtClean="0">
                <a:solidFill>
                  <a:srgbClr val="FF0000"/>
                </a:solidFill>
              </a:rPr>
              <a:t> Desteği : </a:t>
            </a:r>
            <a:r>
              <a:rPr lang="tr-TR" dirty="0" err="1" smtClean="0"/>
              <a:t>Transaction</a:t>
            </a:r>
            <a:r>
              <a:rPr lang="tr-TR" dirty="0" smtClean="0"/>
              <a:t> bir işin yapılmasını garanti altına alır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Örneğin</a:t>
            </a:r>
            <a:r>
              <a:rPr lang="tr-TR" dirty="0" smtClean="0"/>
              <a:t>; bir hesaptan diğerine para aktarma işleminde para gönderenin hesabından çıktığı ancak gönderilenin hesabına yatırılmadığı anda herhangi bir sebeple işlemin kesildiği düşünülecek olursa para ortada kalmış </a:t>
            </a:r>
            <a:r>
              <a:rPr lang="tr-TR" dirty="0" smtClean="0"/>
              <a:t>olur.Ve </a:t>
            </a:r>
            <a:r>
              <a:rPr lang="tr-TR" dirty="0" smtClean="0"/>
              <a:t>bu sorun çok büyük </a:t>
            </a:r>
            <a:r>
              <a:rPr lang="tr-TR" dirty="0" smtClean="0"/>
              <a:t>problemler </a:t>
            </a:r>
            <a:r>
              <a:rPr lang="tr-TR" dirty="0" smtClean="0"/>
              <a:t>oluşturabilir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Bunun </a:t>
            </a:r>
            <a:r>
              <a:rPr lang="tr-TR" dirty="0" smtClean="0"/>
              <a:t>önüne geçebilmek amacıyla </a:t>
            </a:r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Frameworkünün</a:t>
            </a:r>
            <a:r>
              <a:rPr lang="tr-TR" dirty="0" smtClean="0"/>
              <a:t> </a:t>
            </a:r>
            <a:r>
              <a:rPr lang="tr-TR" dirty="0" err="1" smtClean="0"/>
              <a:t>Transaction</a:t>
            </a:r>
            <a:r>
              <a:rPr lang="tr-TR" dirty="0" smtClean="0"/>
              <a:t> desteğiyle işlem esnasında herhangi bir kesintide işlem iptal edilir ve aktarımı yapılan para aktaranın hesabına geri iade edilir. Böylece sorunların önüne geçilir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Spring</a:t>
            </a:r>
            <a:r>
              <a:rPr lang="tr-TR" dirty="0" smtClean="0"/>
              <a:t> </a:t>
            </a:r>
            <a:r>
              <a:rPr lang="tr-TR" dirty="0" err="1" smtClean="0"/>
              <a:t>Framework</a:t>
            </a:r>
            <a:r>
              <a:rPr lang="tr-TR" dirty="0" smtClean="0"/>
              <a:t> ile yazılan programların test edilmesi daha kolaydır.</a:t>
            </a:r>
          </a:p>
          <a:p>
            <a:r>
              <a:rPr lang="tr-TR" dirty="0" smtClean="0"/>
              <a:t>Ayrıca </a:t>
            </a:r>
            <a:r>
              <a:rPr lang="tr-TR" dirty="0" err="1" smtClean="0"/>
              <a:t>Spring</a:t>
            </a:r>
            <a:r>
              <a:rPr lang="tr-TR" dirty="0" smtClean="0"/>
              <a:t> test güdümlü </a:t>
            </a:r>
            <a:r>
              <a:rPr lang="tr-TR" dirty="0" err="1" smtClean="0"/>
              <a:t>yazılımıda</a:t>
            </a:r>
            <a:r>
              <a:rPr lang="tr-TR" dirty="0" smtClean="0"/>
              <a:t> desteklemektedir</a:t>
            </a:r>
            <a:r>
              <a:rPr lang="tr-TR" dirty="0" smtClean="0"/>
              <a:t>.</a:t>
            </a:r>
            <a:endParaRPr lang="tr-TR" dirty="0" smtClean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66</TotalTime>
  <Words>956</Words>
  <PresentationFormat>Ekran Gösterisi (4:3)</PresentationFormat>
  <Paragraphs>95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Cumba</vt:lpstr>
      <vt:lpstr>Spring Framework</vt:lpstr>
      <vt:lpstr>Slayt 2</vt:lpstr>
      <vt:lpstr>peki spring framework neden bu kadar populerdir ?</vt:lpstr>
      <vt:lpstr>Slayt 4</vt:lpstr>
      <vt:lpstr>Slayt 5</vt:lpstr>
      <vt:lpstr>Slayt 6</vt:lpstr>
      <vt:lpstr>Slayt 7</vt:lpstr>
      <vt:lpstr>Spring frameworkünün avantajlari</vt:lpstr>
      <vt:lpstr>spring frameworkünün avantajlari</vt:lpstr>
      <vt:lpstr>spring frameworkünün avantajlari</vt:lpstr>
      <vt:lpstr>SPRING FRAMEWORK YAPISI</vt:lpstr>
      <vt:lpstr>spring framework modulleri</vt:lpstr>
      <vt:lpstr>spring framework modulleri</vt:lpstr>
      <vt:lpstr>Slayt 14</vt:lpstr>
      <vt:lpstr>jsf (java server faces) ve spring entegrasyonu</vt:lpstr>
      <vt:lpstr>Spring framework ile login form tasarimi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dCandan</dc:creator>
  <cp:lastModifiedBy>dCandan</cp:lastModifiedBy>
  <cp:revision>49</cp:revision>
  <dcterms:created xsi:type="dcterms:W3CDTF">2013-03-22T13:29:39Z</dcterms:created>
  <dcterms:modified xsi:type="dcterms:W3CDTF">2013-03-22T14:41:00Z</dcterms:modified>
</cp:coreProperties>
</file>