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708" r:id="rId1"/>
  </p:sldMasterIdLst>
  <p:notesMasterIdLst>
    <p:notesMasterId r:id="rId2"/>
  </p:notesMasterIdLst>
  <p:sldIdLst>
    <p:sldId id="314" r:id="rId3"/>
    <p:sldId id="315" r:id="rId4"/>
    <p:sldId id="316" r:id="rId5"/>
    <p:sldId id="317" r:id="rId6"/>
    <p:sldId id="318" r:id="rId7"/>
    <p:sldId id="319" r:id="rId8"/>
    <p:sldId id="320" r:id="rId9"/>
    <p:sldId id="321" r:id="rId10"/>
    <p:sldId id="322" r:id="rId11"/>
    <p:sldId id="323" r:id="rId12"/>
    <p:sldId id="324" r:id="rId13"/>
    <p:sldId id="325"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78" d="100"/>
          <a:sy n="78" d="100"/>
        </p:scale>
        <p:origin x="45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28"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9"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4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45"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8" name="Title 1"/>
          <p:cNvSpPr>
            <a:spLocks noGrp="1"/>
          </p:cNvSpPr>
          <p:nvPr>
            <p:ph type="title"/>
          </p:nvPr>
        </p:nvSpPr>
        <p:spPr/>
        <p:txBody>
          <a:bodyPr/>
          <a:p>
            <a:r>
              <a:rPr lang="en-US" smtClean="0"/>
              <a:t>Click to edit Master title style</a:t>
            </a:r>
            <a:endParaRPr lang="en-US"/>
          </a:p>
        </p:txBody>
      </p:sp>
      <p:sp>
        <p:nvSpPr>
          <p:cNvPr id="1048649"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0"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Date Placeholder 4"/>
          <p:cNvSpPr>
            <a:spLocks noGrp="1"/>
          </p:cNvSpPr>
          <p:nvPr>
            <p:ph type="dt" sz="half" idx="10"/>
          </p:nvPr>
        </p:nvSpPr>
        <p:spPr/>
        <p:txBody>
          <a:bodyPr/>
          <a:p>
            <a:fld id="{588AB8B6-33B1-43AF-99BE-6EC75BA55892}" type="datetimeFigureOut">
              <a:rPr lang="en-US" smtClean="0"/>
              <a:t>10/11/2023</a:t>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54"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5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6"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8"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Date Placeholder 6"/>
          <p:cNvSpPr>
            <a:spLocks noGrp="1"/>
          </p:cNvSpPr>
          <p:nvPr>
            <p:ph type="dt" sz="half" idx="10"/>
          </p:nvPr>
        </p:nvSpPr>
        <p:spPr/>
        <p:txBody>
          <a:bodyPr/>
          <a:p>
            <a:fld id="{588AB8B6-33B1-43AF-99BE-6EC75BA55892}" type="datetimeFigureOut">
              <a:rPr lang="en-US" smtClean="0"/>
              <a:t>10/11/2023</a:t>
            </a:fld>
            <a:endParaRPr lang="en-US"/>
          </a:p>
        </p:txBody>
      </p:sp>
      <p:sp>
        <p:nvSpPr>
          <p:cNvPr id="1048660" name="Footer Placeholder 7"/>
          <p:cNvSpPr>
            <a:spLocks noGrp="1"/>
          </p:cNvSpPr>
          <p:nvPr>
            <p:ph type="ftr" sz="quarter" idx="11"/>
          </p:nvPr>
        </p:nvSpPr>
        <p:spPr/>
        <p:txBody>
          <a:bodyPr/>
          <a:p>
            <a:endParaRPr lang="en-US"/>
          </a:p>
        </p:txBody>
      </p:sp>
      <p:sp>
        <p:nvSpPr>
          <p:cNvPr id="1048661" name="Slide Number Placeholder 8"/>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US"/>
          </a:p>
        </p:txBody>
      </p:sp>
      <p:sp>
        <p:nvSpPr>
          <p:cNvPr id="1048624" name="Date Placeholder 2"/>
          <p:cNvSpPr>
            <a:spLocks noGrp="1"/>
          </p:cNvSpPr>
          <p:nvPr>
            <p:ph type="dt" sz="half" idx="10"/>
          </p:nvPr>
        </p:nvSpPr>
        <p:spPr/>
        <p:txBody>
          <a:bodyPr/>
          <a:p>
            <a:fld id="{588AB8B6-33B1-43AF-99BE-6EC75BA55892}" type="datetimeFigureOut">
              <a:rPr lang="en-US" smtClean="0"/>
              <a:t>10/11/2023</a:t>
            </a:fld>
            <a:endParaRPr lang="en-US"/>
          </a:p>
        </p:txBody>
      </p:sp>
      <p:sp>
        <p:nvSpPr>
          <p:cNvPr id="1048625" name="Footer Placeholder 3"/>
          <p:cNvSpPr>
            <a:spLocks noGrp="1"/>
          </p:cNvSpPr>
          <p:nvPr>
            <p:ph type="ftr" sz="quarter" idx="11"/>
          </p:nvPr>
        </p:nvSpPr>
        <p:spPr/>
        <p:txBody>
          <a:bodyPr/>
          <a:p>
            <a:endParaRPr lang="en-US"/>
          </a:p>
        </p:txBody>
      </p:sp>
      <p:sp>
        <p:nvSpPr>
          <p:cNvPr id="1048626" name="Slide Number Placeholder 4"/>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2" name="Date Placeholder 1"/>
          <p:cNvSpPr>
            <a:spLocks noGrp="1"/>
          </p:cNvSpPr>
          <p:nvPr>
            <p:ph type="dt" sz="half" idx="10"/>
          </p:nvPr>
        </p:nvSpPr>
        <p:spPr/>
        <p:txBody>
          <a:bodyPr/>
          <a:p>
            <a:fld id="{588AB8B6-33B1-43AF-99BE-6EC75BA55892}" type="datetimeFigureOut">
              <a:rPr lang="en-US" smtClean="0"/>
              <a:t>10/11/2023</a:t>
            </a:fld>
            <a:endParaRPr lang="en-US"/>
          </a:p>
        </p:txBody>
      </p:sp>
      <p:sp>
        <p:nvSpPr>
          <p:cNvPr id="1048663" name="Footer Placeholder 2"/>
          <p:cNvSpPr>
            <a:spLocks noGrp="1"/>
          </p:cNvSpPr>
          <p:nvPr>
            <p:ph type="ftr" sz="quarter" idx="11"/>
          </p:nvPr>
        </p:nvSpPr>
        <p:spPr/>
        <p:txBody>
          <a:bodyPr/>
          <a:p>
            <a:endParaRPr lang="en-US"/>
          </a:p>
        </p:txBody>
      </p:sp>
      <p:sp>
        <p:nvSpPr>
          <p:cNvPr id="1048664" name="Slide Number Placeholder 3"/>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5"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6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8" name="Date Placeholder 4"/>
          <p:cNvSpPr>
            <a:spLocks noGrp="1"/>
          </p:cNvSpPr>
          <p:nvPr>
            <p:ph type="dt" sz="half" idx="10"/>
          </p:nvPr>
        </p:nvSpPr>
        <p:spPr/>
        <p:txBody>
          <a:bodyPr/>
          <a:p>
            <a:fld id="{588AB8B6-33B1-43AF-99BE-6EC75BA55892}" type="datetimeFigureOut">
              <a:rPr lang="en-US" smtClean="0"/>
              <a:t>10/11/2023</a:t>
            </a:fld>
            <a:endParaRPr lang="en-US"/>
          </a:p>
        </p:txBody>
      </p:sp>
      <p:sp>
        <p:nvSpPr>
          <p:cNvPr id="1048669" name="Footer Placeholder 5"/>
          <p:cNvSpPr>
            <a:spLocks noGrp="1"/>
          </p:cNvSpPr>
          <p:nvPr>
            <p:ph type="ftr" sz="quarter" idx="11"/>
          </p:nvPr>
        </p:nvSpPr>
        <p:spPr/>
        <p:txBody>
          <a:bodyPr/>
          <a:p>
            <a:endParaRPr lang="en-US"/>
          </a:p>
        </p:txBody>
      </p:sp>
      <p:sp>
        <p:nvSpPr>
          <p:cNvPr id="1048670"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3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3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35" name="Date Placeholder 4"/>
          <p:cNvSpPr>
            <a:spLocks noGrp="1"/>
          </p:cNvSpPr>
          <p:nvPr>
            <p:ph type="dt" sz="half" idx="10"/>
          </p:nvPr>
        </p:nvSpPr>
        <p:spPr/>
        <p:txBody>
          <a:bodyPr/>
          <a:p>
            <a:fld id="{588AB8B6-33B1-43AF-99BE-6EC75BA55892}" type="datetimeFigureOut">
              <a:rPr lang="en-US" smtClean="0"/>
              <a:t>10/11/2023</a:t>
            </a:fld>
            <a:endParaRPr lang="en-US"/>
          </a:p>
        </p:txBody>
      </p:sp>
      <p:sp>
        <p:nvSpPr>
          <p:cNvPr id="1048636" name="Footer Placeholder 5"/>
          <p:cNvSpPr>
            <a:spLocks noGrp="1"/>
          </p:cNvSpPr>
          <p:nvPr>
            <p:ph type="ftr" sz="quarter" idx="11"/>
          </p:nvPr>
        </p:nvSpPr>
        <p:spPr/>
        <p:txBody>
          <a:bodyPr/>
          <a:p>
            <a:endParaRPr lang="en-US"/>
          </a:p>
        </p:txBody>
      </p:sp>
      <p:sp>
        <p:nvSpPr>
          <p:cNvPr id="1048637"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88AB8B6-33B1-43AF-99BE-6EC75BA55892}" type="datetimeFigureOut">
              <a:rPr lang="en-US" smtClean="0"/>
              <a:t>10/11/2023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5B859D6-7D21-422C-870C-7F37B2232E01}"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gif"/><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377372" y="655782"/>
            <a:ext cx="10492509" cy="1182254"/>
          </a:xfrm>
        </p:spPr>
        <p:txBody>
          <a:bodyPr>
            <a:noAutofit/>
          </a:bodyPr>
          <a:p>
            <a:r>
              <a:rPr b="1" dirty="0" sz="4400" lang="en-US">
                <a:effectLst>
                  <a:outerShdw algn="tl" blurRad="38100" dir="2700000" dist="38100">
                    <a:srgbClr val="000000">
                      <a:alpha val="43137"/>
                    </a:srgbClr>
                  </a:outerShdw>
                </a:effectLst>
              </a:rPr>
              <a:t>A</a:t>
            </a:r>
            <a:r>
              <a:rPr b="1" dirty="0" sz="4400" lang="en-US" smtClean="0">
                <a:effectLst>
                  <a:outerShdw algn="tl" blurRad="38100" dir="2700000" dist="38100">
                    <a:srgbClr val="000000">
                      <a:alpha val="43137"/>
                    </a:srgbClr>
                  </a:outerShdw>
                </a:effectLst>
              </a:rPr>
              <a:t>NNA UNIVERSITY </a:t>
            </a:r>
            <a:br>
              <a:rPr b="1" dirty="0" sz="4400" lang="en-US" smtClean="0">
                <a:effectLst>
                  <a:outerShdw algn="tl" blurRad="38100" dir="2700000" dist="38100">
                    <a:srgbClr val="000000">
                      <a:alpha val="43137"/>
                    </a:srgbClr>
                  </a:outerShdw>
                </a:effectLst>
              </a:rPr>
            </a:br>
            <a:r>
              <a:rPr b="1" dirty="0" sz="4400" lang="en-US" smtClean="0">
                <a:effectLst>
                  <a:outerShdw algn="tl" blurRad="38100" dir="2700000" dist="38100">
                    <a:srgbClr val="000000">
                      <a:alpha val="43137"/>
                    </a:srgbClr>
                  </a:outerShdw>
                </a:effectLst>
              </a:rPr>
              <a:t>REGIONAL CAMPUS COIMBATORE</a:t>
            </a:r>
            <a:endParaRPr b="1" dirty="0" sz="4400" lang="en-US">
              <a:effectLst>
                <a:outerShdw algn="tl" blurRad="38100" dir="2700000" dist="38100">
                  <a:srgbClr val="000000">
                    <a:alpha val="43137"/>
                  </a:srgbClr>
                </a:outerShdw>
              </a:effectLst>
            </a:endParaRPr>
          </a:p>
        </p:txBody>
      </p:sp>
      <p:sp>
        <p:nvSpPr>
          <p:cNvPr id="1048587" name="Subtitle 2"/>
          <p:cNvSpPr>
            <a:spLocks noGrp="1"/>
          </p:cNvSpPr>
          <p:nvPr>
            <p:ph type="subTitle" idx="1"/>
          </p:nvPr>
        </p:nvSpPr>
        <p:spPr>
          <a:xfrm>
            <a:off x="0" y="1964890"/>
            <a:ext cx="12192000" cy="4629873"/>
          </a:xfrm>
        </p:spPr>
        <p:txBody>
          <a:bodyPr>
            <a:normAutofit fontScale="93750" lnSpcReduction="10000"/>
          </a:bodyPr>
          <a:p>
            <a:r>
              <a:rPr dirty="0" sz="4300" lang="en-US" smtClean="0"/>
              <a:t>IBM NAAN MUDHALVAN PHASE</a:t>
            </a:r>
            <a:r>
              <a:rPr dirty="0" sz="4300" lang="en-US" smtClean="0"/>
              <a:t>2</a:t>
            </a:r>
            <a:r>
              <a:rPr dirty="0" sz="4300" lang="en-US" smtClean="0"/>
              <a:t> </a:t>
            </a:r>
            <a:endParaRPr altLang="en-US" lang="zh-CN"/>
          </a:p>
          <a:p>
            <a:r>
              <a:rPr dirty="0" sz="3600" lang="en-US" smtClean="0"/>
              <a:t>CLOUD COMPUTING</a:t>
            </a:r>
          </a:p>
          <a:p>
            <a:r>
              <a:rPr dirty="0" sz="4000" lang="en-US" smtClean="0">
                <a:effectLst>
                  <a:outerShdw algn="tl" blurRad="38100" dir="2700000" dist="38100">
                    <a:srgbClr val="000000">
                      <a:alpha val="43137"/>
                    </a:srgbClr>
                  </a:outerShdw>
                </a:effectLst>
              </a:rPr>
              <a:t>EFFECTIVE NOISE MONITORING SYSTEM</a:t>
            </a:r>
          </a:p>
          <a:p>
            <a:endParaRPr dirty="0" sz="4000" lang="en-US">
              <a:effectLst>
                <a:outerShdw algn="tl" blurRad="38100" dir="2700000" dist="38100">
                  <a:srgbClr val="000000">
                    <a:alpha val="43137"/>
                  </a:srgbClr>
                </a:outerShdw>
              </a:effectLst>
            </a:endParaRPr>
          </a:p>
          <a:p>
            <a:pPr algn="l"/>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2000" lang="en-US" smtClean="0"/>
              <a:t>SUBMITTED BY</a:t>
            </a:r>
            <a:endParaRPr altLang="en-US" lang="zh-CN"/>
          </a:p>
          <a:p>
            <a:pPr algn="l"/>
            <a:r>
              <a:rPr dirty="0" sz="2000" lang="en-US" smtClean="0"/>
              <a:t>	</a:t>
            </a:r>
            <a:r>
              <a:rPr dirty="0" sz="2000" lang="en-US"/>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N</a:t>
            </a:r>
            <a:r>
              <a:rPr dirty="0" sz="2000" lang="en-US" smtClean="0"/>
              <a:t>I</a:t>
            </a:r>
            <a:r>
              <a:rPr dirty="0" sz="2000" lang="en-US" smtClean="0"/>
              <a:t>T</a:t>
            </a:r>
            <a:r>
              <a:rPr dirty="0" sz="2000" lang="en-US" smtClean="0"/>
              <a:t>H</a:t>
            </a:r>
            <a:r>
              <a:rPr dirty="0" sz="2000" lang="en-US" smtClean="0"/>
              <a:t>A</a:t>
            </a:r>
            <a:r>
              <a:rPr dirty="0" sz="2000" lang="en-US" smtClean="0"/>
              <a:t>R</a:t>
            </a:r>
            <a:r>
              <a:rPr dirty="0" sz="2000" lang="en-US" smtClean="0"/>
              <a:t>S</a:t>
            </a:r>
            <a:r>
              <a:rPr dirty="0" sz="2000" lang="en-US" smtClean="0"/>
              <a:t>A</a:t>
            </a:r>
            <a:r>
              <a:rPr dirty="0" sz="2000" lang="en-US" smtClean="0"/>
              <a:t>N</a:t>
            </a:r>
            <a:r>
              <a:rPr dirty="0" sz="2000" lang="en-US" smtClean="0"/>
              <a:t>A</a:t>
            </a:r>
            <a:r>
              <a:rPr dirty="0" sz="2000" lang="en-US" smtClean="0"/>
              <a:t>M</a:t>
            </a:r>
            <a:r>
              <a:rPr dirty="0" sz="2000" lang="en-US" smtClean="0"/>
              <a:t> </a:t>
            </a:r>
            <a:r>
              <a:rPr dirty="0" sz="2000" lang="en-US" smtClean="0"/>
              <a:t>S</a:t>
            </a:r>
            <a:endParaRPr dirty="0" sz="2000" lang="en-US" smtClean="0"/>
          </a:p>
          <a:p>
            <a:pPr algn="l"/>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7</a:t>
            </a:r>
            <a:r>
              <a:rPr sz="1800" lang="en-US" smtClean="0"/>
              <a:t>1</a:t>
            </a:r>
            <a:r>
              <a:rPr sz="1800" lang="en-US" smtClean="0"/>
              <a:t>0</a:t>
            </a:r>
            <a:r>
              <a:rPr sz="1800" lang="en-US" smtClean="0"/>
              <a:t>0</a:t>
            </a:r>
            <a:r>
              <a:rPr sz="1800" lang="en-US" smtClean="0"/>
              <a:t>2</a:t>
            </a:r>
            <a:r>
              <a:rPr sz="1800" lang="en-US" smtClean="0"/>
              <a:t>1</a:t>
            </a:r>
            <a:r>
              <a:rPr sz="1800" lang="en-US" smtClean="0"/>
              <a:t>1</a:t>
            </a:r>
            <a:r>
              <a:rPr sz="1800" lang="en-US" smtClean="0"/>
              <a:t>0</a:t>
            </a:r>
            <a:r>
              <a:rPr sz="1800" lang="en-US" smtClean="0"/>
              <a:t>6</a:t>
            </a:r>
            <a:r>
              <a:rPr sz="1800" lang="en-US" smtClean="0"/>
              <a:t>0</a:t>
            </a:r>
            <a:r>
              <a:rPr sz="1800" lang="en-US" smtClean="0"/>
              <a:t>2</a:t>
            </a:r>
            <a:r>
              <a:rPr sz="1800" lang="en-US" smtClean="0"/>
              <a:t>5</a:t>
            </a:r>
            <a:endParaRPr dirty="0" sz="1800" lang="en-US" smtClean="0"/>
          </a:p>
          <a:p>
            <a:pPr algn="l"/>
            <a:r>
              <a:rPr dirty="0" sz="1800" lang="en-US" smtClean="0"/>
              <a:t>				</a:t>
            </a:r>
            <a:r>
              <a:rPr dirty="0" sz="1800" lang="en-US"/>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Dept. of Electronics and communication engineering </a:t>
            </a:r>
            <a:endParaRPr altLang="en-US" lang="zh-CN"/>
          </a:p>
          <a:p>
            <a:endParaRPr dirty="0" sz="1800" lang="en-US" smtClean="0">
              <a:effectLst>
                <a:outerShdw algn="tl" blurRad="38100" dir="2700000" dist="38100">
                  <a:srgbClr val="000000">
                    <a:alpha val="43137"/>
                  </a:srgbClr>
                </a:outerShdw>
              </a:effectLst>
            </a:endParaRPr>
          </a:p>
          <a:p>
            <a:r>
              <a:rPr dirty="0" sz="2300" lang="en-US" smtClean="0"/>
              <a:t>				</a:t>
            </a:r>
          </a:p>
        </p:txBody>
      </p:sp>
      <p:pic>
        <p:nvPicPr>
          <p:cNvPr id="2097152" name="Picture 3"/>
          <p:cNvPicPr>
            <a:picLocks noChangeAspect="1"/>
          </p:cNvPicPr>
          <p:nvPr/>
        </p:nvPicPr>
        <p:blipFill>
          <a:blip xmlns:r="http://schemas.openxmlformats.org/officeDocument/2006/relationships" r:embed="rId1"/>
          <a:stretch>
            <a:fillRect/>
          </a:stretch>
        </p:blipFill>
        <p:spPr>
          <a:xfrm>
            <a:off x="266700" y="145616"/>
            <a:ext cx="2514600" cy="1819275"/>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1"/>
          <p:cNvSpPr>
            <a:spLocks noGrp="1"/>
          </p:cNvSpPr>
          <p:nvPr>
            <p:ph type="title"/>
          </p:nvPr>
        </p:nvSpPr>
        <p:spPr/>
        <p:txBody>
          <a:bodyPr/>
          <a:p>
            <a:r>
              <a:rPr dirty="0" lang="en-US" smtClean="0"/>
              <a:t>Noise mapping in </a:t>
            </a:r>
            <a:r>
              <a:rPr dirty="0" lang="en-US" err="1" smtClean="0"/>
              <a:t>india</a:t>
            </a:r>
            <a:endParaRPr dirty="0" lang="en-US"/>
          </a:p>
        </p:txBody>
      </p:sp>
      <p:sp>
        <p:nvSpPr>
          <p:cNvPr id="1048618" name="Content Placeholder 3"/>
          <p:cNvSpPr>
            <a:spLocks noGrp="1"/>
          </p:cNvSpPr>
          <p:nvPr>
            <p:ph idx="1"/>
          </p:nvPr>
        </p:nvSpPr>
        <p:spPr/>
        <p:txBody>
          <a:bodyPr numCol="2"/>
          <a:p>
            <a:pPr algn="just"/>
            <a:r>
              <a:rPr dirty="0" lang="en-US"/>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2097154" name="Picture 2" descr="https://mail.google.com/mail/u/0/images/cleardot.gif"/>
          <p:cNvPicPr>
            <a:picLocks noChangeAspect="1" noChangeArrowheads="1"/>
          </p:cNvPicPr>
          <p:nvPr/>
        </p:nvPicPr>
        <p:blipFill>
          <a:blip xmlns:r="http://schemas.openxmlformats.org/officeDocument/2006/relationships" r:embed="rId1"/>
          <a:srcRect/>
          <a:stretch>
            <a:fillRect/>
          </a:stretch>
        </p:blipFill>
        <p:spPr bwMode="auto">
          <a:xfrm>
            <a:off x="1473200" y="2949575"/>
            <a:ext cx="9525" cy="9525"/>
          </a:xfrm>
          <a:prstGeom prst="rect"/>
          <a:noFill/>
        </p:spPr>
      </p:pic>
      <p:pic>
        <p:nvPicPr>
          <p:cNvPr id="2097155" name="Picture 3" descr="https://mail.google.com/mail/u/0/images/cleardot.gif"/>
          <p:cNvPicPr>
            <a:picLocks noChangeAspect="1" noChangeArrowheads="1"/>
          </p:cNvPicPr>
          <p:nvPr/>
        </p:nvPicPr>
        <p:blipFill>
          <a:blip xmlns:r="http://schemas.openxmlformats.org/officeDocument/2006/relationships" r:embed="rId1"/>
          <a:srcRect/>
          <a:stretch>
            <a:fillRect/>
          </a:stretch>
        </p:blipFill>
        <p:spPr bwMode="auto">
          <a:xfrm>
            <a:off x="1536700" y="2949575"/>
            <a:ext cx="9525" cy="9525"/>
          </a:xfrm>
          <a:prstGeom prst="rect"/>
          <a:noFill/>
        </p:spPr>
      </p:pic>
      <p:pic>
        <p:nvPicPr>
          <p:cNvPr id="2097156" name="Picture 4" descr="https://mail.google.com/mail/u/0/images/cleardot.gif"/>
          <p:cNvPicPr>
            <a:picLocks noChangeAspect="1" noChangeArrowheads="1"/>
          </p:cNvPicPr>
          <p:nvPr/>
        </p:nvPicPr>
        <p:blipFill>
          <a:blip xmlns:r="http://schemas.openxmlformats.org/officeDocument/2006/relationships" r:embed="rId1"/>
          <a:srcRect/>
          <a:stretch>
            <a:fillRect/>
          </a:stretch>
        </p:blipFill>
        <p:spPr bwMode="auto">
          <a:xfrm>
            <a:off x="1600200" y="2949575"/>
            <a:ext cx="9525" cy="9525"/>
          </a:xfrm>
          <a:prstGeom prst="rect"/>
          <a:noFill/>
        </p:spPr>
      </p:pic>
      <p:pic>
        <p:nvPicPr>
          <p:cNvPr id="2097157" name="Picture 2"/>
          <p:cNvPicPr>
            <a:picLocks noChangeAspect="1"/>
          </p:cNvPicPr>
          <p:nvPr/>
        </p:nvPicPr>
        <p:blipFill>
          <a:blip xmlns:r="http://schemas.openxmlformats.org/officeDocument/2006/relationships" r:embed="rId2"/>
          <a:stretch>
            <a:fillRect/>
          </a:stretch>
        </p:blipFill>
        <p:spPr>
          <a:xfrm>
            <a:off x="6934200" y="1690688"/>
            <a:ext cx="4652489" cy="406382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1"/>
          <p:cNvSpPr>
            <a:spLocks noGrp="1"/>
          </p:cNvSpPr>
          <p:nvPr>
            <p:ph type="title"/>
          </p:nvPr>
        </p:nvSpPr>
        <p:spPr>
          <a:xfrm>
            <a:off x="838200" y="669925"/>
            <a:ext cx="10515600" cy="1325563"/>
          </a:xfrm>
        </p:spPr>
        <p:txBody>
          <a:bodyPr/>
          <a:p>
            <a:r>
              <a:rPr b="1" dirty="0" lang="en-US" smtClean="0">
                <a:latin typeface="Arial" panose="020B0604020202020204" pitchFamily="34" charset="0"/>
                <a:cs typeface="Arial" panose="020B0604020202020204" pitchFamily="34" charset="0"/>
              </a:rPr>
              <a:t>Conclusion</a:t>
            </a:r>
            <a:endParaRPr b="1" dirty="0" lang="en-US">
              <a:latin typeface="Arial" panose="020B0604020202020204" pitchFamily="34" charset="0"/>
              <a:cs typeface="Arial" panose="020B0604020202020204" pitchFamily="34" charset="0"/>
            </a:endParaRPr>
          </a:p>
        </p:txBody>
      </p:sp>
      <p:sp>
        <p:nvSpPr>
          <p:cNvPr id="1048620" name="Content Placeholder 2"/>
          <p:cNvSpPr>
            <a:spLocks noGrp="1"/>
          </p:cNvSpPr>
          <p:nvPr>
            <p:ph idx="1"/>
          </p:nvPr>
        </p:nvSpPr>
        <p:spPr/>
        <p:txBody>
          <a:bodyPr>
            <a:normAutofit/>
          </a:bodyPr>
          <a:p>
            <a:pPr algn="just">
              <a:lnSpc>
                <a:spcPct val="100000"/>
              </a:lnSpc>
            </a:pPr>
            <a:r>
              <a:rPr dirty="0" sz="2400" lang="en-US"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endParaRPr dirty="0"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1" name="Title 3"/>
          <p:cNvSpPr>
            <a:spLocks noGrp="1"/>
          </p:cNvSpPr>
          <p:nvPr>
            <p:ph type="ctrTitle"/>
          </p:nvPr>
        </p:nvSpPr>
        <p:spPr/>
        <p:txBody>
          <a:bodyPr/>
          <a:p>
            <a:r>
              <a:rPr dirty="0" lang="en-US" smtClean="0"/>
              <a:t>THANK YOU</a:t>
            </a:r>
            <a:endParaRPr dirty="0" lang="en-US"/>
          </a:p>
        </p:txBody>
      </p:sp>
      <p:sp>
        <p:nvSpPr>
          <p:cNvPr id="1048622" name="Subtitle 4"/>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title"/>
          </p:nvPr>
        </p:nvSpPr>
        <p:spPr>
          <a:xfrm>
            <a:off x="578708" y="377481"/>
            <a:ext cx="10515600" cy="1325563"/>
          </a:xfrm>
        </p:spPr>
        <p:txBody>
          <a:bodyPr/>
          <a:p>
            <a:r>
              <a:rPr b="1" dirty="0" lang="en-US" smtClean="0">
                <a:solidFill>
                  <a:schemeClr val="accent5">
                    <a:lumMod val="50000"/>
                  </a:schemeClr>
                </a:solidFill>
              </a:rPr>
              <a:t>ABSTRACT</a:t>
            </a:r>
            <a:endParaRPr b="1" dirty="0" lang="en-US">
              <a:solidFill>
                <a:schemeClr val="accent5">
                  <a:lumMod val="50000"/>
                </a:schemeClr>
              </a:solidFill>
            </a:endParaRPr>
          </a:p>
        </p:txBody>
      </p:sp>
      <p:sp>
        <p:nvSpPr>
          <p:cNvPr id="1048594" name="Content Placeholder 2"/>
          <p:cNvSpPr>
            <a:spLocks noGrp="1"/>
          </p:cNvSpPr>
          <p:nvPr>
            <p:ph idx="1"/>
          </p:nvPr>
        </p:nvSpPr>
        <p:spPr>
          <a:xfrm>
            <a:off x="813486" y="1703044"/>
            <a:ext cx="10515600" cy="4351338"/>
          </a:xfrm>
        </p:spPr>
        <p:txBody>
          <a:bodyPr>
            <a:noAutofit/>
          </a:bodyPr>
          <a:p>
            <a:pPr algn="just"/>
            <a:r>
              <a:rPr dirty="0" sz="2400" lang="en-US" smtClean="0">
                <a:latin typeface="Times New Roman" panose="02020603050405020304" pitchFamily="18" charset="0"/>
                <a:cs typeface="Times New Roman" panose="02020603050405020304" pitchFamily="18" charset="0"/>
              </a:rPr>
              <a:t>Noise in </a:t>
            </a:r>
            <a:r>
              <a:rPr dirty="0" sz="2400" lang="en-US">
                <a:latin typeface="Times New Roman" panose="02020603050405020304" pitchFamily="18" charset="0"/>
                <a:cs typeface="Times New Roman" panose="02020603050405020304" pitchFamily="18" charset="0"/>
              </a:rPr>
              <a:t>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a:t>
            </a:r>
            <a:r>
              <a:rPr dirty="0" sz="2400" lang="en-US" smtClean="0">
                <a:latin typeface="Times New Roman" panose="02020603050405020304" pitchFamily="18" charset="0"/>
                <a:cs typeface="Times New Roman" panose="02020603050405020304" pitchFamily="18" charset="0"/>
              </a:rPr>
              <a:t>problems. </a:t>
            </a:r>
            <a:r>
              <a:rPr dirty="0" sz="2400" lang="en-US">
                <a:latin typeface="Times New Roman" panose="02020603050405020304" pitchFamily="18" charset="0"/>
                <a:cs typeface="Times New Roman" panose="02020603050405020304" pitchFamily="18" charset="0"/>
              </a:rPr>
              <a:t>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a:t>
            </a:r>
            <a:r>
              <a:rPr dirty="0" sz="2400" lang="en-US" smtClean="0">
                <a:latin typeface="Times New Roman" panose="02020603050405020304" pitchFamily="18" charset="0"/>
                <a:cs typeface="Times New Roman" panose="02020603050405020304" pitchFamily="18" charset="0"/>
              </a:rPr>
              <a:t>levels. In the project we have implemented a mapping with noise levels which is helping for reducing noise in the environment.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normAutofit/>
          </a:bodyPr>
          <a:p>
            <a:r>
              <a:rPr dirty="0" lang="en-US" smtClean="0">
                <a:solidFill>
                  <a:schemeClr val="accent5">
                    <a:lumMod val="50000"/>
                  </a:schemeClr>
                </a:solidFill>
              </a:rPr>
              <a:t>SOURCES OF NOISE DISTURBANCES</a:t>
            </a:r>
            <a:endParaRPr dirty="0" lang="en-US">
              <a:solidFill>
                <a:schemeClr val="accent5">
                  <a:lumMod val="50000"/>
                </a:schemeClr>
              </a:solidFill>
            </a:endParaRPr>
          </a:p>
        </p:txBody>
      </p:sp>
      <p:sp>
        <p:nvSpPr>
          <p:cNvPr id="1048596" name="Content Placeholder 2"/>
          <p:cNvSpPr>
            <a:spLocks noGrp="1"/>
          </p:cNvSpPr>
          <p:nvPr>
            <p:ph idx="1"/>
          </p:nvPr>
        </p:nvSpPr>
        <p:spPr/>
        <p:txBody>
          <a:bodyPr>
            <a:normAutofit/>
          </a:bodyPr>
          <a:p>
            <a:r>
              <a:rPr dirty="0" lang="en-US" smtClean="0">
                <a:latin typeface="Times New Roman" panose="02020603050405020304" pitchFamily="18" charset="0"/>
                <a:cs typeface="Times New Roman" panose="02020603050405020304" pitchFamily="18" charset="0"/>
              </a:rPr>
              <a:t>CONSTRUCTION WORKS</a:t>
            </a:r>
          </a:p>
          <a:p>
            <a:r>
              <a:rPr dirty="0" lang="en-US" smtClean="0">
                <a:latin typeface="Times New Roman" panose="02020603050405020304" pitchFamily="18" charset="0"/>
                <a:cs typeface="Times New Roman" panose="02020603050405020304" pitchFamily="18" charset="0"/>
              </a:rPr>
              <a:t>EMERGENY VEHICLES SIRENS</a:t>
            </a:r>
          </a:p>
          <a:p>
            <a:r>
              <a:rPr dirty="0" lang="en-US" smtClean="0">
                <a:latin typeface="Times New Roman" panose="02020603050405020304" pitchFamily="18" charset="0"/>
                <a:cs typeface="Times New Roman" panose="02020603050405020304" pitchFamily="18" charset="0"/>
              </a:rPr>
              <a:t>ROAD AND RAIL TRAFFIC</a:t>
            </a:r>
          </a:p>
          <a:p>
            <a:r>
              <a:rPr dirty="0" lang="en-US" smtClean="0">
                <a:latin typeface="Times New Roman" panose="02020603050405020304" pitchFamily="18" charset="0"/>
                <a:cs typeface="Times New Roman" panose="02020603050405020304" pitchFamily="18" charset="0"/>
              </a:rPr>
              <a:t>AIRCRAFT</a:t>
            </a:r>
          </a:p>
          <a:p>
            <a:r>
              <a:rPr dirty="0" lang="en-US" smtClean="0">
                <a:latin typeface="Times New Roman" panose="02020603050405020304" pitchFamily="18" charset="0"/>
                <a:cs typeface="Times New Roman" panose="02020603050405020304" pitchFamily="18" charset="0"/>
              </a:rPr>
              <a:t>LOUD MUSIC</a:t>
            </a:r>
          </a:p>
          <a:p>
            <a:r>
              <a:rPr dirty="0" lang="en-US" smtClean="0">
                <a:latin typeface="Times New Roman" panose="02020603050405020304" pitchFamily="18" charset="0"/>
                <a:cs typeface="Times New Roman" panose="02020603050405020304" pitchFamily="18" charset="0"/>
              </a:rPr>
              <a:t>EVENTS AND CROWDS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1"/>
          <p:cNvSpPr>
            <a:spLocks noGrp="1"/>
          </p:cNvSpPr>
          <p:nvPr>
            <p:ph type="title"/>
          </p:nvPr>
        </p:nvSpPr>
        <p:spPr>
          <a:xfrm>
            <a:off x="422564" y="207673"/>
            <a:ext cx="10515600" cy="1325563"/>
          </a:xfrm>
        </p:spPr>
        <p:txBody>
          <a:bodyPr/>
          <a:p>
            <a:r>
              <a:rPr dirty="0" lang="en-US" smtClean="0">
                <a:solidFill>
                  <a:schemeClr val="accent5">
                    <a:lumMod val="50000"/>
                  </a:schemeClr>
                </a:solidFill>
                <a:latin typeface="Arial" panose="020B0604020202020204" pitchFamily="34" charset="0"/>
                <a:cs typeface="Arial" panose="020B0604020202020204" pitchFamily="34" charset="0"/>
              </a:rPr>
              <a:t>Effects Of Noise </a:t>
            </a:r>
            <a:endParaRPr dirty="0" lang="en-US">
              <a:solidFill>
                <a:schemeClr val="accent5">
                  <a:lumMod val="50000"/>
                </a:schemeClr>
              </a:solidFill>
              <a:latin typeface="Arial" panose="020B0604020202020204" pitchFamily="34" charset="0"/>
              <a:cs typeface="Arial" panose="020B0604020202020204" pitchFamily="34" charset="0"/>
            </a:endParaRPr>
          </a:p>
        </p:txBody>
      </p:sp>
      <p:sp>
        <p:nvSpPr>
          <p:cNvPr id="1048598" name="Content Placeholder 2"/>
          <p:cNvSpPr>
            <a:spLocks noGrp="1"/>
          </p:cNvSpPr>
          <p:nvPr>
            <p:ph idx="1"/>
          </p:nvPr>
        </p:nvSpPr>
        <p:spPr>
          <a:xfrm>
            <a:off x="838200" y="1533236"/>
            <a:ext cx="10515600" cy="5135419"/>
          </a:xfrm>
        </p:spPr>
        <p:txBody>
          <a:bodyPr>
            <a:normAutofit fontScale="94444" lnSpcReduction="10000"/>
          </a:bodyPr>
          <a:p>
            <a:pPr algn="just" indent="0" lvl="6" marL="2743200">
              <a:buNone/>
            </a:pPr>
            <a:r>
              <a:rPr dirty="0" lang="en-US" smtClean="0"/>
              <a:t> </a:t>
            </a:r>
          </a:p>
          <a:p>
            <a:pPr algn="just">
              <a:buFont typeface="Wingdings" panose="05000000000000000000" pitchFamily="2" charset="2"/>
              <a:buChar char="Ø"/>
            </a:pPr>
            <a:r>
              <a:rPr dirty="0" lang="en-US" smtClean="0"/>
              <a:t>  Stress and Anxiety</a:t>
            </a:r>
          </a:p>
          <a:p>
            <a:pPr algn="just">
              <a:buFont typeface="Wingdings" panose="05000000000000000000" pitchFamily="2" charset="2"/>
              <a:buChar char="Ø"/>
            </a:pPr>
            <a:r>
              <a:rPr dirty="0" lang="en-US" smtClean="0"/>
              <a:t>  Hearing loss</a:t>
            </a:r>
          </a:p>
          <a:p>
            <a:pPr algn="just">
              <a:buFont typeface="Wingdings" panose="05000000000000000000" pitchFamily="2" charset="2"/>
              <a:buChar char="Ø"/>
            </a:pPr>
            <a:r>
              <a:rPr dirty="0" lang="en-US" smtClean="0"/>
              <a:t>  Sleep Disturbances</a:t>
            </a:r>
          </a:p>
          <a:p>
            <a:pPr algn="just">
              <a:buFont typeface="Wingdings" panose="05000000000000000000" pitchFamily="2" charset="2"/>
              <a:buChar char="Ø"/>
            </a:pPr>
            <a:r>
              <a:rPr dirty="0" lang="en-US" smtClean="0"/>
              <a:t>  Cardiovascular Effects</a:t>
            </a:r>
          </a:p>
          <a:p>
            <a:pPr algn="just">
              <a:buFont typeface="Wingdings" panose="05000000000000000000" pitchFamily="2" charset="2"/>
              <a:buChar char="Ø"/>
            </a:pPr>
            <a:r>
              <a:rPr dirty="0" lang="en-US" smtClean="0"/>
              <a:t>  Communication Interference</a:t>
            </a:r>
          </a:p>
          <a:p>
            <a:pPr algn="just">
              <a:buFont typeface="Wingdings" panose="05000000000000000000" pitchFamily="2" charset="2"/>
              <a:buChar char="Ø"/>
            </a:pPr>
            <a:r>
              <a:rPr dirty="0" lang="en-US" smtClean="0"/>
              <a:t>  Impact on Learning and Performance </a:t>
            </a:r>
          </a:p>
          <a:p>
            <a:pPr algn="just">
              <a:buFont typeface="Wingdings" panose="05000000000000000000" pitchFamily="2" charset="2"/>
              <a:buChar char="Ø"/>
            </a:pPr>
            <a:r>
              <a:rPr dirty="0" lang="en-US" smtClean="0"/>
              <a:t>  Workplace Productivity</a:t>
            </a:r>
          </a:p>
          <a:p>
            <a:pPr algn="just">
              <a:buFont typeface="Wingdings" panose="05000000000000000000" pitchFamily="2" charset="2"/>
              <a:buChar char="Ø"/>
            </a:pPr>
            <a:r>
              <a:rPr dirty="0" lang="en-US" smtClean="0"/>
              <a:t>  Quality of Life</a:t>
            </a:r>
          </a:p>
          <a:p>
            <a:pPr algn="just">
              <a:buFont typeface="Wingdings" panose="05000000000000000000" pitchFamily="2" charset="2"/>
              <a:buChar char="Ø"/>
            </a:pPr>
            <a:r>
              <a:rPr dirty="0" lang="en-US" smtClean="0"/>
              <a:t>  Social and Recreational Disruptions</a:t>
            </a:r>
          </a:p>
          <a:p>
            <a:pPr algn="just">
              <a:buFont typeface="Wingdings" panose="05000000000000000000" pitchFamily="2" charset="2"/>
              <a:buChar char="Ø"/>
            </a:pPr>
            <a:r>
              <a:rPr dirty="0" lang="en-US" smtClean="0"/>
              <a:t>  Effects on Wildlife</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1"/>
          <p:cNvSpPr>
            <a:spLocks noGrp="1"/>
          </p:cNvSpPr>
          <p:nvPr>
            <p:ph type="title"/>
          </p:nvPr>
        </p:nvSpPr>
        <p:spPr/>
        <p:txBody>
          <a:bodyPr/>
          <a:p>
            <a:r>
              <a:rPr dirty="0" lang="en-US" smtClean="0"/>
              <a:t>Components Requirements</a:t>
            </a:r>
            <a:endParaRPr dirty="0" lang="en-US"/>
          </a:p>
        </p:txBody>
      </p:sp>
      <p:sp>
        <p:nvSpPr>
          <p:cNvPr id="1048600" name="Content Placeholder 2"/>
          <p:cNvSpPr>
            <a:spLocks noGrp="1"/>
          </p:cNvSpPr>
          <p:nvPr>
            <p:ph idx="1"/>
          </p:nvPr>
        </p:nvSpPr>
        <p:spPr>
          <a:xfrm>
            <a:off x="630195" y="1690688"/>
            <a:ext cx="10696832" cy="4646913"/>
          </a:xfrm>
        </p:spPr>
        <p:txBody>
          <a:bodyPr>
            <a:normAutofit/>
          </a:bodyPr>
          <a:p>
            <a:r>
              <a:rPr dirty="0" lang="en-US" smtClean="0">
                <a:latin typeface="Times New Roman" panose="02020603050405020304" pitchFamily="18" charset="0"/>
                <a:cs typeface="Times New Roman" panose="02020603050405020304" pitchFamily="18" charset="0"/>
              </a:rPr>
              <a:t>Microphones</a:t>
            </a:r>
          </a:p>
          <a:p>
            <a:r>
              <a:rPr dirty="0" lang="en-US" smtClean="0">
                <a:latin typeface="Times New Roman" panose="02020603050405020304" pitchFamily="18" charset="0"/>
                <a:cs typeface="Times New Roman" panose="02020603050405020304" pitchFamily="18" charset="0"/>
              </a:rPr>
              <a:t>Pre-amplifiers</a:t>
            </a:r>
          </a:p>
          <a:p>
            <a:r>
              <a:rPr dirty="0" lang="en-US" smtClean="0">
                <a:latin typeface="Times New Roman" panose="02020603050405020304" pitchFamily="18" charset="0"/>
                <a:cs typeface="Times New Roman" panose="02020603050405020304" pitchFamily="18" charset="0"/>
              </a:rPr>
              <a:t>Analog to digital converters</a:t>
            </a:r>
          </a:p>
          <a:p>
            <a:r>
              <a:rPr dirty="0" lang="en-US" smtClean="0">
                <a:latin typeface="Times New Roman" panose="02020603050405020304" pitchFamily="18" charset="0"/>
                <a:cs typeface="Times New Roman" panose="02020603050405020304" pitchFamily="18" charset="0"/>
              </a:rPr>
              <a:t>Data acquisition system</a:t>
            </a:r>
          </a:p>
          <a:p>
            <a:r>
              <a:rPr dirty="0" lang="en-US" smtClean="0">
                <a:latin typeface="Times New Roman" panose="02020603050405020304" pitchFamily="18" charset="0"/>
                <a:cs typeface="Times New Roman" panose="02020603050405020304" pitchFamily="18" charset="0"/>
              </a:rPr>
              <a:t>Global positioning system</a:t>
            </a:r>
          </a:p>
          <a:p>
            <a:r>
              <a:rPr dirty="0" lang="en-US" smtClean="0">
                <a:latin typeface="Times New Roman" panose="02020603050405020304" pitchFamily="18" charset="0"/>
                <a:cs typeface="Times New Roman" panose="02020603050405020304" pitchFamily="18" charset="0"/>
              </a:rPr>
              <a:t>Mapping software</a:t>
            </a:r>
          </a:p>
          <a:p>
            <a:r>
              <a:rPr dirty="0" lang="en-US" smtClean="0">
                <a:latin typeface="Times New Roman" panose="02020603050405020304" pitchFamily="18" charset="0"/>
                <a:cs typeface="Times New Roman" panose="02020603050405020304" pitchFamily="18" charset="0"/>
              </a:rPr>
              <a:t>Data storage</a:t>
            </a:r>
          </a:p>
          <a:p>
            <a:pPr indent="0" marL="0">
              <a:buNone/>
            </a:pPr>
            <a:r>
              <a:rPr dirty="0" sz="2000" lang="en-US">
                <a:latin typeface="Times New Roman" panose="02020603050405020304" pitchFamily="18" charset="0"/>
                <a:cs typeface="Times New Roman" panose="02020603050405020304" pitchFamily="18" charset="0"/>
              </a:rPr>
              <a:t/>
            </a:r>
            <a:br>
              <a:rPr dirty="0" sz="2000" lang="en-US">
                <a:latin typeface="Times New Roman" panose="02020603050405020304" pitchFamily="18" charset="0"/>
                <a:cs typeface="Times New Roman" panose="02020603050405020304" pitchFamily="18" charset="0"/>
              </a:rPr>
            </a:br>
            <a:endParaRPr dirty="0" sz="2000" lang="en-US">
              <a:latin typeface="Times New Roman" panose="02020603050405020304" pitchFamily="18" charset="0"/>
              <a:cs typeface="Times New Roman" panose="02020603050405020304" pitchFamily="18" charset="0"/>
            </a:endParaRPr>
          </a:p>
          <a:p>
            <a:pPr indent="0" marL="0">
              <a:buNone/>
            </a:pPr>
            <a:r>
              <a:rPr dirty="0" lang="en-US"/>
              <a:t/>
            </a:r>
            <a:br>
              <a:rPr dirty="0" lang="en-US"/>
            </a:b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1"/>
          <p:cNvSpPr>
            <a:spLocks noGrp="1"/>
          </p:cNvSpPr>
          <p:nvPr>
            <p:ph type="title"/>
          </p:nvPr>
        </p:nvSpPr>
        <p:spPr/>
        <p:txBody>
          <a:bodyPr/>
          <a:p>
            <a:r>
              <a:rPr dirty="0" lang="en-US" smtClean="0"/>
              <a:t>Components required</a:t>
            </a:r>
            <a:endParaRPr dirty="0" lang="en-US"/>
          </a:p>
        </p:txBody>
      </p:sp>
      <p:sp>
        <p:nvSpPr>
          <p:cNvPr id="1048602" name="Content Placeholder 2"/>
          <p:cNvSpPr>
            <a:spLocks noGrp="1"/>
          </p:cNvSpPr>
          <p:nvPr>
            <p:ph idx="1"/>
          </p:nvPr>
        </p:nvSpPr>
        <p:spPr>
          <a:xfrm>
            <a:off x="838200" y="1285104"/>
            <a:ext cx="10515600" cy="5572896"/>
          </a:xfrm>
        </p:spPr>
        <p:txBody>
          <a:bodyPr>
            <a:normAutofit fontScale="25000" lnSpcReduction="20000"/>
          </a:bodyPr>
          <a:p>
            <a:pPr indent="0" marL="0">
              <a:buNone/>
            </a:pPr>
            <a:r>
              <a:rPr dirty="0" sz="8000" lang="en-US"/>
              <a:t>To create an urban noise monitoring system project, you'll need the following components</a:t>
            </a:r>
            <a:r>
              <a:rPr dirty="0" sz="8000" lang="en-US" smtClean="0"/>
              <a:t>:</a:t>
            </a:r>
          </a:p>
          <a:p>
            <a:pPr indent="0" marL="0">
              <a:buNone/>
            </a:pPr>
            <a:endParaRPr dirty="0" sz="8000" lang="en-US"/>
          </a:p>
          <a:p>
            <a:pPr indent="0" marL="0">
              <a:buNone/>
            </a:pPr>
            <a:r>
              <a:rPr dirty="0" sz="8000" lang="en-US"/>
              <a:t>1</a:t>
            </a:r>
            <a:r>
              <a:rPr b="1" dirty="0" sz="8000" lang="en-US"/>
              <a:t>. </a:t>
            </a:r>
            <a:r>
              <a:rPr b="1" dirty="0" sz="8000" lang="en-US" smtClean="0"/>
              <a:t>Microphones/Sensors</a:t>
            </a:r>
            <a:r>
              <a:rPr dirty="0" sz="8000" lang="en-US" smtClean="0"/>
              <a:t>: Quality </a:t>
            </a:r>
            <a:r>
              <a:rPr dirty="0" sz="8000" lang="en-US"/>
              <a:t>microphones or noise sensors to capture ambient sound levels.</a:t>
            </a:r>
          </a:p>
          <a:p>
            <a:pPr indent="0" marL="0">
              <a:buNone/>
            </a:pPr>
            <a:endParaRPr dirty="0" sz="8000" lang="en-US"/>
          </a:p>
          <a:p>
            <a:pPr indent="0" marL="0">
              <a:buNone/>
            </a:pPr>
            <a:r>
              <a:rPr dirty="0" sz="8000" lang="en-US"/>
              <a:t>2</a:t>
            </a:r>
            <a:r>
              <a:rPr b="1" dirty="0" sz="8000" lang="en-US"/>
              <a:t>. </a:t>
            </a:r>
            <a:r>
              <a:rPr b="1" dirty="0" sz="8000" lang="en-US" smtClean="0"/>
              <a:t>Microcontroller/Processor</a:t>
            </a:r>
            <a:r>
              <a:rPr dirty="0" sz="8000" lang="en-US" smtClean="0"/>
              <a:t>: </a:t>
            </a:r>
            <a:r>
              <a:rPr dirty="0" sz="8000" lang="en-US"/>
              <a:t>A microcontroller (e.g., Arduino, Raspberry Pi) to process data from the sensors</a:t>
            </a:r>
            <a:r>
              <a:rPr dirty="0" sz="8000" lang="en-US" smtClean="0"/>
              <a:t>.</a:t>
            </a:r>
            <a:r>
              <a:rPr dirty="0" sz="8000" lang="en-US"/>
              <a:t/>
            </a:r>
            <a:br>
              <a:rPr dirty="0" sz="8000" lang="en-US"/>
            </a:br>
            <a:endParaRPr dirty="0" sz="8000" lang="en-US"/>
          </a:p>
          <a:p>
            <a:pPr indent="0" marL="0">
              <a:buNone/>
            </a:pPr>
            <a:r>
              <a:rPr dirty="0" sz="8000" lang="en-US"/>
              <a:t>3</a:t>
            </a:r>
            <a:r>
              <a:rPr b="1" dirty="0" sz="8000" lang="en-US"/>
              <a:t>. </a:t>
            </a:r>
            <a:r>
              <a:rPr b="1" dirty="0" sz="8000" lang="en-US" smtClean="0"/>
              <a:t>Power </a:t>
            </a:r>
            <a:r>
              <a:rPr b="1" dirty="0" sz="8000" lang="en-US"/>
              <a:t>Supply</a:t>
            </a:r>
            <a:r>
              <a:rPr dirty="0" sz="8000" lang="en-US" smtClean="0"/>
              <a:t>: </a:t>
            </a:r>
            <a:r>
              <a:rPr dirty="0" sz="8000" lang="en-US"/>
              <a:t>Depending on the deployment location, consider a reliable power source or battery</a:t>
            </a:r>
            <a:r>
              <a:rPr dirty="0" sz="8000" lang="en-US" smtClean="0"/>
              <a:t>.</a:t>
            </a:r>
            <a:r>
              <a:rPr dirty="0" sz="8000" lang="en-US"/>
              <a:t/>
            </a:r>
            <a:br>
              <a:rPr dirty="0" sz="8000" lang="en-US"/>
            </a:br>
            <a:endParaRPr dirty="0" sz="8000" lang="en-US"/>
          </a:p>
          <a:p>
            <a:pPr indent="0" marL="0">
              <a:buNone/>
            </a:pPr>
            <a:r>
              <a:rPr dirty="0" sz="8000" lang="en-US"/>
              <a:t>4</a:t>
            </a:r>
            <a:r>
              <a:rPr b="1" dirty="0" sz="8000" lang="en-US"/>
              <a:t>. </a:t>
            </a:r>
            <a:r>
              <a:rPr b="1" dirty="0" sz="8000" lang="en-US" smtClean="0"/>
              <a:t>Data Logger/</a:t>
            </a:r>
            <a:r>
              <a:rPr b="1" dirty="0" sz="8000" lang="en-US" err="1" smtClean="0"/>
              <a:t>Storage</a:t>
            </a:r>
            <a:r>
              <a:rPr dirty="0" sz="8000" lang="en-US" err="1" smtClean="0"/>
              <a:t>:For</a:t>
            </a:r>
            <a:r>
              <a:rPr dirty="0" sz="8000" lang="en-US" smtClean="0"/>
              <a:t> </a:t>
            </a:r>
            <a:r>
              <a:rPr dirty="0" sz="8000" lang="en-US"/>
              <a:t>storing the recorded noise data, you might need an SD card or other data storage solutions</a:t>
            </a:r>
            <a:r>
              <a:rPr dirty="0" sz="8000" lang="en-US" smtClean="0"/>
              <a:t>.</a:t>
            </a:r>
            <a:r>
              <a:rPr dirty="0" sz="8000" lang="en-US"/>
              <a:t/>
            </a:r>
            <a:br>
              <a:rPr dirty="0" sz="8000" lang="en-US"/>
            </a:br>
            <a:endParaRPr dirty="0" sz="8000" lang="en-US"/>
          </a:p>
          <a:p>
            <a:pPr indent="0" marL="0">
              <a:buNone/>
            </a:pPr>
            <a:r>
              <a:rPr dirty="0" sz="8000" lang="en-US"/>
              <a:t>5</a:t>
            </a:r>
            <a:r>
              <a:rPr b="1" dirty="0" sz="8000" lang="en-US"/>
              <a:t>. </a:t>
            </a:r>
            <a:r>
              <a:rPr b="1" dirty="0" sz="8000" lang="en-US" smtClean="0"/>
              <a:t>Communication </a:t>
            </a:r>
            <a:r>
              <a:rPr b="1" dirty="0" sz="8000" lang="en-US"/>
              <a:t>Module</a:t>
            </a:r>
            <a:r>
              <a:rPr dirty="0" sz="8000" lang="en-US" smtClean="0"/>
              <a:t>: </a:t>
            </a:r>
            <a:r>
              <a:rPr dirty="0" sz="8000" lang="en-US"/>
              <a:t>A module for data transmission, such as Wi-Fi, GSM, or </a:t>
            </a:r>
            <a:r>
              <a:rPr dirty="0" sz="8000" lang="en-US" err="1"/>
              <a:t>LoRa</a:t>
            </a:r>
            <a:r>
              <a:rPr dirty="0" sz="8000" lang="en-US"/>
              <a:t>, to send the collected data to a central system</a:t>
            </a:r>
            <a:r>
              <a:rPr dirty="0" sz="8000" lang="en-US" smtClean="0"/>
              <a:t>.</a:t>
            </a:r>
            <a:r>
              <a:rPr dirty="0" sz="8000" lang="en-US"/>
              <a:t/>
            </a:r>
            <a:br>
              <a:rPr dirty="0" sz="8000" lang="en-US"/>
            </a:br>
            <a:endParaRPr dirty="0" sz="8000" lang="en-US"/>
          </a:p>
          <a:p>
            <a:pPr indent="0" marL="0">
              <a:buNone/>
            </a:pPr>
            <a:r>
              <a:rPr dirty="0" sz="8000" lang="en-US"/>
              <a:t>6. </a:t>
            </a:r>
            <a:r>
              <a:rPr b="1" dirty="0" sz="8000" lang="en-US" smtClean="0"/>
              <a:t>GPS </a:t>
            </a:r>
            <a:r>
              <a:rPr b="1" dirty="0" sz="8000" lang="en-US"/>
              <a:t>Module</a:t>
            </a:r>
            <a:r>
              <a:rPr dirty="0" sz="8000" lang="en-US" smtClean="0"/>
              <a:t>: </a:t>
            </a:r>
            <a:r>
              <a:rPr dirty="0" sz="8000" lang="en-US"/>
              <a:t>If you want to include location information in your monitoring, a GPS module is useful</a:t>
            </a:r>
            <a:r>
              <a:rPr dirty="0" sz="8000" lang="en-US" smtClean="0"/>
              <a:t>.</a:t>
            </a:r>
            <a:r>
              <a:rPr dirty="0" sz="8000" lang="en-US"/>
              <a:t/>
            </a:r>
            <a:br>
              <a:rPr dirty="0" sz="8000" lang="en-US"/>
            </a:br>
            <a:endParaRPr dirty="0" sz="8000" lang="en-US"/>
          </a:p>
          <a:p>
            <a:pPr indent="0" marL="0">
              <a:buNone/>
            </a:pPr>
            <a:r>
              <a:rPr dirty="0" sz="8000" lang="en-US"/>
              <a:t>7</a:t>
            </a:r>
            <a:r>
              <a:rPr b="1" dirty="0" sz="8000" lang="en-US"/>
              <a:t>. </a:t>
            </a:r>
            <a:r>
              <a:rPr b="1" dirty="0" sz="8000" lang="en-US" smtClean="0"/>
              <a:t>Weatherproof </a:t>
            </a:r>
            <a:r>
              <a:rPr b="1" dirty="0" sz="8000" lang="en-US"/>
              <a:t>Enclosure</a:t>
            </a:r>
            <a:r>
              <a:rPr dirty="0" sz="8000" lang="en-US" smtClean="0"/>
              <a:t>: </a:t>
            </a:r>
            <a:r>
              <a:rPr dirty="0" sz="8000" lang="en-US"/>
              <a:t>Protect the components from environmental factors like rain, dust, etc</a:t>
            </a:r>
            <a:r>
              <a:rPr dirty="0" lang="en-US" smtClean="0"/>
              <a:t>.</a:t>
            </a:r>
            <a:r>
              <a:rPr dirty="0" lang="en-US"/>
              <a:t/>
            </a:r>
            <a:br>
              <a:rPr dirty="0" lang="en-US"/>
            </a:br>
            <a:endParaRPr dirty="0" lang="en-US"/>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1"/>
          <p:cNvSpPr>
            <a:spLocks noGrp="1"/>
          </p:cNvSpPr>
          <p:nvPr>
            <p:ph type="title"/>
          </p:nvPr>
        </p:nvSpPr>
        <p:spPr/>
        <p:txBody>
          <a:bodyPr/>
          <a:p>
            <a:r>
              <a:rPr dirty="0" lang="en-US" err="1" smtClean="0"/>
              <a:t>Cont</a:t>
            </a:r>
            <a:r>
              <a:rPr dirty="0" lang="en-US" smtClean="0"/>
              <a:t>…</a:t>
            </a:r>
            <a:endParaRPr dirty="0" lang="en-US"/>
          </a:p>
        </p:txBody>
      </p:sp>
      <p:sp>
        <p:nvSpPr>
          <p:cNvPr id="1048604" name="Content Placeholder 2"/>
          <p:cNvSpPr>
            <a:spLocks noGrp="1"/>
          </p:cNvSpPr>
          <p:nvPr>
            <p:ph idx="1"/>
          </p:nvPr>
        </p:nvSpPr>
        <p:spPr/>
        <p:txBody>
          <a:bodyPr>
            <a:normAutofit fontScale="25000" lnSpcReduction="20000"/>
          </a:bodyPr>
          <a:p>
            <a:pPr indent="0" marL="0">
              <a:buNone/>
            </a:pPr>
            <a:r>
              <a:rPr dirty="0" sz="8000" lang="en-US"/>
              <a:t>8. </a:t>
            </a:r>
            <a:r>
              <a:rPr b="1" dirty="0" sz="8000" lang="en-US" smtClean="0"/>
              <a:t>User </a:t>
            </a:r>
            <a:r>
              <a:rPr b="1" dirty="0" sz="8000" lang="en-US"/>
              <a:t>Interface</a:t>
            </a:r>
            <a:r>
              <a:rPr dirty="0" sz="8000" lang="en-US" smtClean="0"/>
              <a:t>: </a:t>
            </a:r>
            <a:r>
              <a:rPr dirty="0" sz="8000" lang="en-US"/>
              <a:t>A display or a web-based interface for users to visualize and interpret the noise data</a:t>
            </a:r>
            <a:r>
              <a:rPr dirty="0" sz="8000" lang="en-US" smtClean="0"/>
              <a:t>.</a:t>
            </a:r>
            <a:r>
              <a:rPr dirty="0" sz="8000" lang="en-US"/>
              <a:t/>
            </a:r>
            <a:br>
              <a:rPr dirty="0" sz="8000" lang="en-US"/>
            </a:br>
            <a:endParaRPr dirty="0" sz="8000" lang="en-US"/>
          </a:p>
          <a:p>
            <a:pPr indent="0" marL="0">
              <a:buNone/>
            </a:pPr>
            <a:r>
              <a:rPr dirty="0" sz="8000" lang="en-US"/>
              <a:t>9</a:t>
            </a:r>
            <a:r>
              <a:rPr b="1" dirty="0" sz="8000" lang="en-US"/>
              <a:t>. </a:t>
            </a:r>
            <a:r>
              <a:rPr b="1" dirty="0" sz="8000" lang="en-US" smtClean="0"/>
              <a:t>Power </a:t>
            </a:r>
            <a:r>
              <a:rPr b="1" dirty="0" sz="8000" lang="en-US"/>
              <a:t>Management</a:t>
            </a:r>
            <a:r>
              <a:rPr dirty="0" sz="8000" lang="en-US" smtClean="0"/>
              <a:t>: </a:t>
            </a:r>
            <a:r>
              <a:rPr dirty="0" sz="8000" lang="en-US"/>
              <a:t>Efficient power management system to optimize battery usage if applicable</a:t>
            </a:r>
            <a:r>
              <a:rPr dirty="0" sz="8000" lang="en-US" smtClean="0"/>
              <a:t>.</a:t>
            </a:r>
            <a:r>
              <a:rPr dirty="0" sz="8000" lang="en-US"/>
              <a:t/>
            </a:r>
            <a:br>
              <a:rPr dirty="0" sz="8000" lang="en-US"/>
            </a:br>
            <a:endParaRPr dirty="0" sz="8000" lang="en-US"/>
          </a:p>
          <a:p>
            <a:pPr indent="0" marL="0">
              <a:buNone/>
            </a:pPr>
            <a:r>
              <a:rPr dirty="0" sz="8000" lang="en-US"/>
              <a:t>10</a:t>
            </a:r>
            <a:r>
              <a:rPr b="1" dirty="0" sz="8000" lang="en-US"/>
              <a:t>. </a:t>
            </a:r>
            <a:r>
              <a:rPr b="1" dirty="0" sz="8000" lang="en-US" smtClean="0"/>
              <a:t>Centralized </a:t>
            </a:r>
            <a:r>
              <a:rPr b="1" dirty="0" sz="8000" lang="en-US"/>
              <a:t>Database/Server</a:t>
            </a:r>
            <a:r>
              <a:rPr dirty="0" sz="8000" lang="en-US" smtClean="0"/>
              <a:t>: </a:t>
            </a:r>
            <a:r>
              <a:rPr dirty="0" sz="8000" lang="en-US"/>
              <a:t>A centralized system to collect and store data from multiple monitoring points</a:t>
            </a:r>
            <a:r>
              <a:rPr dirty="0" sz="8000" lang="en-US" smtClean="0"/>
              <a:t>.</a:t>
            </a:r>
            <a:r>
              <a:rPr dirty="0" sz="8000" lang="en-US"/>
              <a:t/>
            </a:r>
            <a:br>
              <a:rPr dirty="0" sz="8000" lang="en-US"/>
            </a:br>
            <a:endParaRPr dirty="0" sz="8000" lang="en-US"/>
          </a:p>
          <a:p>
            <a:pPr indent="0" marL="0">
              <a:buNone/>
            </a:pPr>
            <a:r>
              <a:rPr dirty="0" sz="8000" lang="en-US"/>
              <a:t>11. </a:t>
            </a:r>
            <a:r>
              <a:rPr b="1" dirty="0" sz="8000" lang="en-US" smtClean="0"/>
              <a:t>Software/Algorithm:</a:t>
            </a:r>
            <a:r>
              <a:rPr dirty="0" sz="8000" lang="en-US" smtClean="0"/>
              <a:t> </a:t>
            </a:r>
            <a:r>
              <a:rPr dirty="0" sz="8000" lang="en-US"/>
              <a:t>Develop algorithms for analyzing noise data and identifying patterns or trends</a:t>
            </a:r>
            <a:r>
              <a:rPr dirty="0" sz="8000" lang="en-US" smtClean="0"/>
              <a:t>.</a:t>
            </a:r>
            <a:r>
              <a:rPr dirty="0" sz="8000" lang="en-US"/>
              <a:t/>
            </a:r>
            <a:br>
              <a:rPr dirty="0" sz="8000" lang="en-US"/>
            </a:br>
            <a:endParaRPr dirty="0" sz="8000" lang="en-US"/>
          </a:p>
          <a:p>
            <a:pPr indent="0" marL="0">
              <a:buNone/>
            </a:pPr>
            <a:r>
              <a:rPr dirty="0" sz="8000" lang="en-US"/>
              <a:t>12. </a:t>
            </a:r>
            <a:r>
              <a:rPr b="1" dirty="0" sz="8000" lang="en-US" smtClean="0"/>
              <a:t>Alert System: </a:t>
            </a:r>
            <a:r>
              <a:rPr dirty="0" sz="8000" lang="en-US" smtClean="0"/>
              <a:t>If </a:t>
            </a:r>
            <a:r>
              <a:rPr dirty="0" sz="8000" lang="en-US"/>
              <a:t>needed, implement an alert system to notify relevant authorities or users based on predefined thresholds</a:t>
            </a:r>
            <a:r>
              <a:rPr dirty="0" sz="8000" lang="en-US" smtClean="0"/>
              <a:t>.</a:t>
            </a:r>
            <a:r>
              <a:rPr dirty="0" sz="8000" lang="en-US"/>
              <a:t/>
            </a:r>
            <a:br>
              <a:rPr dirty="0" sz="8000" lang="en-US"/>
            </a:br>
            <a:endParaRPr dirty="0" sz="8000" lang="en-US"/>
          </a:p>
          <a:p>
            <a:pPr indent="0" marL="0">
              <a:buNone/>
            </a:pPr>
            <a:r>
              <a:rPr dirty="0" sz="8000" lang="en-US"/>
              <a:t>13. </a:t>
            </a:r>
            <a:r>
              <a:rPr b="1" dirty="0" sz="8000" lang="en-US" smtClean="0"/>
              <a:t>Security </a:t>
            </a:r>
            <a:r>
              <a:rPr b="1" dirty="0" sz="8000" lang="en-US"/>
              <a:t>Measures</a:t>
            </a:r>
            <a:r>
              <a:rPr dirty="0" sz="8000" lang="en-US" smtClean="0"/>
              <a:t>: </a:t>
            </a:r>
            <a:r>
              <a:rPr dirty="0" sz="8000" lang="en-US"/>
              <a:t>Implement security protocols to protect the system from unauthorized access</a:t>
            </a:r>
            <a:r>
              <a:rPr dirty="0" sz="8000" lang="en-US" smtClean="0"/>
              <a:t>.</a:t>
            </a:r>
            <a:r>
              <a:rPr dirty="0" sz="8000" lang="en-US"/>
              <a:t/>
            </a:r>
            <a:br>
              <a:rPr dirty="0" sz="8000" lang="en-US"/>
            </a:br>
            <a:endParaRPr dirty="0" sz="8000" lang="en-US"/>
          </a:p>
          <a:p>
            <a:pPr indent="0" marL="0">
              <a:buNone/>
            </a:pPr>
            <a:r>
              <a:rPr dirty="0" sz="8000" lang="en-US"/>
              <a:t>14. </a:t>
            </a:r>
            <a:r>
              <a:rPr b="1" dirty="0" sz="8000" lang="en-US" smtClean="0"/>
              <a:t>Maintenance </a:t>
            </a:r>
            <a:r>
              <a:rPr b="1" dirty="0" sz="8000" lang="en-US"/>
              <a:t>Plan</a:t>
            </a:r>
            <a:r>
              <a:rPr dirty="0" sz="8000" lang="en-US" smtClean="0"/>
              <a:t>: </a:t>
            </a:r>
            <a:r>
              <a:rPr dirty="0" sz="8000" lang="en-US"/>
              <a:t>Plan for regular maintenance to ensure the system's continued functionality</a:t>
            </a:r>
            <a:r>
              <a:rPr dirty="0" lang="en-US" smtClean="0"/>
              <a:t>.</a:t>
            </a:r>
            <a:r>
              <a:rPr dirty="0" lang="en-US"/>
              <a:t/>
            </a:r>
            <a:br>
              <a:rPr dirty="0" lang="en-US"/>
            </a:b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1"/>
          <p:cNvSpPr>
            <a:spLocks noGrp="1"/>
          </p:cNvSpPr>
          <p:nvPr>
            <p:ph type="title"/>
          </p:nvPr>
        </p:nvSpPr>
        <p:spPr/>
        <p:txBody>
          <a:bodyPr/>
          <a:p>
            <a:r>
              <a:rPr dirty="0" lang="en-US" smtClean="0">
                <a:solidFill>
                  <a:schemeClr val="accent5">
                    <a:lumMod val="50000"/>
                  </a:schemeClr>
                </a:solidFill>
              </a:rPr>
              <a:t>Sound level meter</a:t>
            </a:r>
            <a:endParaRPr dirty="0" lang="en-US">
              <a:solidFill>
                <a:schemeClr val="accent5">
                  <a:lumMod val="50000"/>
                </a:schemeClr>
              </a:solidFill>
            </a:endParaRPr>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6712386" y="1328218"/>
            <a:ext cx="5088317" cy="3625426"/>
          </a:xfrm>
          <a:prstGeom prst="rect"/>
        </p:spPr>
      </p:pic>
      <p:sp>
        <p:nvSpPr>
          <p:cNvPr id="1048606" name="Rectangle 4"/>
          <p:cNvSpPr/>
          <p:nvPr/>
        </p:nvSpPr>
        <p:spPr>
          <a:xfrm>
            <a:off x="494270" y="2274838"/>
            <a:ext cx="5758249" cy="2225041"/>
          </a:xfrm>
          <a:prstGeom prst="rect"/>
        </p:spPr>
        <p:txBody>
          <a:bodyPr wrap="square">
            <a:spAutoFit/>
          </a:bodyPr>
          <a:p>
            <a:pPr algn="just"/>
            <a:r>
              <a:rPr dirty="0" lang="en-US">
                <a:solidFill>
                  <a:srgbClr val="222222"/>
                </a:solidFill>
                <a:latin typeface="Arial" panose="020B0604020202020204" pitchFamily="34" charset="0"/>
              </a:rPr>
              <a:t>Fusion™ by </a:t>
            </a:r>
            <a:r>
              <a:rPr dirty="0" lang="en-US" err="1">
                <a:solidFill>
                  <a:srgbClr val="222222"/>
                </a:solidFill>
                <a:latin typeface="Arial" panose="020B0604020202020204" pitchFamily="34" charset="0"/>
              </a:rPr>
              <a:t>Acoem</a:t>
            </a:r>
            <a:r>
              <a:rPr dirty="0" lang="en-US">
                <a:solidFill>
                  <a:srgbClr val="222222"/>
                </a:solidFill>
                <a:latin typeface="Arial" panose="020B0604020202020204" pitchFamily="34" charset="0"/>
              </a:rPr>
              <a:t> is the only IEC 61672 Class 1 sound level meter/</a:t>
            </a:r>
            <a:r>
              <a:rPr dirty="0" lang="en-US" err="1">
                <a:solidFill>
                  <a:srgbClr val="222222"/>
                </a:solidFill>
                <a:latin typeface="Arial" panose="020B0604020202020204" pitchFamily="34" charset="0"/>
              </a:rPr>
              <a:t>analyser</a:t>
            </a:r>
            <a:r>
              <a:rPr dirty="0" lang="en-US">
                <a:solidFill>
                  <a:srgbClr val="222222"/>
                </a:solidFill>
                <a:latin typeface="Arial" panose="020B0604020202020204" pitchFamily="34" charset="0"/>
              </a:rPr>
              <a:t> on the market with a built-in 4G modem and your choice of trigger, advanced indicators, aircraft indicators and push data options.</a:t>
            </a:r>
            <a:br>
              <a:rPr dirty="0" lang="en-US">
                <a:solidFill>
                  <a:srgbClr val="222222"/>
                </a:solidFill>
                <a:latin typeface="Arial" panose="020B0604020202020204" pitchFamily="34" charset="0"/>
              </a:rPr>
            </a:br>
            <a:endParaRPr dirty="0" lang="en-US">
              <a:solidFill>
                <a:srgbClr val="222222"/>
              </a:solidFill>
              <a:latin typeface="Arial" panose="020B0604020202020204" pitchFamily="34" charset="0"/>
            </a:endParaRPr>
          </a:p>
          <a:p>
            <a:pPr algn="just"/>
            <a:r>
              <a:rPr dirty="0" lang="en-US">
                <a:solidFill>
                  <a:srgbClr val="222222"/>
                </a:solidFill>
                <a:latin typeface="Arial" panose="020B0604020202020204" pitchFamily="34" charset="0"/>
              </a:rPr>
              <a:t>With Fusion 4G, conduct all your measurements — environmental, buildings and/or monitoring with one compact and reliable device.</a:t>
            </a:r>
            <a:endParaRPr b="0" dirty="0" i="0" lang="en-US">
              <a:solidFill>
                <a:srgbClr val="222222"/>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1"/>
          <p:cNvSpPr>
            <a:spLocks noGrp="1"/>
          </p:cNvSpPr>
          <p:nvPr>
            <p:ph type="title"/>
          </p:nvPr>
        </p:nvSpPr>
        <p:spPr>
          <a:xfrm>
            <a:off x="838200" y="365125"/>
            <a:ext cx="10515600" cy="870551"/>
          </a:xfrm>
        </p:spPr>
        <p:txBody>
          <a:bodyPr>
            <a:normAutofit/>
          </a:bodyPr>
          <a:p>
            <a:r>
              <a:rPr b="1" dirty="0" lang="en-US" smtClean="0">
                <a:latin typeface="Arial" panose="020B0604020202020204" pitchFamily="34" charset="0"/>
                <a:cs typeface="Arial" panose="020B0604020202020204" pitchFamily="34" charset="0"/>
              </a:rPr>
              <a:t>Flow chat</a:t>
            </a:r>
            <a:endParaRPr b="1" dirty="0" lang="en-US">
              <a:latin typeface="Arial" panose="020B0604020202020204" pitchFamily="34" charset="0"/>
              <a:cs typeface="Arial" panose="020B0604020202020204" pitchFamily="34" charset="0"/>
            </a:endParaRPr>
          </a:p>
        </p:txBody>
      </p:sp>
      <p:sp>
        <p:nvSpPr>
          <p:cNvPr id="1048608"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p>
            <a:pPr algn="just" indent="0" marL="0">
              <a:buNone/>
            </a:pPr>
            <a:endParaRPr dirty="0" lang="en-US" smtClean="0"/>
          </a:p>
        </p:txBody>
      </p:sp>
      <p:sp>
        <p:nvSpPr>
          <p:cNvPr id="1048609" name="Oval 3"/>
          <p:cNvSpPr/>
          <p:nvPr/>
        </p:nvSpPr>
        <p:spPr>
          <a:xfrm>
            <a:off x="4868564" y="1235676"/>
            <a:ext cx="1556950" cy="605481"/>
          </a:xfrm>
          <a:prstGeom prst="ellipse"/>
        </p:spPr>
        <p:style>
          <a:lnRef idx="2">
            <a:schemeClr val="dk1"/>
          </a:lnRef>
          <a:fillRef idx="1">
            <a:schemeClr val="lt1"/>
          </a:fillRef>
          <a:effectRef idx="0">
            <a:schemeClr val="dk1"/>
          </a:effectRef>
          <a:fontRef idx="minor">
            <a:schemeClr val="dk1"/>
          </a:fontRef>
        </p:style>
        <p:txBody>
          <a:bodyPr anchor="ctr" rtlCol="0"/>
          <a:p>
            <a:pPr algn="ctr"/>
            <a:r>
              <a:rPr dirty="0" lang="en-US" smtClean="0"/>
              <a:t>start</a:t>
            </a:r>
            <a:endParaRPr dirty="0" lang="en-US"/>
          </a:p>
        </p:txBody>
      </p:sp>
      <p:sp>
        <p:nvSpPr>
          <p:cNvPr id="1048610" name="Rounded Rectangle 4"/>
          <p:cNvSpPr/>
          <p:nvPr/>
        </p:nvSpPr>
        <p:spPr>
          <a:xfrm>
            <a:off x="4887098" y="2199503"/>
            <a:ext cx="1519882" cy="593124"/>
          </a:xfrm>
          <a:prstGeom prst="roundRect"/>
        </p:spPr>
        <p:style>
          <a:lnRef idx="2">
            <a:schemeClr val="dk1"/>
          </a:lnRef>
          <a:fillRef idx="1">
            <a:schemeClr val="lt1"/>
          </a:fillRef>
          <a:effectRef idx="0">
            <a:schemeClr val="dk1"/>
          </a:effectRef>
          <a:fontRef idx="minor">
            <a:schemeClr val="dk1"/>
          </a:fontRef>
        </p:style>
        <p:txBody>
          <a:bodyPr anchor="ctr" rtlCol="0"/>
          <a:p>
            <a:pPr algn="ctr"/>
            <a:r>
              <a:rPr dirty="0" lang="en-US" smtClean="0"/>
              <a:t>Noise</a:t>
            </a:r>
            <a:endParaRPr dirty="0" lang="en-US"/>
          </a:p>
        </p:txBody>
      </p:sp>
      <p:sp>
        <p:nvSpPr>
          <p:cNvPr id="1048611" name="Flowchart: Decision 6"/>
          <p:cNvSpPr/>
          <p:nvPr/>
        </p:nvSpPr>
        <p:spPr>
          <a:xfrm>
            <a:off x="4868564" y="3178678"/>
            <a:ext cx="1649626" cy="1097757"/>
          </a:xfrm>
          <a:prstGeom prst="flowChartDecision"/>
        </p:spPr>
        <p:style>
          <a:lnRef idx="2">
            <a:schemeClr val="dk1"/>
          </a:lnRef>
          <a:fillRef idx="1">
            <a:schemeClr val="lt1"/>
          </a:fillRef>
          <a:effectRef idx="0">
            <a:schemeClr val="dk1"/>
          </a:effectRef>
          <a:fontRef idx="minor">
            <a:schemeClr val="dk1"/>
          </a:fontRef>
        </p:style>
        <p:txBody>
          <a:bodyPr anchor="ctr" rtlCol="0"/>
          <a:p>
            <a:pPr algn="ctr"/>
            <a:r>
              <a:rPr dirty="0" lang="en-US" smtClean="0"/>
              <a:t>if </a:t>
            </a:r>
            <a:r>
              <a:rPr dirty="0" lang="en-US" err="1" smtClean="0"/>
              <a:t>i</a:t>
            </a:r>
            <a:r>
              <a:rPr dirty="0" lang="en-US" smtClean="0"/>
              <a:t>&gt;=75</a:t>
            </a:r>
          </a:p>
          <a:p>
            <a:pPr algn="ctr"/>
            <a:r>
              <a:rPr dirty="0" lang="en-US" err="1" smtClean="0"/>
              <a:t>db</a:t>
            </a:r>
            <a:endParaRPr dirty="0" lang="en-US"/>
          </a:p>
        </p:txBody>
      </p:sp>
      <p:cxnSp>
        <p:nvCxnSpPr>
          <p:cNvPr id="3145728" name="Straight Arrow Connector 27"/>
          <p:cNvCxnSpPr>
            <a:cxnSpLocks/>
            <a:endCxn id="1048611" idx="0"/>
          </p:cNvCxnSpPr>
          <p:nvPr/>
        </p:nvCxnSpPr>
        <p:spPr>
          <a:xfrm>
            <a:off x="5693377" y="2807975"/>
            <a:ext cx="0" cy="370703"/>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29"/>
          <p:cNvCxnSpPr>
            <a:cxnSpLocks/>
            <a:endCxn id="1048610" idx="0"/>
          </p:cNvCxnSpPr>
          <p:nvPr/>
        </p:nvCxnSpPr>
        <p:spPr>
          <a:xfrm>
            <a:off x="5647039" y="1841157"/>
            <a:ext cx="0" cy="358346"/>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0" name="Straight Arrow Connector 35"/>
          <p:cNvCxnSpPr>
            <a:cxnSpLocks/>
            <a:stCxn id="1048611" idx="2"/>
          </p:cNvCxnSpPr>
          <p:nvPr/>
        </p:nvCxnSpPr>
        <p:spPr>
          <a:xfrm>
            <a:off x="5693377" y="4276435"/>
            <a:ext cx="0" cy="530343"/>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612" name="Rounded Rectangle 36"/>
          <p:cNvSpPr/>
          <p:nvPr/>
        </p:nvSpPr>
        <p:spPr>
          <a:xfrm>
            <a:off x="4887099" y="4836072"/>
            <a:ext cx="1631091" cy="538120"/>
          </a:xfrm>
          <a:prstGeom prst="roundRect"/>
        </p:spPr>
        <p:style>
          <a:lnRef idx="2">
            <a:schemeClr val="dk1"/>
          </a:lnRef>
          <a:fillRef idx="1">
            <a:schemeClr val="lt1"/>
          </a:fillRef>
          <a:effectRef idx="0">
            <a:schemeClr val="dk1"/>
          </a:effectRef>
          <a:fontRef idx="minor">
            <a:schemeClr val="dk1"/>
          </a:fontRef>
        </p:style>
        <p:txBody>
          <a:bodyPr anchor="ctr" rtlCol="0"/>
          <a:p>
            <a:pPr algn="ctr"/>
            <a:r>
              <a:rPr dirty="0" lang="en-US" smtClean="0"/>
              <a:t>Mapping</a:t>
            </a:r>
            <a:endParaRPr dirty="0" lang="en-US"/>
          </a:p>
        </p:txBody>
      </p:sp>
      <p:sp>
        <p:nvSpPr>
          <p:cNvPr id="1048613" name="Oval 37"/>
          <p:cNvSpPr/>
          <p:nvPr/>
        </p:nvSpPr>
        <p:spPr>
          <a:xfrm>
            <a:off x="7203990" y="4511214"/>
            <a:ext cx="1655806" cy="862978"/>
          </a:xfrm>
          <a:prstGeom prst="ellipse"/>
        </p:spPr>
        <p:style>
          <a:lnRef idx="2">
            <a:schemeClr val="dk1"/>
          </a:lnRef>
          <a:fillRef idx="1">
            <a:schemeClr val="lt1"/>
          </a:fillRef>
          <a:effectRef idx="0">
            <a:schemeClr val="dk1"/>
          </a:effectRef>
          <a:fontRef idx="minor">
            <a:schemeClr val="dk1"/>
          </a:fontRef>
        </p:style>
        <p:txBody>
          <a:bodyPr anchor="ctr" rtlCol="0"/>
          <a:p>
            <a:pPr algn="ctr"/>
            <a:r>
              <a:rPr dirty="0" lang="en-US" smtClean="0"/>
              <a:t>Alarm not triggered</a:t>
            </a:r>
            <a:endParaRPr dirty="0" lang="en-US"/>
          </a:p>
        </p:txBody>
      </p:sp>
      <p:cxnSp>
        <p:nvCxnSpPr>
          <p:cNvPr id="3145731" name="Elbow Connector 43"/>
          <p:cNvCxnSpPr>
            <a:cxnSpLocks/>
            <a:stCxn id="1048611" idx="3"/>
            <a:endCxn id="1048613" idx="0"/>
          </p:cNvCxnSpPr>
          <p:nvPr/>
        </p:nvCxnSpPr>
        <p:spPr>
          <a:xfrm>
            <a:off x="6518190" y="3727557"/>
            <a:ext cx="1513703" cy="783657"/>
          </a:xfrm>
          <a:prstGeom prst="bentConnector2"/>
          <a:ln>
            <a:tailEnd type="triangle"/>
          </a:ln>
        </p:spPr>
        <p:style>
          <a:lnRef idx="1">
            <a:schemeClr val="accent1"/>
          </a:lnRef>
          <a:fillRef idx="0">
            <a:schemeClr val="accent1"/>
          </a:fillRef>
          <a:effectRef idx="0">
            <a:schemeClr val="accent1"/>
          </a:effectRef>
          <a:fontRef idx="minor">
            <a:schemeClr val="tx1"/>
          </a:fontRef>
        </p:style>
      </p:cxnSp>
      <p:sp>
        <p:nvSpPr>
          <p:cNvPr id="1048614" name="TextBox 47"/>
          <p:cNvSpPr txBox="1"/>
          <p:nvPr/>
        </p:nvSpPr>
        <p:spPr>
          <a:xfrm>
            <a:off x="7007872" y="3265890"/>
            <a:ext cx="903800" cy="461665"/>
          </a:xfrm>
          <a:prstGeom prst="rect"/>
          <a:noFill/>
        </p:spPr>
        <p:txBody>
          <a:bodyPr rtlCol="0" wrap="square">
            <a:spAutoFit/>
          </a:bodyPr>
          <a:p>
            <a:r>
              <a:rPr dirty="0" sz="2400" lang="en-US" smtClean="0"/>
              <a:t>no</a:t>
            </a:r>
            <a:endParaRPr dirty="0" sz="2400" lang="en-US"/>
          </a:p>
        </p:txBody>
      </p:sp>
      <p:sp>
        <p:nvSpPr>
          <p:cNvPr id="1048615" name="TextBox 48"/>
          <p:cNvSpPr txBox="1"/>
          <p:nvPr/>
        </p:nvSpPr>
        <p:spPr>
          <a:xfrm>
            <a:off x="5791200" y="4305729"/>
            <a:ext cx="548375" cy="369332"/>
          </a:xfrm>
          <a:prstGeom prst="rect"/>
          <a:noFill/>
        </p:spPr>
        <p:txBody>
          <a:bodyPr rtlCol="0" wrap="square">
            <a:spAutoFit/>
          </a:bodyPr>
          <a:p>
            <a:r>
              <a:rPr dirty="0" lang="en-US" smtClean="0"/>
              <a:t>yes</a:t>
            </a:r>
            <a:endParaRPr dirty="0" lang="en-US"/>
          </a:p>
        </p:txBody>
      </p:sp>
      <p:sp>
        <p:nvSpPr>
          <p:cNvPr id="1048616" name="Oval 49"/>
          <p:cNvSpPr/>
          <p:nvPr/>
        </p:nvSpPr>
        <p:spPr>
          <a:xfrm>
            <a:off x="5048937" y="5846735"/>
            <a:ext cx="1307413" cy="548879"/>
          </a:xfrm>
          <a:prstGeom prst="ellipse"/>
        </p:spPr>
        <p:style>
          <a:lnRef idx="2">
            <a:schemeClr val="dk1"/>
          </a:lnRef>
          <a:fillRef idx="1">
            <a:schemeClr val="lt1"/>
          </a:fillRef>
          <a:effectRef idx="0">
            <a:schemeClr val="dk1"/>
          </a:effectRef>
          <a:fontRef idx="minor">
            <a:schemeClr val="dk1"/>
          </a:fontRef>
        </p:style>
        <p:txBody>
          <a:bodyPr anchor="ctr" rtlCol="0"/>
          <a:p>
            <a:pPr algn="ctr"/>
            <a:r>
              <a:rPr dirty="0" lang="en-US" smtClean="0"/>
              <a:t>stop</a:t>
            </a:r>
            <a:endParaRPr dirty="0" lang="en-US"/>
          </a:p>
        </p:txBody>
      </p:sp>
      <p:cxnSp>
        <p:nvCxnSpPr>
          <p:cNvPr id="3145732" name="Straight Arrow Connector 53"/>
          <p:cNvCxnSpPr>
            <a:cxnSpLocks/>
          </p:cNvCxnSpPr>
          <p:nvPr/>
        </p:nvCxnSpPr>
        <p:spPr>
          <a:xfrm>
            <a:off x="5693377" y="5374192"/>
            <a:ext cx="0" cy="472543"/>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ANNA UNIVERSITY  REGIONAL CAMPUS COIMBATORE</dc:title>
  <dc:creator>admin</dc:creator>
  <cp:lastModifiedBy>T-S-BALAMURUGAN</cp:lastModifiedBy>
  <dcterms:created xsi:type="dcterms:W3CDTF">2023-09-25T12:34:10Z</dcterms:created>
  <dcterms:modified xsi:type="dcterms:W3CDTF">2023-11-01T07:16:22Z</dcterms:modified>
</cp:coreProperties>
</file>