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2" r:id="rId5"/>
    <p:sldId id="261" r:id="rId6"/>
    <p:sldId id="263" r:id="rId7"/>
    <p:sldId id="264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41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jpg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3A45-ED25-0DC1-9D6B-21ADC99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46266-4F86-20E0-0FEA-67B2BA78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C717-9F78-D8C3-C4C4-BBF01DAA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35B-932E-63FF-C33B-1855ACD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32F2-7937-8643-E37C-C8FB77D9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7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F2F-BD24-1423-66C0-F0F6DCB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6E3-9D16-D3F2-1DF7-FD13323B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AA53-1B5D-E544-0059-966D376F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186-6D0F-F070-4B6D-A3EE738A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0123-228C-8642-BAC3-7851B129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AFBE4-5DC5-5637-4F7B-C137F0575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7B0E-D301-15AE-CEB4-3D95377E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9C7A-2887-05E8-2E56-402BCDC8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1E2C-BAE3-6F0D-BC6C-1121F0B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1C11-9B90-CC66-9E04-6232E548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8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8FE4-F3C4-7E35-E5C6-827F5AD9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217C-AEE8-4220-E422-D7DB1178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01D8-FA08-37BD-DEC8-D5D5E3EA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34F1-1DE9-698C-A2A0-C58655C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F4A3-4790-5941-BCEF-7B75170D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4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E9F-234E-5B34-5B3C-912F2E5B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040F-98A3-31C1-9E8E-81BFDBE0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8A0-3284-FD02-146D-B56ECB0B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6381-22F5-2849-E597-296D97F9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A0AA-5BBA-532F-39A3-6F2EFF47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FFA-9EDD-20A0-F2AC-A875B17B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18CE-F7A9-0D60-B66B-C0FAEBB7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E77D-329C-4E0F-B9E5-6D0D49C5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605D-0696-0677-BCB6-02C8F5B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A634-85E1-B129-C801-5BB80968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270F-6D1B-F756-3E98-0370605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FA8-540B-875A-C05D-27D8F9A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C96F-871A-4E57-C68F-5F84174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D2DB-9494-DD79-2CEA-07EA42C5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FE67-607A-F344-A5E1-EC5507931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414C-7044-5BF2-D3CA-9794C770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C80C6-FBAA-6EE8-DC02-C3DC847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B91C-B5EA-FB7B-9ED8-4A4F8AB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D12E-0B5A-E448-A5DC-1A501019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E56-B4D3-02BA-3F6C-F2945380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9093D-DE34-AB53-BAC4-6A7267E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8FE4C-BEF4-AE5D-A543-A0D7993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117-600F-F8E6-D2D5-07D6A7E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41940-81EF-43B0-2C37-619B9A1C6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956" t="11459" r="1707" b="25292"/>
          <a:stretch/>
        </p:blipFill>
        <p:spPr>
          <a:xfrm>
            <a:off x="66843" y="55417"/>
            <a:ext cx="1227696" cy="453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7FDC9-BB3E-6FF1-368C-A499D898D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" y="6213453"/>
            <a:ext cx="609600" cy="650918"/>
          </a:xfrm>
          <a:prstGeom prst="rect">
            <a:avLst/>
          </a:prstGeom>
        </p:spPr>
      </p:pic>
      <p:pic>
        <p:nvPicPr>
          <p:cNvPr id="8" name="Picture 7" descr="A logo with green and white letters&#10;&#10;Description automatically generated">
            <a:extLst>
              <a:ext uri="{FF2B5EF4-FFF2-40B4-BE49-F238E27FC236}">
                <a16:creationId xmlns:a16="http://schemas.microsoft.com/office/drawing/2014/main" id="{7878AB90-1ACE-5E03-01BF-E185A34CFC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70497"/>
            <a:ext cx="771357" cy="537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ED7DC-485C-278F-500C-40222B409893}"/>
              </a:ext>
            </a:extLst>
          </p:cNvPr>
          <p:cNvSpPr txBox="1"/>
          <p:nvPr userDrawn="1"/>
        </p:nvSpPr>
        <p:spPr>
          <a:xfrm>
            <a:off x="10084213" y="6525817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GenAI-2024-2025-B1</a:t>
            </a:r>
          </a:p>
        </p:txBody>
      </p:sp>
    </p:spTree>
    <p:extLst>
      <p:ext uri="{BB962C8B-B14F-4D97-AF65-F5344CB8AC3E}">
        <p14:creationId xmlns:p14="http://schemas.microsoft.com/office/powerpoint/2010/main" val="32089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0367-F970-AC3D-795A-A2C44F5A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485D-C349-C356-BA0E-CA0011BB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88BD-7F67-1B6A-DFF8-18279470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3662-C108-A0C6-C05C-E530F4FD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A1322-6F0E-96B7-4BD3-9B52324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0782-C6DC-B02A-75E5-61C89865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39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235-A44C-0900-EEFB-5287F6D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46087-76E4-50A7-DD7A-07DDCBEF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67F-46E5-8014-D65F-ACEF3C0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99D51-1603-0C69-81DC-4291681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CCF2D-B31E-6D72-101E-515B2F6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8D79-ABAF-7791-E42B-81C7C7F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622E-EC30-C996-278F-7A11AE42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3655-BF5C-ECE7-EDE9-58D44723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D0B5-9DF4-58DC-E40B-6441D6918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2FF37-2284-44EF-98CB-98262E5BCAF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0559-57EB-733F-1E2A-1BF371287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F483-3A3E-DC66-DAC9-7B3DA8F9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5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7" Type="http://schemas.openxmlformats.org/officeDocument/2006/relationships/image" Target="../media/image11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0.jpg" /><Relationship Id="rId5" Type="http://schemas.openxmlformats.org/officeDocument/2006/relationships/image" Target="../media/image9.jpg" /><Relationship Id="rId4" Type="http://schemas.openxmlformats.org/officeDocument/2006/relationships/image" Target="../media/image8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0aFZNHsY8a7wa8RlrmMIw6/Untitled?node-id=0-1&amp;t=hkJ698CG8m0SyBha-1\" TargetMode="External" /><Relationship Id="rId2" Type="http://schemas.openxmlformats.org/officeDocument/2006/relationships/hyperlink" Target="https://github.com/Kavipriya2926/phishing-guard" TargetMode="External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phishing-guard.streamlit.app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7F685A-0EE3-519C-2457-4E264DBE2CF9}"/>
              </a:ext>
            </a:extLst>
          </p:cNvPr>
          <p:cNvSpPr txBox="1"/>
          <p:nvPr/>
        </p:nvSpPr>
        <p:spPr>
          <a:xfrm>
            <a:off x="8848493" y="6504180"/>
            <a:ext cx="334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GenAI-2024-2025-B1 | v1.0.2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D8582-A0D2-83B8-3806-90CEE9180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" y="6150360"/>
            <a:ext cx="662722" cy="707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8A8FA-D92D-9087-B14F-8E8E2FC88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04" y="83105"/>
            <a:ext cx="1256372" cy="8796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AC2E23-D1C2-A828-290C-7706DF243123}"/>
              </a:ext>
            </a:extLst>
          </p:cNvPr>
          <p:cNvGrpSpPr/>
          <p:nvPr/>
        </p:nvGrpSpPr>
        <p:grpSpPr>
          <a:xfrm>
            <a:off x="2142489" y="2695843"/>
            <a:ext cx="7566312" cy="1037611"/>
            <a:chOff x="2350786" y="2505671"/>
            <a:chExt cx="8118088" cy="14921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EEBFDB-56E0-C147-9F71-765322CCF80C}"/>
                </a:ext>
              </a:extLst>
            </p:cNvPr>
            <p:cNvSpPr txBox="1"/>
            <p:nvPr/>
          </p:nvSpPr>
          <p:spPr>
            <a:xfrm>
              <a:off x="2354232" y="2505671"/>
              <a:ext cx="7022706" cy="1195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800" b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PhishingGuard</a:t>
              </a:r>
              <a:r>
                <a:rPr lang="en-I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3200" b="1" dirty="0">
                  <a:solidFill>
                    <a:schemeClr val="bg1">
                      <a:lumMod val="65000"/>
                    </a:schemeClr>
                  </a:solidFill>
                </a:rPr>
                <a:t>2024 - 2025</a:t>
              </a:r>
              <a:endParaRPr lang="en-IN" sz="3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4FF7B-D102-05BB-4A42-CE4935844952}"/>
                </a:ext>
              </a:extLst>
            </p:cNvPr>
            <p:cNvSpPr txBox="1"/>
            <p:nvPr/>
          </p:nvSpPr>
          <p:spPr>
            <a:xfrm>
              <a:off x="2350786" y="3597681"/>
              <a:ext cx="8118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Anti-Phishing protection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A7C002-6C83-B4FD-EA96-B4C1CCB3734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232" y="3582466"/>
              <a:ext cx="7957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73B81-4F46-988D-3565-799E3CF1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6" t="11459" r="1707" b="25292"/>
          <a:stretch/>
        </p:blipFill>
        <p:spPr>
          <a:xfrm>
            <a:off x="143898" y="141399"/>
            <a:ext cx="1227696" cy="4532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0F668-A36C-E863-8C2C-3CF963AF8A0F}"/>
              </a:ext>
            </a:extLst>
          </p:cNvPr>
          <p:cNvSpPr txBox="1"/>
          <p:nvPr/>
        </p:nvSpPr>
        <p:spPr>
          <a:xfrm>
            <a:off x="1087108" y="6504180"/>
            <a:ext cx="254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GenAI-2024-2025-B1-0040</a:t>
            </a:r>
          </a:p>
        </p:txBody>
      </p:sp>
    </p:spTree>
    <p:extLst>
      <p:ext uri="{BB962C8B-B14F-4D97-AF65-F5344CB8AC3E}">
        <p14:creationId xmlns:p14="http://schemas.microsoft.com/office/powerpoint/2010/main" val="307979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ED5F0F-9062-6FF7-0AFD-CC24E7641385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A711DE-64B4-B1B6-8606-DBC36E5F9FF5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26EE9B-79CC-4812-3110-173888B39F0F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01C0D8C-4992-76DE-16E4-4FE7BCB92507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3414905-B40A-B1CD-6968-C69EA90FF1B0}"/>
                    </a:ext>
                  </a:extLst>
                </p:cNvPr>
                <p:cNvSpPr txBox="1"/>
                <p:nvPr/>
              </p:nvSpPr>
              <p:spPr>
                <a:xfrm>
                  <a:off x="7753889" y="214925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Thanks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9709343-EB26-6445-22B7-05DD14C0EFA8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81235EC-4094-7D16-30A8-0D39CE5E9C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 err="1">
                        <a:solidFill>
                          <a:schemeClr val="accent2"/>
                        </a:solidFill>
                      </a:rPr>
                      <a:t>PhishingGuard</a:t>
                    </a:r>
                    <a:endParaRPr lang="en-IN" sz="16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9AECF8CF-5884-EF62-5733-6173B828D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1BD66F-55F3-FACA-6164-78F69C407B4B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GenAI-2024-2025-B1-0040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121DE1-81A9-C152-84AC-6B24C8C74A39}"/>
              </a:ext>
            </a:extLst>
          </p:cNvPr>
          <p:cNvSpPr txBox="1"/>
          <p:nvPr/>
        </p:nvSpPr>
        <p:spPr>
          <a:xfrm>
            <a:off x="4490224" y="2735908"/>
            <a:ext cx="32115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9261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038B7-170C-D765-7954-ADA61CFBCB58}"/>
              </a:ext>
            </a:extLst>
          </p:cNvPr>
          <p:cNvGrpSpPr/>
          <p:nvPr/>
        </p:nvGrpSpPr>
        <p:grpSpPr>
          <a:xfrm>
            <a:off x="1367166" y="762866"/>
            <a:ext cx="1728440" cy="3065680"/>
            <a:chOff x="913453" y="744428"/>
            <a:chExt cx="1728440" cy="30656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2AA822-61EE-F52F-0E29-184570F48FF0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latin typeface="Bahnschrift" pitchFamily="34" charset="0"/>
                  <a:cs typeface="Times New Roman" panose="02020603050405020304" pitchFamily="18" charset="0"/>
                </a:rPr>
                <a:t>Yogeshwar.P</a:t>
              </a:r>
              <a:endParaRPr lang="en-IN" sz="1400" dirty="0">
                <a:latin typeface="Bahnschrift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26AFA4-FA37-B1DA-9606-AEF438BFA4AC}"/>
                </a:ext>
              </a:extLst>
            </p:cNvPr>
            <p:cNvGrpSpPr/>
            <p:nvPr/>
          </p:nvGrpSpPr>
          <p:grpSpPr>
            <a:xfrm>
              <a:off x="913453" y="1061189"/>
              <a:ext cx="1728440" cy="2748919"/>
              <a:chOff x="913453" y="1153287"/>
              <a:chExt cx="1728440" cy="274891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5076B-11AF-9C85-ABE7-721C00591D83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0C2101-3F9C-CF7A-39DA-3C1D412B4B54}"/>
                  </a:ext>
                </a:extLst>
              </p:cNvPr>
              <p:cNvSpPr txBox="1"/>
              <p:nvPr/>
            </p:nvSpPr>
            <p:spPr>
              <a:xfrm>
                <a:off x="913453" y="2886543"/>
                <a:ext cx="172844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IV CST</a:t>
                </a:r>
              </a:p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Frontend and integration with backend</a:t>
                </a:r>
              </a:p>
              <a:p>
                <a:pPr algn="ctr"/>
                <a:endPara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DF353C-E5BD-FBB9-78E3-8C1727D7D684}"/>
              </a:ext>
            </a:extLst>
          </p:cNvPr>
          <p:cNvGrpSpPr/>
          <p:nvPr/>
        </p:nvGrpSpPr>
        <p:grpSpPr>
          <a:xfrm>
            <a:off x="3943577" y="762866"/>
            <a:ext cx="1728441" cy="3065680"/>
            <a:chOff x="3792337" y="744428"/>
            <a:chExt cx="1728441" cy="30656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A8CF1-3E4E-38EB-6DFA-DCBAD85A66E6}"/>
                </a:ext>
              </a:extLst>
            </p:cNvPr>
            <p:cNvSpPr txBox="1"/>
            <p:nvPr/>
          </p:nvSpPr>
          <p:spPr>
            <a:xfrm>
              <a:off x="3792338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latin typeface="Bahnschrift" pitchFamily="34" charset="0"/>
                  <a:cs typeface="Times New Roman" panose="02020603050405020304" pitchFamily="18" charset="0"/>
                </a:rPr>
                <a:t>Yogeshwaran.G</a:t>
              </a:r>
              <a:endParaRPr lang="en-IN" sz="1400" dirty="0">
                <a:latin typeface="Bahnschrift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0F1CDC-DDE5-A8F6-9DA9-C4EBFF00DEA6}"/>
                </a:ext>
              </a:extLst>
            </p:cNvPr>
            <p:cNvGrpSpPr/>
            <p:nvPr/>
          </p:nvGrpSpPr>
          <p:grpSpPr>
            <a:xfrm>
              <a:off x="3792337" y="1061189"/>
              <a:ext cx="1728441" cy="2748919"/>
              <a:chOff x="3792337" y="1153287"/>
              <a:chExt cx="1728441" cy="274891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3FBBE9-EBF4-BA04-5C03-BC253DCB9B60}"/>
                  </a:ext>
                </a:extLst>
              </p:cNvPr>
              <p:cNvSpPr/>
              <p:nvPr/>
            </p:nvSpPr>
            <p:spPr>
              <a:xfrm>
                <a:off x="3792338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5EEF15-12D9-053D-509A-ABF278C5B276}"/>
                  </a:ext>
                </a:extLst>
              </p:cNvPr>
              <p:cNvSpPr txBox="1"/>
              <p:nvPr/>
            </p:nvSpPr>
            <p:spPr>
              <a:xfrm>
                <a:off x="3792337" y="2886543"/>
                <a:ext cx="172844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IV CSE (</a:t>
                </a:r>
                <a:r>
                  <a:rPr lang="en-IN" sz="1200" dirty="0" err="1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IoT</a:t>
                </a:r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)</a:t>
                </a:r>
              </a:p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Backend development &amp; Database management</a:t>
                </a:r>
              </a:p>
              <a:p>
                <a:pPr algn="ctr"/>
                <a:endPara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D432F-CC04-3208-CA67-4C6F7F51CCE7}"/>
              </a:ext>
            </a:extLst>
          </p:cNvPr>
          <p:cNvGrpSpPr/>
          <p:nvPr/>
        </p:nvGrpSpPr>
        <p:grpSpPr>
          <a:xfrm>
            <a:off x="6519989" y="762866"/>
            <a:ext cx="1728440" cy="3065680"/>
            <a:chOff x="6671223" y="744428"/>
            <a:chExt cx="1728440" cy="30656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E7AFBD-42C6-0B82-0AE6-E001C4411336}"/>
                </a:ext>
              </a:extLst>
            </p:cNvPr>
            <p:cNvSpPr txBox="1"/>
            <p:nvPr/>
          </p:nvSpPr>
          <p:spPr>
            <a:xfrm>
              <a:off x="6671223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 err="1">
                  <a:latin typeface="Bahnschrift" pitchFamily="34" charset="0"/>
                  <a:cs typeface="Times New Roman" panose="02020603050405020304" pitchFamily="18" charset="0"/>
                </a:rPr>
                <a:t>Nitha</a:t>
              </a:r>
              <a:r>
                <a:rPr lang="en-IN" sz="1400" dirty="0">
                  <a:latin typeface="Bahnschrift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00" dirty="0" err="1">
                  <a:latin typeface="Bahnschrift" pitchFamily="34" charset="0"/>
                  <a:cs typeface="Times New Roman" panose="02020603050405020304" pitchFamily="18" charset="0"/>
                </a:rPr>
                <a:t>Vinod.T</a:t>
              </a:r>
              <a:endParaRPr lang="en-IN" sz="1400" dirty="0">
                <a:latin typeface="Bahnschrift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65D893-7B4B-39BF-6F29-1EE32B3ADD6F}"/>
                </a:ext>
              </a:extLst>
            </p:cNvPr>
            <p:cNvGrpSpPr/>
            <p:nvPr/>
          </p:nvGrpSpPr>
          <p:grpSpPr>
            <a:xfrm>
              <a:off x="6671223" y="1061189"/>
              <a:ext cx="1728440" cy="2748919"/>
              <a:chOff x="6671223" y="1153287"/>
              <a:chExt cx="1728440" cy="274891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185F5E-B230-E1D6-E4B8-C136643A8D14}"/>
                  </a:ext>
                </a:extLst>
              </p:cNvPr>
              <p:cNvSpPr/>
              <p:nvPr/>
            </p:nvSpPr>
            <p:spPr>
              <a:xfrm>
                <a:off x="667122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7CDE37-AB79-3B73-46BA-0618E7D609F8}"/>
                  </a:ext>
                </a:extLst>
              </p:cNvPr>
              <p:cNvSpPr txBox="1"/>
              <p:nvPr/>
            </p:nvSpPr>
            <p:spPr>
              <a:xfrm>
                <a:off x="6671223" y="2886543"/>
                <a:ext cx="172844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IV CST</a:t>
                </a:r>
              </a:p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Wireframes &amp; helping in  development process</a:t>
                </a:r>
              </a:p>
              <a:p>
                <a:pPr algn="ctr"/>
                <a:endPara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18E18C-83A3-693B-CF1D-494E2398E211}"/>
              </a:ext>
            </a:extLst>
          </p:cNvPr>
          <p:cNvGrpSpPr/>
          <p:nvPr/>
        </p:nvGrpSpPr>
        <p:grpSpPr>
          <a:xfrm>
            <a:off x="9096400" y="762866"/>
            <a:ext cx="1728440" cy="2881014"/>
            <a:chOff x="9550107" y="744428"/>
            <a:chExt cx="1728440" cy="28810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7A08D7-046C-501E-F144-0495CFECE390}"/>
                </a:ext>
              </a:extLst>
            </p:cNvPr>
            <p:cNvSpPr txBox="1"/>
            <p:nvPr/>
          </p:nvSpPr>
          <p:spPr>
            <a:xfrm>
              <a:off x="9550107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 err="1">
                  <a:latin typeface="Bahnschrift" pitchFamily="34" charset="0"/>
                  <a:cs typeface="Times New Roman" panose="02020603050405020304" pitchFamily="18" charset="0"/>
                </a:rPr>
                <a:t>Ratheesh.R</a:t>
              </a:r>
              <a:endParaRPr lang="en-IN" sz="1400" dirty="0">
                <a:latin typeface="Bahnschrift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IN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D60EBC3-8C54-E04A-B1FB-3F7B65E1B4B3}"/>
                </a:ext>
              </a:extLst>
            </p:cNvPr>
            <p:cNvGrpSpPr/>
            <p:nvPr/>
          </p:nvGrpSpPr>
          <p:grpSpPr>
            <a:xfrm>
              <a:off x="9550107" y="1061189"/>
              <a:ext cx="1728440" cy="2564253"/>
              <a:chOff x="9550107" y="1153287"/>
              <a:chExt cx="1728440" cy="256425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D0A6D5-EA00-CD0E-F36A-9D394E3BDD27}"/>
                  </a:ext>
                </a:extLst>
              </p:cNvPr>
              <p:cNvSpPr/>
              <p:nvPr/>
            </p:nvSpPr>
            <p:spPr>
              <a:xfrm>
                <a:off x="9550107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B74624-0202-395E-51CD-E451F20C937C}"/>
                  </a:ext>
                </a:extLst>
              </p:cNvPr>
              <p:cNvSpPr txBox="1"/>
              <p:nvPr/>
            </p:nvSpPr>
            <p:spPr>
              <a:xfrm>
                <a:off x="9550107" y="2886543"/>
                <a:ext cx="172844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IV EEE</a:t>
                </a:r>
              </a:p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  <a:cs typeface="Times New Roman" panose="02020603050405020304" pitchFamily="18" charset="0"/>
                  </a:rPr>
                  <a:t>UI\UX design &amp;  and frontend work</a:t>
                </a:r>
              </a:p>
              <a:p>
                <a:pPr algn="ctr"/>
                <a:endPara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endParaRPr>
              </a:p>
            </p:txBody>
          </p: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CB8AC1-BF0B-7DA0-813F-BC78A371AC94}"/>
              </a:ext>
            </a:extLst>
          </p:cNvPr>
          <p:cNvCxnSpPr>
            <a:cxnSpLocks/>
          </p:cNvCxnSpPr>
          <p:nvPr/>
        </p:nvCxnSpPr>
        <p:spPr>
          <a:xfrm>
            <a:off x="913453" y="3612994"/>
            <a:ext cx="1036509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81686-229E-89D4-FDE2-AEE5A0584253}"/>
              </a:ext>
            </a:extLst>
          </p:cNvPr>
          <p:cNvGrpSpPr/>
          <p:nvPr/>
        </p:nvGrpSpPr>
        <p:grpSpPr>
          <a:xfrm>
            <a:off x="6519989" y="3924180"/>
            <a:ext cx="1728440" cy="2327016"/>
            <a:chOff x="913453" y="744428"/>
            <a:chExt cx="1728440" cy="232701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94FD9F-7D59-A01B-14CF-FB11CB3020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 err="1">
                  <a:latin typeface="Bahnschrift" pitchFamily="34" charset="0"/>
                  <a:cs typeface="Times New Roman" panose="02020603050405020304" pitchFamily="18" charset="0"/>
                </a:rPr>
                <a:t>Kavipriya.V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  <a:latin typeface="Bahnschrift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1019368-6775-1DF8-2BB0-31C7E5DDAB92}"/>
                </a:ext>
              </a:extLst>
            </p:cNvPr>
            <p:cNvGrpSpPr/>
            <p:nvPr/>
          </p:nvGrpSpPr>
          <p:grpSpPr>
            <a:xfrm>
              <a:off x="913453" y="1061189"/>
              <a:ext cx="1728440" cy="2010255"/>
              <a:chOff x="913453" y="1153287"/>
              <a:chExt cx="1728440" cy="201025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7E38A21-0F4D-ED5D-FC36-7FE49E0FAFCE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1CA86C-80A1-2D50-6C44-2E4EC896BFEF}"/>
                  </a:ext>
                </a:extLst>
              </p:cNvPr>
              <p:cNvSpPr txBox="1"/>
              <p:nvPr/>
            </p:nvSpPr>
            <p:spPr>
              <a:xfrm>
                <a:off x="913453" y="2886543"/>
                <a:ext cx="17284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Technology Mentor</a:t>
                </a: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F96-162E-8CC1-91D1-BC4F67A48366}"/>
              </a:ext>
            </a:extLst>
          </p:cNvPr>
          <p:cNvSpPr/>
          <p:nvPr/>
        </p:nvSpPr>
        <p:spPr>
          <a:xfrm rot="16200000">
            <a:off x="-439163" y="2024072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B36D6-B041-DB7D-2994-03A1C5D5D230}"/>
              </a:ext>
            </a:extLst>
          </p:cNvPr>
          <p:cNvSpPr/>
          <p:nvPr/>
        </p:nvSpPr>
        <p:spPr>
          <a:xfrm rot="16200000">
            <a:off x="-439164" y="4799699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Faculty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C21397-563D-71DD-1E64-C1588B58F562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0BD8EB-6075-274A-30AB-8CE0054EC9FF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1423A-04C3-36AC-32F2-582333C7507D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EA65DFC-89A3-26C3-AA7B-45C0A9F39584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428B39-7AFB-1402-0752-E24E4DF397D0}"/>
                    </a:ext>
                  </a:extLst>
                </p:cNvPr>
                <p:cNvSpPr txBox="1"/>
                <p:nvPr/>
              </p:nvSpPr>
              <p:spPr>
                <a:xfrm>
                  <a:off x="7753889" y="205394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i="0" u="none" strike="noStrike" baseline="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Team Information</a:t>
                  </a:r>
                  <a:endParaRPr lang="en-IN" sz="1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75E1441-F6CB-5A96-2738-686EBCF3C46D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54497A-76A3-0CA6-1628-C83A7E36B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 err="1">
                        <a:solidFill>
                          <a:schemeClr val="accent2"/>
                        </a:solidFill>
                      </a:rPr>
                      <a:t>PhishingGuard</a:t>
                    </a:r>
                    <a:endParaRPr lang="en-IN" sz="16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BB4F628-1950-A85C-9E74-3C8A714B05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9DB97-FBF9-B872-A388-C6A987A813C1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GenAI-2024-2025-B1-0040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96C395-60CE-1A7D-688E-053BC0E101A4}"/>
              </a:ext>
            </a:extLst>
          </p:cNvPr>
          <p:cNvGrpSpPr/>
          <p:nvPr/>
        </p:nvGrpSpPr>
        <p:grpSpPr>
          <a:xfrm>
            <a:off x="4044101" y="3875329"/>
            <a:ext cx="1745769" cy="2375868"/>
            <a:chOff x="913453" y="744428"/>
            <a:chExt cx="1728440" cy="23270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438A56-B925-891F-9B3C-DB7B657B3CDB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 err="1">
                  <a:latin typeface="Bahnschrift" pitchFamily="34" charset="0"/>
                  <a:cs typeface="Times New Roman" panose="02020603050405020304" pitchFamily="18" charset="0"/>
                </a:rPr>
                <a:t>Nivetha.A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  <a:latin typeface="Bahnschrift" pitchFamily="34" charset="0"/>
              </a:endParaRPr>
            </a:p>
            <a:p>
              <a:pPr algn="ctr"/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B55D62-DC06-BF34-88E3-277983B288F0}"/>
                </a:ext>
              </a:extLst>
            </p:cNvPr>
            <p:cNvGrpSpPr/>
            <p:nvPr/>
          </p:nvGrpSpPr>
          <p:grpSpPr>
            <a:xfrm>
              <a:off x="913453" y="1061189"/>
              <a:ext cx="1728440" cy="2010255"/>
              <a:chOff x="913453" y="1153287"/>
              <a:chExt cx="1728440" cy="201025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8A39BA-00DC-4822-6365-7B37930155FF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5CA7DB-9367-194D-FD82-F98D6E237B92}"/>
                  </a:ext>
                </a:extLst>
              </p:cNvPr>
              <p:cNvSpPr txBox="1"/>
              <p:nvPr/>
            </p:nvSpPr>
            <p:spPr>
              <a:xfrm>
                <a:off x="913453" y="2886543"/>
                <a:ext cx="17284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Project Guide</a:t>
                </a:r>
              </a:p>
            </p:txBody>
          </p:sp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46D30EB3-2253-1BCF-E74C-AE10B59EAA0C}"/>
              </a:ext>
            </a:extLst>
          </p:cNvPr>
          <p:cNvPicPr>
            <a:picLocks/>
          </p:cNvPicPr>
          <p:nvPr/>
        </p:nvPicPr>
        <p:blipFill>
          <a:blip r:embed="rId2"/>
          <a:srcRect t="120" b="120"/>
          <a:stretch/>
        </p:blipFill>
        <p:spPr>
          <a:xfrm>
            <a:off x="1367166" y="1084519"/>
            <a:ext cx="1728437" cy="172836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C29A751-4617-5CFE-AE9C-6476F0BDAFC2}"/>
              </a:ext>
            </a:extLst>
          </p:cNvPr>
          <p:cNvPicPr>
            <a:picLocks/>
          </p:cNvPicPr>
          <p:nvPr/>
        </p:nvPicPr>
        <p:blipFill>
          <a:blip r:embed="rId3"/>
          <a:srcRect t="9766" b="9766"/>
          <a:stretch/>
        </p:blipFill>
        <p:spPr>
          <a:xfrm>
            <a:off x="3943578" y="1084519"/>
            <a:ext cx="1728440" cy="17374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8D3A208-7E0D-357D-0E85-3583A6265C70}"/>
              </a:ext>
            </a:extLst>
          </p:cNvPr>
          <p:cNvPicPr>
            <a:picLocks/>
          </p:cNvPicPr>
          <p:nvPr/>
        </p:nvPicPr>
        <p:blipFill>
          <a:blip r:embed="rId4"/>
          <a:srcRect l="3147" r="3147"/>
          <a:stretch/>
        </p:blipFill>
        <p:spPr>
          <a:xfrm>
            <a:off x="6519992" y="1079627"/>
            <a:ext cx="1728437" cy="172844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C3436B4-E06D-3F5B-6704-CFE53E6615A5}"/>
              </a:ext>
            </a:extLst>
          </p:cNvPr>
          <p:cNvPicPr>
            <a:picLocks/>
          </p:cNvPicPr>
          <p:nvPr/>
        </p:nvPicPr>
        <p:blipFill>
          <a:blip r:embed="rId5"/>
          <a:srcRect t="8618" b="8618"/>
          <a:stretch/>
        </p:blipFill>
        <p:spPr>
          <a:xfrm>
            <a:off x="9114150" y="1084519"/>
            <a:ext cx="1728437" cy="172354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848062F-11A0-1FF7-C709-3F757EC86CBE}"/>
              </a:ext>
            </a:extLst>
          </p:cNvPr>
          <p:cNvPicPr>
            <a:picLocks/>
          </p:cNvPicPr>
          <p:nvPr/>
        </p:nvPicPr>
        <p:blipFill>
          <a:blip r:embed="rId6"/>
          <a:srcRect l="5501" r="5501"/>
          <a:stretch/>
        </p:blipFill>
        <p:spPr>
          <a:xfrm>
            <a:off x="4044102" y="4168863"/>
            <a:ext cx="1745769" cy="177489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D6C4639-1B03-FA5D-2FAD-7B0F9906705B}"/>
              </a:ext>
            </a:extLst>
          </p:cNvPr>
          <p:cNvPicPr>
            <a:picLocks/>
          </p:cNvPicPr>
          <p:nvPr/>
        </p:nvPicPr>
        <p:blipFill>
          <a:blip r:embed="rId7"/>
          <a:srcRect t="3113" b="3113"/>
          <a:stretch/>
        </p:blipFill>
        <p:spPr>
          <a:xfrm>
            <a:off x="6519989" y="4229479"/>
            <a:ext cx="1728437" cy="17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49C98CB-BC16-D92F-5A08-10BB67B9B652}"/>
              </a:ext>
            </a:extLst>
          </p:cNvPr>
          <p:cNvGrpSpPr/>
          <p:nvPr/>
        </p:nvGrpSpPr>
        <p:grpSpPr>
          <a:xfrm>
            <a:off x="696060" y="864775"/>
            <a:ext cx="10948945" cy="5160703"/>
            <a:chOff x="696060" y="864775"/>
            <a:chExt cx="10948945" cy="516070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C69D-36C2-1773-2B91-D0AFBCBD36C4}"/>
                </a:ext>
              </a:extLst>
            </p:cNvPr>
            <p:cNvGrpSpPr/>
            <p:nvPr/>
          </p:nvGrpSpPr>
          <p:grpSpPr>
            <a:xfrm>
              <a:off x="696060" y="864775"/>
              <a:ext cx="10877412" cy="689444"/>
              <a:chOff x="657294" y="801812"/>
              <a:chExt cx="10877412" cy="68944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585C88-EDF0-BA48-BE11-39FE8D642704}"/>
                  </a:ext>
                </a:extLst>
              </p:cNvPr>
              <p:cNvSpPr txBox="1"/>
              <p:nvPr/>
            </p:nvSpPr>
            <p:spPr>
              <a:xfrm>
                <a:off x="657294" y="801812"/>
                <a:ext cx="374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/>
                  <a:t>Requirement / Problem statement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8D98A-1CFF-DAE0-665E-EEC0273A0CD1}"/>
                  </a:ext>
                </a:extLst>
              </p:cNvPr>
              <p:cNvSpPr txBox="1"/>
              <p:nvPr/>
            </p:nvSpPr>
            <p:spPr>
              <a:xfrm>
                <a:off x="657294" y="1183479"/>
                <a:ext cx="108774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Enhancing  phishing detection with machine learning solutions.</a:t>
                </a:r>
                <a:endParaRPr lang="en-IN" sz="1400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A0E9A7-DC7C-6BC2-7AFD-383A9EA7363C}"/>
                </a:ext>
              </a:extLst>
            </p:cNvPr>
            <p:cNvGrpSpPr/>
            <p:nvPr/>
          </p:nvGrpSpPr>
          <p:grpSpPr>
            <a:xfrm>
              <a:off x="696060" y="3331227"/>
              <a:ext cx="10877412" cy="1412743"/>
              <a:chOff x="657294" y="2670785"/>
              <a:chExt cx="10877412" cy="141274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7BFDD9-6AD5-0C52-897F-A070F2FFF470}"/>
                  </a:ext>
                </a:extLst>
              </p:cNvPr>
              <p:cNvGrpSpPr/>
              <p:nvPr/>
            </p:nvGrpSpPr>
            <p:grpSpPr>
              <a:xfrm>
                <a:off x="657294" y="2701887"/>
                <a:ext cx="7371847" cy="1381641"/>
                <a:chOff x="657294" y="2651749"/>
                <a:chExt cx="7371847" cy="1381641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81E4CE-58C8-A09E-EBE5-1C70B1D0EE46}"/>
                    </a:ext>
                  </a:extLst>
                </p:cNvPr>
                <p:cNvSpPr txBox="1"/>
                <p:nvPr/>
              </p:nvSpPr>
              <p:spPr>
                <a:xfrm>
                  <a:off x="657294" y="2651749"/>
                  <a:ext cx="845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Scope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D23B7B-F03F-C04F-8358-7A76084890D9}"/>
                    </a:ext>
                  </a:extLst>
                </p:cNvPr>
                <p:cNvSpPr txBox="1"/>
                <p:nvPr/>
              </p:nvSpPr>
              <p:spPr>
                <a:xfrm>
                  <a:off x="657294" y="3079283"/>
                  <a:ext cx="7371847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The Phishing URL Detection System is a real-time web platform using machine learning to analyze and assess phishing risks, offering secure, user-friendly protection for individuals and businesses. Key benefits include enhanced security and adaptability to emerging threats.</a:t>
                  </a:r>
                  <a:endParaRPr lang="en-IN" sz="1400" dirty="0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4265BC-3E35-448A-6300-2BE5B8E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5DED2F-4B3C-BB64-88DE-5353E362EC0E}"/>
                </a:ext>
              </a:extLst>
            </p:cNvPr>
            <p:cNvGrpSpPr/>
            <p:nvPr/>
          </p:nvGrpSpPr>
          <p:grpSpPr>
            <a:xfrm>
              <a:off x="696060" y="3377569"/>
              <a:ext cx="10948945" cy="2647909"/>
              <a:chOff x="657294" y="3127651"/>
              <a:chExt cx="10948945" cy="264790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C020EF-B5F3-8A49-03ED-5A2BBE6E06E5}"/>
                  </a:ext>
                </a:extLst>
              </p:cNvPr>
              <p:cNvGrpSpPr/>
              <p:nvPr/>
            </p:nvGrpSpPr>
            <p:grpSpPr>
              <a:xfrm>
                <a:off x="657294" y="3127651"/>
                <a:ext cx="10948945" cy="2647909"/>
                <a:chOff x="701899" y="3127651"/>
                <a:chExt cx="10948945" cy="2647909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84904A5-6DC8-CD1F-E304-2A60AE80E17A}"/>
                    </a:ext>
                  </a:extLst>
                </p:cNvPr>
                <p:cNvSpPr txBox="1"/>
                <p:nvPr/>
              </p:nvSpPr>
              <p:spPr>
                <a:xfrm>
                  <a:off x="701899" y="4663790"/>
                  <a:ext cx="247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Key factors &amp; features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311F9D-FB7D-F22A-5F2C-4B23F1321DEE}"/>
                    </a:ext>
                  </a:extLst>
                </p:cNvPr>
                <p:cNvSpPr txBox="1"/>
                <p:nvPr/>
              </p:nvSpPr>
              <p:spPr>
                <a:xfrm>
                  <a:off x="701899" y="5036896"/>
                  <a:ext cx="447200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The Phishing URL Detection System enhances online security with real-time detection, accuracy, scalability, and risk reporting.</a:t>
                  </a:r>
                  <a:endParaRPr lang="en-IN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152C8-BDE8-EB13-CE08-0A0A921B46C7}"/>
                    </a:ext>
                  </a:extLst>
                </p:cNvPr>
                <p:cNvSpPr txBox="1"/>
                <p:nvPr/>
              </p:nvSpPr>
              <p:spPr>
                <a:xfrm>
                  <a:off x="5173906" y="4665978"/>
                  <a:ext cx="2822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/>
                    <a:t>Target Audience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8BF3573-8410-8751-3C40-BFB211CB212D}"/>
                    </a:ext>
                  </a:extLst>
                </p:cNvPr>
                <p:cNvSpPr txBox="1"/>
                <p:nvPr/>
              </p:nvSpPr>
              <p:spPr>
                <a:xfrm>
                  <a:off x="9845084" y="4663790"/>
                  <a:ext cx="1008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Domain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83AD80-BE97-AB16-64F3-F4355CC2B1A2}"/>
                    </a:ext>
                  </a:extLst>
                </p:cNvPr>
                <p:cNvSpPr txBox="1"/>
                <p:nvPr/>
              </p:nvSpPr>
              <p:spPr>
                <a:xfrm>
                  <a:off x="5173905" y="5036896"/>
                  <a:ext cx="3984589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The system targets users, businesses, and </a:t>
                  </a:r>
                  <a:r>
                    <a:rPr lang="en-US" sz="1400" dirty="0" err="1"/>
                    <a:t>cybersecurity</a:t>
                  </a:r>
                  <a:r>
                    <a:rPr lang="en-US" sz="1400" dirty="0"/>
                    <a:t> professionals seeking protection from phishing threats.</a:t>
                  </a:r>
                  <a:endParaRPr lang="en-IN" sz="140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3C1FF8-CAC9-3CB0-8315-9BE14DB021C8}"/>
                    </a:ext>
                  </a:extLst>
                </p:cNvPr>
                <p:cNvSpPr txBox="1"/>
                <p:nvPr/>
              </p:nvSpPr>
              <p:spPr>
                <a:xfrm>
                  <a:off x="9158494" y="5036896"/>
                  <a:ext cx="242081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The system applies to </a:t>
                  </a:r>
                  <a:r>
                    <a:rPr lang="en-US" sz="1400" dirty="0" err="1"/>
                    <a:t>cybersecurity</a:t>
                  </a:r>
                  <a:r>
                    <a:rPr lang="en-US" sz="1400" dirty="0"/>
                    <a:t>, AI, web development, </a:t>
                  </a:r>
                  <a:endParaRPr lang="en-IN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1DF917-28C2-45C4-2E73-C514C24DC287}"/>
                    </a:ext>
                  </a:extLst>
                </p:cNvPr>
                <p:cNvSpPr txBox="1"/>
                <p:nvPr/>
              </p:nvSpPr>
              <p:spPr>
                <a:xfrm>
                  <a:off x="9205596" y="3127651"/>
                  <a:ext cx="1826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/>
                    <a:t>GenAI | AI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7A49C9F-D844-8BAF-BB72-93065857271A}"/>
                    </a:ext>
                  </a:extLst>
                </p:cNvPr>
                <p:cNvSpPr txBox="1"/>
                <p:nvPr/>
              </p:nvSpPr>
              <p:spPr>
                <a:xfrm>
                  <a:off x="8224288" y="3552867"/>
                  <a:ext cx="342655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The Phishing URL Detection System uses the Gemini API and AI for real-time phishing risk analysis.</a:t>
                  </a:r>
                  <a:endParaRPr lang="en-IN" sz="1400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AF2164-5CB4-E13E-59EA-D2EF0B093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4494052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E31837-8F6A-E8C6-6C95-655C93CE1952}"/>
                </a:ext>
              </a:extLst>
            </p:cNvPr>
            <p:cNvGrpSpPr/>
            <p:nvPr/>
          </p:nvGrpSpPr>
          <p:grpSpPr>
            <a:xfrm>
              <a:off x="696060" y="1912307"/>
              <a:ext cx="10877412" cy="4071343"/>
              <a:chOff x="657294" y="2670785"/>
              <a:chExt cx="10877412" cy="407134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6409BC0-0002-8609-BBC7-59DB68342ED2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10877412" cy="1106537"/>
                <a:chOff x="657294" y="2790385"/>
                <a:chExt cx="10877412" cy="1106537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B32B7C-411B-FF0B-72E7-3D64915C23F7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1414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Description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736EFB-A4EF-2FCB-2D44-073938EFB9B7}"/>
                    </a:ext>
                  </a:extLst>
                </p:cNvPr>
                <p:cNvSpPr txBox="1"/>
                <p:nvPr/>
              </p:nvSpPr>
              <p:spPr>
                <a:xfrm>
                  <a:off x="657294" y="3158258"/>
                  <a:ext cx="1087741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Enhancing online security and reducing phishing attacks through advanced machine learning solutions to ensure secure and reliable web interactions and protect users from malicious websites.</a:t>
                  </a:r>
                  <a:endParaRPr lang="en-IN" sz="1400" dirty="0"/>
                </a:p>
                <a:p>
                  <a:endParaRPr lang="en-IN" sz="14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E024F3-2A77-01F6-0C1B-404F18F2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AF43C5A-60A4-6494-1ACA-B45F3053CB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7352" y="5988557"/>
                <a:ext cx="0" cy="70061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6D48C5E-6255-2F94-6782-3B3730CE58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1254" y="6041518"/>
                <a:ext cx="0" cy="70061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2B66D4-0BE1-D03D-07E1-8B5821265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4006" y="4486349"/>
                <a:ext cx="0" cy="70061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81275-AC2A-38F8-57B2-20EBAB047AA9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B1BB54-D5E9-7633-9A9E-8C64BF9934BB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E75DE-AFA2-6043-7735-1C995ED42F2B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0CE5739-DE18-79E5-3803-86EF1793832D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2F578AD-0D23-3F2B-9E51-FA4548625E2C}"/>
                    </a:ext>
                  </a:extLst>
                </p:cNvPr>
                <p:cNvSpPr txBox="1"/>
                <p:nvPr/>
              </p:nvSpPr>
              <p:spPr>
                <a:xfrm>
                  <a:off x="7274388" y="191031"/>
                  <a:ext cx="369105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Project Overview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B3B49EC-D778-11FB-A400-D4EB5EC09AF8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0217ED9-38FE-6D36-4E25-F1988B1286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 err="1">
                        <a:solidFill>
                          <a:schemeClr val="accent2"/>
                        </a:solidFill>
                      </a:rPr>
                      <a:t>PhishingGuard</a:t>
                    </a:r>
                    <a:endParaRPr lang="en-IN" sz="16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198E617-ECD4-A130-4C80-DC23A16EBB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D8D290-78D4-4DF4-B95C-581EE8014F97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GenAI-2024-2025-B1-0040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4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899C69D-36C2-1773-2B91-D0AFBCBD36C4}"/>
              </a:ext>
            </a:extLst>
          </p:cNvPr>
          <p:cNvGrpSpPr/>
          <p:nvPr/>
        </p:nvGrpSpPr>
        <p:grpSpPr>
          <a:xfrm>
            <a:off x="696060" y="864775"/>
            <a:ext cx="10877411" cy="4785222"/>
            <a:chOff x="657294" y="801812"/>
            <a:chExt cx="10877411" cy="47852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85C88-EDF0-BA48-BE11-39FE8D642704}"/>
                </a:ext>
              </a:extLst>
            </p:cNvPr>
            <p:cNvSpPr txBox="1"/>
            <p:nvPr/>
          </p:nvSpPr>
          <p:spPr>
            <a:xfrm>
              <a:off x="657294" y="801812"/>
              <a:ext cx="3015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Project Features / Journeys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8D98A-1CFF-DAE0-665E-EEC0273A0CD1}"/>
                </a:ext>
              </a:extLst>
            </p:cNvPr>
            <p:cNvSpPr txBox="1"/>
            <p:nvPr/>
          </p:nvSpPr>
          <p:spPr>
            <a:xfrm>
              <a:off x="893562" y="1401273"/>
              <a:ext cx="10641143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IN" sz="1400" b="1" dirty="0"/>
                <a:t>Project Features: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Real-time URL analysis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Phishing risk assessment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Risk reporting  and alerts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User-friendly interface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IN" sz="1400" b="1" dirty="0"/>
                <a:t>Epics: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URL Analysis Engine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Risk Reporting System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User Interface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Scalability and Integration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IN" sz="1400" b="1" dirty="0"/>
                <a:t>User Stories: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User receives real-time risk reports for URLs.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 err="1"/>
                <a:t>Cybersecurity</a:t>
              </a:r>
              <a:r>
                <a:rPr lang="en-IN" sz="1400" dirty="0"/>
                <a:t> professionals monitor multiple URLs.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Businesses receive alerts for high-risk URLs.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IN" sz="1400" b="1" dirty="0"/>
                <a:t>Journeys: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User submits URL → Risk report generated.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Admin configures thresholds → Real-time alerts received.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IN" sz="1400" b="1" dirty="0"/>
                <a:t> Use Cases: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dirty="0"/>
                <a:t>User checks URL for phishing. Business secures network from phishing.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81275-AC2A-38F8-57B2-20EBAB047AA9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B1BB54-D5E9-7633-9A9E-8C64BF9934BB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E75DE-AFA2-6043-7735-1C995ED42F2B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0CE5739-DE18-79E5-3803-86EF1793832D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2F578AD-0D23-3F2B-9E51-FA4548625E2C}"/>
                    </a:ext>
                  </a:extLst>
                </p:cNvPr>
                <p:cNvSpPr txBox="1"/>
                <p:nvPr/>
              </p:nvSpPr>
              <p:spPr>
                <a:xfrm>
                  <a:off x="7274388" y="191031"/>
                  <a:ext cx="369105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Project Features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B3B49EC-D778-11FB-A400-D4EB5EC09AF8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0217ED9-38FE-6D36-4E25-F1988B1286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 err="1">
                        <a:solidFill>
                          <a:schemeClr val="accent2"/>
                        </a:solidFill>
                      </a:rPr>
                      <a:t>PhishingGuard</a:t>
                    </a:r>
                    <a:endParaRPr lang="en-IN" sz="16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198E617-ECD4-A130-4C80-DC23A16EBB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D8D290-78D4-4DF4-B95C-581EE8014F97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GenAI-2024-2025-B1-0040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AABDB7-4BD5-117A-435A-783B15A85C94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718B37E-C29C-7904-6A55-2D5E4079E8FC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2C96A-F9B3-0241-6C20-803EE733607C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B51E12-9E64-DFD8-A33B-EBAD2C0E69D7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9A658F-C5ED-AA67-3E68-CC9E5BE87885}"/>
                    </a:ext>
                  </a:extLst>
                </p:cNvPr>
                <p:cNvSpPr txBox="1"/>
                <p:nvPr/>
              </p:nvSpPr>
              <p:spPr>
                <a:xfrm>
                  <a:off x="7753889" y="214925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Technology Stack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DC77C8B-6B2C-8BA8-9746-A7130B829EC9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523FB00-2696-117F-7BFD-8B00C09843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 err="1">
                        <a:solidFill>
                          <a:schemeClr val="accent2"/>
                        </a:solidFill>
                      </a:rPr>
                      <a:t>PhishingGuard</a:t>
                    </a:r>
                    <a:endParaRPr lang="en-IN" sz="16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DABBB08-DFBD-B187-D2F3-088D3E6F2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D5BFF5-5A84-69FB-FF6F-EDF59B5B2010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GenAI-2024-2025-B1-0040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3" y="1078003"/>
            <a:ext cx="5107625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70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Presentation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err="1">
                  <a:solidFill>
                    <a:srgbClr val="0070C0"/>
                  </a:solidFill>
                </a:rPr>
                <a:t>Thgcgcgfccgcg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96252" y="4650223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Project code repository is available at </a:t>
              </a:r>
              <a:r>
                <a:rPr lang="en-IN" sz="1400" dirty="0">
                  <a:solidFill>
                    <a:srgbClr val="0070C0"/>
                  </a:solidFill>
                </a:rPr>
                <a:t>Link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32620" y="6499414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Note: Artefacts locations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6367477" y="1078003"/>
            <a:ext cx="5107625" cy="689444"/>
            <a:chOff x="657294" y="801812"/>
            <a:chExt cx="3970199" cy="689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657294" y="801812"/>
              <a:ext cx="120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Methodology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Provide methodologies used in the project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96253" y="2271133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56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Provide list of technologies used in Application layer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96253" y="3462844"/>
            <a:ext cx="5107625" cy="685111"/>
            <a:chOff x="618525" y="2630224"/>
            <a:chExt cx="5107625" cy="6851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Data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Provide list of technologies used in Data layer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982BA2-0894-9048-6B84-F1AC16ECFCF3}"/>
              </a:ext>
            </a:extLst>
          </p:cNvPr>
          <p:cNvGrpSpPr/>
          <p:nvPr/>
        </p:nvGrpSpPr>
        <p:grpSpPr>
          <a:xfrm>
            <a:off x="6367477" y="2271632"/>
            <a:ext cx="5107625" cy="685111"/>
            <a:chOff x="618525" y="2630224"/>
            <a:chExt cx="5107625" cy="6851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F4105-B70D-B7EE-C124-31E8F67DD312}"/>
                </a:ext>
              </a:extLst>
            </p:cNvPr>
            <p:cNvSpPr txBox="1"/>
            <p:nvPr/>
          </p:nvSpPr>
          <p:spPr>
            <a:xfrm>
              <a:off x="618528" y="2630224"/>
              <a:ext cx="287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Products, Tools &amp; Utilities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48AFC0-9EFA-AEBF-8ED7-E0760FD7B471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Provide list of tools and utilities used in your project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E05281-624A-6E53-BB00-5C0A2B9D15F9}"/>
              </a:ext>
            </a:extLst>
          </p:cNvPr>
          <p:cNvCxnSpPr/>
          <p:nvPr/>
        </p:nvCxnSpPr>
        <p:spPr>
          <a:xfrm flipV="1">
            <a:off x="5993780" y="1025912"/>
            <a:ext cx="0" cy="466678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6007EE-C578-4CCA-8843-71299728D0AE}"/>
              </a:ext>
            </a:extLst>
          </p:cNvPr>
          <p:cNvGrpSpPr/>
          <p:nvPr/>
        </p:nvGrpSpPr>
        <p:grpSpPr>
          <a:xfrm>
            <a:off x="6367477" y="3460928"/>
            <a:ext cx="5107625" cy="900554"/>
            <a:chOff x="618525" y="2630224"/>
            <a:chExt cx="5107625" cy="90055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E04E8-B70C-64DB-EC14-5BAED3A3907F}"/>
                </a:ext>
              </a:extLst>
            </p:cNvPr>
            <p:cNvSpPr txBox="1"/>
            <p:nvPr/>
          </p:nvSpPr>
          <p:spPr>
            <a:xfrm>
              <a:off x="618528" y="2630224"/>
              <a:ext cx="1638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Infrastructure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919363-D300-3AC7-EF12-1659CC99A3D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Provide details of infrastructure used in your project including cloud as required and as applicable.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FF10E3-206D-0AD5-3AB0-F7FA43B5267C}"/>
              </a:ext>
            </a:extLst>
          </p:cNvPr>
          <p:cNvGrpSpPr/>
          <p:nvPr/>
        </p:nvGrpSpPr>
        <p:grpSpPr>
          <a:xfrm>
            <a:off x="6367477" y="4650223"/>
            <a:ext cx="5107625" cy="685111"/>
            <a:chOff x="618525" y="2630224"/>
            <a:chExt cx="5107625" cy="68511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5B6E04-D66C-A87F-F9AD-454168D09336}"/>
                </a:ext>
              </a:extLst>
            </p:cNvPr>
            <p:cNvSpPr txBox="1"/>
            <p:nvPr/>
          </p:nvSpPr>
          <p:spPr>
            <a:xfrm>
              <a:off x="618528" y="263022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API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2F4210-52DF-E272-3865-199D520718CA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Provide details of APIs used with source URL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2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AABDB7-4BD5-117A-435A-783B15A85C94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718B37E-C29C-7904-6A55-2D5E4079E8FC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2C96A-F9B3-0241-6C20-803EE733607C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B51E12-9E64-DFD8-A33B-EBAD2C0E69D7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9A658F-C5ED-AA67-3E68-CC9E5BE87885}"/>
                    </a:ext>
                  </a:extLst>
                </p:cNvPr>
                <p:cNvSpPr txBox="1"/>
                <p:nvPr/>
              </p:nvSpPr>
              <p:spPr>
                <a:xfrm>
                  <a:off x="7753889" y="214925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Wireframe | UI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DC77C8B-6B2C-8BA8-9746-A7130B829EC9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523FB00-2696-117F-7BFD-8B00C09843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 err="1">
                        <a:solidFill>
                          <a:schemeClr val="accent2"/>
                        </a:solidFill>
                      </a:rPr>
                      <a:t>PhishingGuard</a:t>
                    </a:r>
                    <a:endParaRPr lang="en-IN" sz="2400" b="1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DABBB08-DFBD-B187-D2F3-088D3E6F2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D5BFF5-5A84-69FB-FF6F-EDF59B5B2010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GenAI-2024-2025-B1-0040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Wireframe | 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D515E0C-25CE-E44E-1160-27453F4A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99" y="1471989"/>
            <a:ext cx="7687416" cy="45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AABDB7-4BD5-117A-435A-783B15A85C94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718B37E-C29C-7904-6A55-2D5E4079E8FC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2C96A-F9B3-0241-6C20-803EE733607C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B51E12-9E64-DFD8-A33B-EBAD2C0E69D7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9A658F-C5ED-AA67-3E68-CC9E5BE87885}"/>
                    </a:ext>
                  </a:extLst>
                </p:cNvPr>
                <p:cNvSpPr txBox="1"/>
                <p:nvPr/>
              </p:nvSpPr>
              <p:spPr>
                <a:xfrm>
                  <a:off x="7753889" y="214925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Application Screenshots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DC77C8B-6B2C-8BA8-9746-A7130B829EC9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523FB00-2696-117F-7BFD-8B00C09843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 err="1">
                        <a:solidFill>
                          <a:schemeClr val="accent2"/>
                        </a:solidFill>
                      </a:rPr>
                      <a:t>PhishingGuard</a:t>
                    </a:r>
                    <a:endParaRPr lang="en-IN" sz="16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DABBB08-DFBD-B187-D2F3-088D3E6F2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D5BFF5-5A84-69FB-FF6F-EDF59B5B2010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GenAI-2024-2025-B1-0040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0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Application Screenshots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585" y="1487229"/>
            <a:ext cx="4892040" cy="275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38" y="1487230"/>
            <a:ext cx="5364623" cy="2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AABDB7-4BD5-117A-435A-783B15A85C94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718B37E-C29C-7904-6A55-2D5E4079E8FC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2C96A-F9B3-0241-6C20-803EE733607C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B51E12-9E64-DFD8-A33B-EBAD2C0E69D7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9A658F-C5ED-AA67-3E68-CC9E5BE87885}"/>
                    </a:ext>
                  </a:extLst>
                </p:cNvPr>
                <p:cNvSpPr txBox="1"/>
                <p:nvPr/>
              </p:nvSpPr>
              <p:spPr>
                <a:xfrm>
                  <a:off x="7753889" y="214925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Project / Product Roadmap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DC77C8B-6B2C-8BA8-9746-A7130B829EC9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523FB00-2696-117F-7BFD-8B00C09843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 err="1">
                        <a:solidFill>
                          <a:schemeClr val="accent2"/>
                        </a:solidFill>
                      </a:rPr>
                      <a:t>PhishingGuard</a:t>
                    </a:r>
                    <a:endParaRPr lang="en-IN" sz="2400" b="1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DABBB08-DFBD-B187-D2F3-088D3E6F2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D5BFF5-5A84-69FB-FF6F-EDF59B5B2010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GenAI-2024-2025-B1-0040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23958F-4D33-0314-EE9B-653AF063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13448"/>
              </p:ext>
            </p:extLst>
          </p:nvPr>
        </p:nvGraphicFramePr>
        <p:xfrm>
          <a:off x="544551" y="1210320"/>
          <a:ext cx="11102898" cy="490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966">
                  <a:extLst>
                    <a:ext uri="{9D8B030D-6E8A-4147-A177-3AD203B41FA5}">
                      <a16:colId xmlns:a16="http://schemas.microsoft.com/office/drawing/2014/main" val="2285055309"/>
                    </a:ext>
                  </a:extLst>
                </a:gridCol>
                <a:gridCol w="3700966">
                  <a:extLst>
                    <a:ext uri="{9D8B030D-6E8A-4147-A177-3AD203B41FA5}">
                      <a16:colId xmlns:a16="http://schemas.microsoft.com/office/drawing/2014/main" val="710189728"/>
                    </a:ext>
                  </a:extLst>
                </a:gridCol>
                <a:gridCol w="3700966">
                  <a:extLst>
                    <a:ext uri="{9D8B030D-6E8A-4147-A177-3AD203B41FA5}">
                      <a16:colId xmlns:a16="http://schemas.microsoft.com/office/drawing/2014/main" val="100505058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Short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Long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84951"/>
                  </a:ext>
                </a:extLst>
              </a:tr>
              <a:tr h="43890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Develop core functionality with URL analysis and risk assessment, and implement a basic 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 interface for real-time reporting. Conduct internal testing and fine-tune the detection model.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Integrate machine learning for advanced phishing detection and implement real-time alerts. Enhance scalability and gather user feedback to improve detection accuracy and interface usability.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Enhance system adaptability with continuous learning from evolving phishing threats and expand API access for business integration. Focus on improving cross-platform scalability and expand the system to serve a wider range of industries.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397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B6E8B4E-B143-2D1E-2393-A0900E4862B5}"/>
              </a:ext>
            </a:extLst>
          </p:cNvPr>
          <p:cNvSpPr txBox="1"/>
          <p:nvPr/>
        </p:nvSpPr>
        <p:spPr>
          <a:xfrm>
            <a:off x="544551" y="698105"/>
            <a:ext cx="53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Project / Product Roadmap | Milestones | Features</a:t>
            </a:r>
          </a:p>
        </p:txBody>
      </p:sp>
    </p:spTree>
    <p:extLst>
      <p:ext uri="{BB962C8B-B14F-4D97-AF65-F5344CB8AC3E}">
        <p14:creationId xmlns:p14="http://schemas.microsoft.com/office/powerpoint/2010/main" val="27912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AABDB7-4BD5-117A-435A-783B15A85C94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718B37E-C29C-7904-6A55-2D5E4079E8FC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2C96A-F9B3-0241-6C20-803EE733607C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B51E12-9E64-DFD8-A33B-EBAD2C0E69D7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9A658F-C5ED-AA67-3E68-CC9E5BE87885}"/>
                    </a:ext>
                  </a:extLst>
                </p:cNvPr>
                <p:cNvSpPr txBox="1"/>
                <p:nvPr/>
              </p:nvSpPr>
              <p:spPr>
                <a:xfrm>
                  <a:off x="7753889" y="214925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Artefacts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DC77C8B-6B2C-8BA8-9746-A7130B829EC9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523FB00-2696-117F-7BFD-8B00C09843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 err="1">
                        <a:solidFill>
                          <a:schemeClr val="accent2"/>
                        </a:solidFill>
                      </a:rPr>
                      <a:t>PhishingGuard</a:t>
                    </a:r>
                    <a:endParaRPr lang="en-IN" sz="2400" b="1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DABBB08-DFBD-B187-D2F3-088D3E6F2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D5BFF5-5A84-69FB-FF6F-EDF59B5B2010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GenAI-2024-2025-B1-0040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07733" y="1276306"/>
            <a:ext cx="5196893" cy="1120331"/>
            <a:chOff x="657294" y="801812"/>
            <a:chExt cx="4039588" cy="1120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09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Project Portal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5" y="1183479"/>
              <a:ext cx="4039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Project Portal / website is available at </a:t>
              </a:r>
              <a:r>
                <a:rPr lang="en-IN" sz="1400" dirty="0">
                  <a:solidFill>
                    <a:srgbClr val="0070C0"/>
                  </a:solidFill>
                </a:rPr>
                <a:t>Link</a:t>
              </a:r>
            </a:p>
            <a:p>
              <a:endParaRPr lang="en-IN" sz="1400" dirty="0">
                <a:solidFill>
                  <a:srgbClr val="0070C0"/>
                </a:solidFill>
              </a:endParaRPr>
            </a:p>
            <a:p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07733" y="5002510"/>
            <a:ext cx="5107625" cy="904887"/>
            <a:chOff x="657294" y="801812"/>
            <a:chExt cx="3970199" cy="9048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Project code repository is available at </a:t>
              </a:r>
              <a:r>
                <a:rPr lang="en-IN" sz="1400" dirty="0">
                  <a:solidFill>
                    <a:srgbClr val="0070C0"/>
                  </a:solidFill>
                  <a:hlinkClick r:id="rId2"/>
                </a:rPr>
                <a:t>Link</a:t>
              </a:r>
              <a:endParaRPr lang="en-IN" sz="1400" dirty="0">
                <a:solidFill>
                  <a:srgbClr val="0070C0"/>
                </a:solidFill>
              </a:endParaRPr>
            </a:p>
            <a:p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707733" y="6536467"/>
            <a:ext cx="928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Note: All links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707733" y="4069875"/>
            <a:ext cx="5107625" cy="689444"/>
            <a:chOff x="657294" y="801812"/>
            <a:chExt cx="3970199" cy="689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657294" y="801812"/>
              <a:ext cx="304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Technical Document / Specification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Project technical document / specification are available at </a:t>
              </a:r>
              <a:r>
                <a:rPr lang="en-IN" sz="1400" dirty="0">
                  <a:solidFill>
                    <a:srgbClr val="0070C0"/>
                  </a:solidFill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07733" y="2208940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18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Project presentation (this document) is available at </a:t>
              </a:r>
              <a:r>
                <a:rPr lang="en-IN" sz="1400" dirty="0">
                  <a:solidFill>
                    <a:srgbClr val="0070C0"/>
                  </a:solidFill>
                </a:rPr>
                <a:t>Link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07733" y="3141574"/>
            <a:ext cx="5107625" cy="685111"/>
            <a:chOff x="618525" y="2630224"/>
            <a:chExt cx="5107625" cy="6851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427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Requirement Document / Specification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Project requirement document / specification is available at </a:t>
              </a:r>
              <a:r>
                <a:rPr lang="en-IN" sz="1400" dirty="0">
                  <a:solidFill>
                    <a:srgbClr val="0070C0"/>
                  </a:solidFill>
                </a:rPr>
                <a:t>Link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91E9F0-D7E9-4E50-FA35-4AD6B540F498}"/>
              </a:ext>
            </a:extLst>
          </p:cNvPr>
          <p:cNvGrpSpPr/>
          <p:nvPr/>
        </p:nvGrpSpPr>
        <p:grpSpPr>
          <a:xfrm>
            <a:off x="6560337" y="1276306"/>
            <a:ext cx="5107625" cy="689444"/>
            <a:chOff x="657294" y="801812"/>
            <a:chExt cx="3970199" cy="68944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19D7D7-0F66-25EE-5A0E-216D36491B47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Wireframe | UI</a:t>
              </a:r>
            </a:p>
          </p:txBody>
        </p:sp>
        <p:sp>
          <p:nvSpPr>
            <p:cNvPr id="39" name="TextBox 38">
              <a:hlinkClick r:id="rId3"/>
              <a:extLst>
                <a:ext uri="{FF2B5EF4-FFF2-40B4-BE49-F238E27FC236}">
                  <a16:creationId xmlns:a16="http://schemas.microsoft.com/office/drawing/2014/main" id="{22F6DE6C-3434-EE00-260A-5A4F884586F8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Project wireframe / UI designs are available at </a:t>
              </a:r>
              <a:r>
                <a:rPr lang="en-IN" sz="1400" dirty="0">
                  <a:solidFill>
                    <a:srgbClr val="0070C0"/>
                  </a:solidFill>
                  <a:hlinkClick r:id="rId3"/>
                </a:rPr>
                <a:t>Link</a:t>
              </a:r>
              <a:r>
                <a:rPr lang="en-IN" sz="1400" dirty="0"/>
                <a:t> 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326118-C189-4C44-4587-C733F38BEF58}"/>
              </a:ext>
            </a:extLst>
          </p:cNvPr>
          <p:cNvGrpSpPr/>
          <p:nvPr/>
        </p:nvGrpSpPr>
        <p:grpSpPr>
          <a:xfrm>
            <a:off x="6560336" y="2208940"/>
            <a:ext cx="5107625" cy="689444"/>
            <a:chOff x="657294" y="801812"/>
            <a:chExt cx="3970199" cy="6894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BB92B-AC4D-DF2C-AC68-8C67AB42A497}"/>
                </a:ext>
              </a:extLst>
            </p:cNvPr>
            <p:cNvSpPr txBox="1"/>
            <p:nvPr/>
          </p:nvSpPr>
          <p:spPr>
            <a:xfrm>
              <a:off x="657294" y="801812"/>
              <a:ext cx="1079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Application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3F7055-B7E6-8155-6A11-FFF61984928E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Application is available at </a:t>
              </a:r>
              <a:r>
                <a:rPr lang="en-IN" sz="1400" dirty="0">
                  <a:solidFill>
                    <a:srgbClr val="0070C0"/>
                  </a:solidFill>
                  <a:hlinkClick r:id="rId4"/>
                </a:rPr>
                <a:t>Link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6D24E9-F78C-80D8-C2D7-83977E1FEBA0}"/>
              </a:ext>
            </a:extLst>
          </p:cNvPr>
          <p:cNvGrpSpPr/>
          <p:nvPr/>
        </p:nvGrpSpPr>
        <p:grpSpPr>
          <a:xfrm>
            <a:off x="6560336" y="3084278"/>
            <a:ext cx="5107625" cy="689444"/>
            <a:chOff x="657294" y="801812"/>
            <a:chExt cx="3970199" cy="689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FB9D4F-0275-4D02-803C-D7DB09C3A7BC}"/>
                </a:ext>
              </a:extLst>
            </p:cNvPr>
            <p:cNvSpPr txBox="1"/>
            <p:nvPr/>
          </p:nvSpPr>
          <p:spPr>
            <a:xfrm>
              <a:off x="657294" y="801812"/>
              <a:ext cx="1149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DT Playbook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A5D603-1937-17C7-AA96-A2419FFA4FFA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Project DT Playbook is available at </a:t>
              </a:r>
              <a:r>
                <a:rPr lang="en-IN" sz="1400" dirty="0">
                  <a:solidFill>
                    <a:srgbClr val="0070C0"/>
                  </a:solidFill>
                </a:rPr>
                <a:t>Link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9B7853-EDCF-196B-C8A6-781929A9751A}"/>
              </a:ext>
            </a:extLst>
          </p:cNvPr>
          <p:cNvGrpSpPr/>
          <p:nvPr/>
        </p:nvGrpSpPr>
        <p:grpSpPr>
          <a:xfrm>
            <a:off x="6560335" y="4069875"/>
            <a:ext cx="5014631" cy="1332219"/>
            <a:chOff x="657293" y="801812"/>
            <a:chExt cx="3897914" cy="133221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A7E4C1-56C4-2E8D-8244-1724D6ADB31D}"/>
                </a:ext>
              </a:extLst>
            </p:cNvPr>
            <p:cNvSpPr txBox="1"/>
            <p:nvPr/>
          </p:nvSpPr>
          <p:spPr>
            <a:xfrm>
              <a:off x="657294" y="801812"/>
              <a:ext cx="1407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Overview Video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ECCF4A-1290-4641-B10A-A496C599945C}"/>
                </a:ext>
              </a:extLst>
            </p:cNvPr>
            <p:cNvSpPr txBox="1"/>
            <p:nvPr/>
          </p:nvSpPr>
          <p:spPr>
            <a:xfrm>
              <a:off x="657293" y="1179924"/>
              <a:ext cx="38979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Project overview video is available at </a:t>
              </a:r>
              <a:r>
                <a:rPr lang="en-IN" sz="1400" dirty="0">
                  <a:solidFill>
                    <a:srgbClr val="0070C0"/>
                  </a:solidFill>
                </a:rPr>
                <a:t>Link</a:t>
              </a:r>
              <a:br>
                <a:rPr lang="en-IN" sz="1400" dirty="0">
                  <a:solidFill>
                    <a:srgbClr val="0070C0"/>
                  </a:solidFill>
                </a:rPr>
              </a:br>
              <a:endParaRPr lang="en-IN" sz="1400" dirty="0">
                <a:solidFill>
                  <a:srgbClr val="0070C0"/>
                </a:solidFill>
              </a:endParaRPr>
            </a:p>
            <a:p>
              <a:pPr algn="just"/>
              <a:r>
                <a:rPr lang="en-IN" sz="1400" dirty="0"/>
                <a:t>Video provides project overview, presentations, journey wise Wireframe, UI, application demo as required and as applicable. 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51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653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 T CIO</dc:creator>
  <cp:lastModifiedBy>Nitha Vinod</cp:lastModifiedBy>
  <cp:revision>59</cp:revision>
  <dcterms:created xsi:type="dcterms:W3CDTF">2024-10-28T03:56:58Z</dcterms:created>
  <dcterms:modified xsi:type="dcterms:W3CDTF">2024-11-10T17:54:48Z</dcterms:modified>
</cp:coreProperties>
</file>