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51" autoAdjust="0"/>
  </p:normalViewPr>
  <p:slideViewPr>
    <p:cSldViewPr>
      <p:cViewPr varScale="1">
        <p:scale>
          <a:sx n="55" d="100"/>
          <a:sy n="55" d="100"/>
        </p:scale>
        <p:origin x="1096" y="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5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190625" y="145769"/>
            <a:ext cx="9982200" cy="1555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latin typeface="Algerian" pitchFamily="82" charset="0"/>
                <a:cs typeface="Times New Roman" pitchFamily="18" charset="0"/>
              </a:rPr>
              <a:t>CREATING an PERFORMANCE </a:t>
            </a:r>
            <a:r>
              <a:rPr lang="en-US" sz="3600" b="1" dirty="0">
                <a:latin typeface="Algerian" pitchFamily="82" charset="0"/>
                <a:cs typeface="Times New Roman" pitchFamily="18" charset="0"/>
              </a:rPr>
              <a:t>APPRAISAL</a:t>
            </a:r>
            <a:r>
              <a:rPr lang="en-US" b="1" dirty="0">
                <a:latin typeface="Algerian" pitchFamily="82" charset="0"/>
                <a:cs typeface="Times New Roman" pitchFamily="18" charset="0"/>
              </a:rPr>
              <a:t> IN EXCEL  </a:t>
            </a:r>
            <a:br>
              <a:rPr lang="en-US" b="1" i="0" dirty="0">
                <a:solidFill>
                  <a:srgbClr val="0F0F0F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endParaRPr b="1" spc="15" dirty="0"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35360" y="2740674"/>
            <a:ext cx="979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PRESENTED BY: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NITHAYASRI K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REGISTER NO: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122201927 asunm135122/cp/45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DEPARTMENT: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COMMERCE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COLLEGE: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CHEVALIER T.THOMAS ELIZABETH COLLEGE FOR WOMEN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22D3-F8E0-39AE-810D-74FA8C0F61CF}"/>
              </a:ext>
            </a:extLst>
          </p:cNvPr>
          <p:cNvSpPr txBox="1"/>
          <p:nvPr/>
        </p:nvSpPr>
        <p:spPr>
          <a:xfrm>
            <a:off x="323664" y="1660071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Century" panose="02040604050505020304" pitchFamily="18" charset="0"/>
              </a:rPr>
              <a:t>STEP 1 : </a:t>
            </a:r>
            <a:r>
              <a:rPr lang="en-GB" sz="2400" b="1" dirty="0">
                <a:latin typeface="Century" panose="02040604050505020304" pitchFamily="18" charset="0"/>
              </a:rPr>
              <a:t>Data Feature Selection -Employee Id, First name, Last name, Gender, Performance, Credit Rating Performance</a:t>
            </a:r>
          </a:p>
          <a:p>
            <a:pPr algn="just"/>
            <a:endParaRPr lang="en-IN" sz="2400" b="1" dirty="0">
              <a:latin typeface="Century" panose="02040604050505020304" pitchFamily="18" charset="0"/>
            </a:endParaRPr>
          </a:p>
          <a:p>
            <a:pPr algn="just"/>
            <a:r>
              <a:rPr lang="en-IN" sz="2400" b="1" dirty="0">
                <a:latin typeface="Century" panose="02040604050505020304" pitchFamily="18" charset="0"/>
              </a:rPr>
              <a:t>STEP 2 : </a:t>
            </a:r>
            <a:r>
              <a:rPr lang="en-GB" sz="2400" b="1" dirty="0">
                <a:latin typeface="Century" panose="02040604050505020304" pitchFamily="18" charset="0"/>
              </a:rPr>
              <a:t>Data cleaning: Performance category computation using formula: Select all the cells from A1 to F13</a:t>
            </a:r>
            <a:endParaRPr lang="en-IN" sz="2400" b="1" dirty="0">
              <a:latin typeface="Century" panose="02040604050505020304" pitchFamily="18" charset="0"/>
            </a:endParaRPr>
          </a:p>
          <a:p>
            <a:pPr algn="just"/>
            <a:endParaRPr lang="en-IN" sz="2400" b="1" dirty="0">
              <a:latin typeface="Century" panose="02040604050505020304" pitchFamily="18" charset="0"/>
            </a:endParaRPr>
          </a:p>
          <a:p>
            <a:pPr algn="just"/>
            <a:r>
              <a:rPr lang="en-IN" sz="2400" b="1" dirty="0">
                <a:latin typeface="Century" panose="02040604050505020304" pitchFamily="18" charset="0"/>
              </a:rPr>
              <a:t>STEP 3 : </a:t>
            </a:r>
            <a:r>
              <a:rPr lang="en-GB" sz="2400" b="1" dirty="0">
                <a:latin typeface="Century" panose="02040604050505020304" pitchFamily="18" charset="0"/>
              </a:rPr>
              <a:t>Performances Summary Insert -Recommended charts Select Pie chart, bar graph, line graph</a:t>
            </a:r>
            <a:endParaRPr lang="en-IN" sz="2400" b="1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66AB5-9C27-9ABD-74DA-8A86648F9310}"/>
              </a:ext>
            </a:extLst>
          </p:cNvPr>
          <p:cNvSpPr txBox="1"/>
          <p:nvPr/>
        </p:nvSpPr>
        <p:spPr>
          <a:xfrm>
            <a:off x="478149" y="1772816"/>
            <a:ext cx="88487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Century" panose="02040604050505020304" pitchFamily="18" charset="0"/>
              </a:rPr>
              <a:t>STEP 4 : SLICER FOR EMPLOYEE TYPE  </a:t>
            </a:r>
          </a:p>
          <a:p>
            <a:pPr algn="just"/>
            <a:endParaRPr lang="en-IN" sz="2000" b="1" dirty="0">
              <a:latin typeface="Century" panose="02040604050505020304" pitchFamily="18" charset="0"/>
            </a:endParaRPr>
          </a:p>
          <a:p>
            <a:pPr algn="just"/>
            <a:r>
              <a:rPr lang="en-IN" sz="2000" b="1" dirty="0">
                <a:latin typeface="Century" panose="02040604050505020304" pitchFamily="18" charset="0"/>
              </a:rPr>
              <a:t>STEP 5 : GRAPH – COLUMN CHART FOR MALE , FEMALE, EMPLOYEE </a:t>
            </a:r>
          </a:p>
          <a:p>
            <a:pPr algn="just"/>
            <a:endParaRPr lang="en-IN" sz="2000" b="1" dirty="0">
              <a:latin typeface="Century" panose="02040604050505020304" pitchFamily="18" charset="0"/>
            </a:endParaRPr>
          </a:p>
          <a:p>
            <a:pPr algn="just"/>
            <a:r>
              <a:rPr lang="en-IN" sz="2000" b="1" dirty="0">
                <a:latin typeface="Century" panose="02040604050505020304" pitchFamily="18" charset="0"/>
              </a:rPr>
              <a:t>STEP 6 : EDITING FOR + ICON IN CHART TO CUSTOMIZES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AXIS TITLE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ASES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CHART TITLE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GRIDLINES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80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C6172C-F28F-480C-F209-F9A33ED1D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249603"/>
            <a:ext cx="10220944" cy="52178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AB963-4DC5-2F48-0ACA-81BA78BD6456}"/>
              </a:ext>
            </a:extLst>
          </p:cNvPr>
          <p:cNvSpPr txBox="1"/>
          <p:nvPr/>
        </p:nvSpPr>
        <p:spPr>
          <a:xfrm>
            <a:off x="685800" y="1676400"/>
            <a:ext cx="937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latin typeface="Century" panose="02040604050505020304" pitchFamily="18" charset="0"/>
              </a:rPr>
              <a:t>The Employee Performance Appraisal effectively tracks and evaluates key performance indicators  across various department 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b="1" dirty="0">
              <a:latin typeface="Century" panose="020406040505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b="1" dirty="0">
              <a:latin typeface="Century" panose="020406040505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latin typeface="Century" panose="02040604050505020304" pitchFamily="18" charset="0"/>
              </a:rPr>
              <a:t>Insights from the Appraisal highlight areas of strength and opportunities for improvement, enabling more targeted management strategies</a:t>
            </a:r>
            <a:endParaRPr lang="en-IN" sz="28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8478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425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50" spc="25" dirty="0">
                <a:latin typeface="Times New Roman" pitchFamily="18" charset="0"/>
                <a:cs typeface="Times New Roman" pitchFamily="18" charset="0"/>
              </a:rPr>
              <a:t>TITLE</a:t>
            </a:r>
            <a:endParaRPr sz="425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      Performance appraisal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A2478-C225-CBBA-C84E-09B645D352F3}"/>
              </a:ext>
            </a:extLst>
          </p:cNvPr>
          <p:cNvSpPr txBox="1"/>
          <p:nvPr/>
        </p:nvSpPr>
        <p:spPr>
          <a:xfrm>
            <a:off x="2286938" y="1182012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Our Solution and   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90754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250" spc="15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250" spc="55">
                <a:latin typeface="Times New Roman" pitchFamily="18" charset="0"/>
                <a:cs typeface="Times New Roman" pitchFamily="18" charset="0"/>
              </a:rPr>
              <a:t>L</a:t>
            </a:r>
            <a:r>
              <a:rPr sz="4250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250" spc="2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25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50" spc="1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250" spc="-37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250" spc="-375">
                <a:latin typeface="Times New Roman" pitchFamily="18" charset="0"/>
                <a:cs typeface="Times New Roman" pitchFamily="18" charset="0"/>
              </a:rPr>
              <a:t>A</a:t>
            </a:r>
            <a:r>
              <a:rPr sz="4250" spc="15">
                <a:latin typeface="Times New Roman" pitchFamily="18" charset="0"/>
                <a:cs typeface="Times New Roman" pitchFamily="18" charset="0"/>
              </a:rPr>
              <a:t>T</a:t>
            </a:r>
            <a:r>
              <a:rPr sz="4250" spc="-1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250" spc="-2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250" spc="10">
                <a:latin typeface="Times New Roman" pitchFamily="18" charset="0"/>
                <a:cs typeface="Times New Roman" pitchFamily="18" charset="0"/>
              </a:rPr>
              <a:t>NT</a:t>
            </a:r>
            <a:endParaRPr sz="425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B18E3-3494-573B-779A-BD4D70F28770}"/>
              </a:ext>
            </a:extLst>
          </p:cNvPr>
          <p:cNvSpPr txBox="1"/>
          <p:nvPr/>
        </p:nvSpPr>
        <p:spPr>
          <a:xfrm>
            <a:off x="834072" y="1693283"/>
            <a:ext cx="56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F912C-B9EE-AB55-B01F-21F849864A57}"/>
              </a:ext>
            </a:extLst>
          </p:cNvPr>
          <p:cNvSpPr txBox="1"/>
          <p:nvPr/>
        </p:nvSpPr>
        <p:spPr>
          <a:xfrm>
            <a:off x="834072" y="1600200"/>
            <a:ext cx="89343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  <a:cs typeface="Times New Roman" pitchFamily="18" charset="0"/>
              </a:rPr>
              <a:t>To  evolve an Excel-based Employee Performance appraisal to systematically evaluate and monitor employee performance across multiple criteria. </a:t>
            </a:r>
          </a:p>
          <a:p>
            <a:pPr algn="just"/>
            <a:endParaRPr lang="en-US" sz="2800" b="1" dirty="0">
              <a:latin typeface="Century" panose="020406040505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  <a:cs typeface="Times New Roman" pitchFamily="18" charset="0"/>
              </a:rPr>
              <a:t>These problem statements can be addressed using various Excel tools and techniques, such as formulas, functions, pivot tables, macros, and data visualization features.</a:t>
            </a:r>
            <a:endParaRPr lang="en-IN" sz="2800" dirty="0">
              <a:latin typeface="Century" panose="020406040505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999431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400" spc="5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400" spc="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400" spc="-20">
                <a:latin typeface="Times New Roman" pitchFamily="18" charset="0"/>
                <a:cs typeface="Times New Roman" pitchFamily="18" charset="0"/>
              </a:rPr>
              <a:t>OVERVIEW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39831-2FE2-B82A-4827-82EB81D30126}"/>
              </a:ext>
            </a:extLst>
          </p:cNvPr>
          <p:cNvSpPr txBox="1"/>
          <p:nvPr/>
        </p:nvSpPr>
        <p:spPr>
          <a:xfrm>
            <a:off x="335360" y="1785926"/>
            <a:ext cx="90181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employee performance appraisal in Excel is a tool used to systematically evaluate and track an employee's performance against predefined goals and key performance indicators.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typically includes various metrics such as productivity, quality of work, punctuality, teamwork, and any other relevant criteria.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Excel uses a large collection of cells formatted to organize and manipulate data and solve mathematical functions.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61112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4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44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4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66712" y="2285992"/>
            <a:ext cx="86868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entury" panose="02040604050505020304" pitchFamily="18" charset="0"/>
                <a:cs typeface="Times New Roman" pitchFamily="18" charset="0"/>
              </a:rPr>
              <a:t>Data analysis and visualization-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entury" panose="02040604050505020304" pitchFamily="18" charset="0"/>
                <a:cs typeface="Times New Roman" pitchFamily="18" charset="0"/>
              </a:rPr>
              <a:t>Budgeting and financial management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entury" panose="02040604050505020304" pitchFamily="18" charset="0"/>
                <a:cs typeface="Times New Roman" pitchFamily="18" charset="0"/>
              </a:rPr>
              <a:t> Reporting and dashboard creation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entury" panose="02040604050505020304" pitchFamily="18" charset="0"/>
                <a:cs typeface="Times New Roman" pitchFamily="18" charset="0"/>
              </a:rPr>
              <a:t>Data manipulation and cleaning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entury" panose="02040604050505020304" pitchFamily="18" charset="0"/>
                <a:cs typeface="Times New Roman" pitchFamily="18" charset="0"/>
              </a:rPr>
              <a:t> Statistical analysis and modeling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entury" panose="02040604050505020304" pitchFamily="18" charset="0"/>
                <a:cs typeface="Times New Roman" pitchFamily="18" charset="0"/>
              </a:rPr>
              <a:t> Visualization and presentation of data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960" y="285728"/>
            <a:ext cx="1110999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95">
                <a:latin typeface="Times New Roman" pitchFamily="18" charset="0"/>
                <a:cs typeface="Times New Roman" pitchFamily="18" charset="0"/>
              </a:rPr>
              <a:t>V</a:t>
            </a:r>
            <a:r>
              <a:rPr sz="3600" spc="-35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spc="25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spc="-65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600" spc="-65" dirty="0">
                <a:latin typeface="Times New Roman" pitchFamily="18" charset="0"/>
                <a:cs typeface="Times New Roman" pitchFamily="18" charset="0"/>
              </a:rPr>
            </a:br>
            <a:r>
              <a:rPr sz="3600" spc="-15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spc="-3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spc="-15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spc="25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-3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spc="-35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spc="-3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>
                <a:latin typeface="Times New Roman" pitchFamily="18" charset="0"/>
                <a:cs typeface="Times New Roman" pitchFamily="18" charset="0"/>
              </a:rPr>
              <a:t>N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E607A-4195-6E82-4FAB-8DF508E9B9FE}"/>
              </a:ext>
            </a:extLst>
          </p:cNvPr>
          <p:cNvSpPr txBox="1"/>
          <p:nvPr/>
        </p:nvSpPr>
        <p:spPr>
          <a:xfrm>
            <a:off x="3276600" y="2019300"/>
            <a:ext cx="60769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" panose="02040604050505020304" pitchFamily="18" charset="0"/>
              </a:rPr>
              <a:t>CONDITIONAL FORMATING – EDITING BLANKS MARK</a:t>
            </a:r>
          </a:p>
          <a:p>
            <a:pPr algn="just"/>
            <a:endParaRPr lang="en-IN" sz="2000" b="1" dirty="0">
              <a:latin typeface="Century" panose="02040604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" panose="02040604050505020304" pitchFamily="18" charset="0"/>
              </a:rPr>
              <a:t>FILTERING – REMOVING MISSING VALUES</a:t>
            </a:r>
          </a:p>
          <a:p>
            <a:pPr algn="just"/>
            <a:endParaRPr lang="en-IN" sz="2000" b="1" dirty="0">
              <a:latin typeface="Century" panose="02040604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" panose="02040604050505020304" pitchFamily="18" charset="0"/>
              </a:rPr>
              <a:t>USING PIVOT TABLE – SUMMARY OF EMPLOYEE PERFORMANCES</a:t>
            </a:r>
          </a:p>
          <a:p>
            <a:pPr algn="just"/>
            <a:endParaRPr lang="en-IN" sz="2000" b="1" dirty="0">
              <a:latin typeface="Century" panose="02040604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" panose="02040604050505020304" pitchFamily="18" charset="0"/>
              </a:rPr>
              <a:t>FORMULA -  =IFS FORMULA</a:t>
            </a:r>
          </a:p>
          <a:p>
            <a:pPr algn="just"/>
            <a:endParaRPr lang="en-IN" sz="2000" b="1" dirty="0">
              <a:latin typeface="Century" panose="02040604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" panose="02040604050505020304" pitchFamily="18" charset="0"/>
              </a:rPr>
              <a:t>USING  SLICER – EMPLOYEE TYPE</a:t>
            </a:r>
          </a:p>
          <a:p>
            <a:pPr algn="just"/>
            <a:r>
              <a:rPr lang="en-IN" sz="2000" b="1" dirty="0">
                <a:latin typeface="Century" panose="020406040505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" panose="02040604050505020304" pitchFamily="18" charset="0"/>
              </a:rPr>
              <a:t>GRAPHS = FINAL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1D764-457E-0ED8-62E7-C5B865873FBB}"/>
              </a:ext>
            </a:extLst>
          </p:cNvPr>
          <p:cNvSpPr txBox="1"/>
          <p:nvPr/>
        </p:nvSpPr>
        <p:spPr>
          <a:xfrm>
            <a:off x="304800" y="1447800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Century" panose="02040604050505020304" pitchFamily="18" charset="0"/>
              </a:rPr>
              <a:t>The Naan </a:t>
            </a:r>
            <a:r>
              <a:rPr lang="en-US" sz="2400" b="1" dirty="0" err="1">
                <a:latin typeface="Century" panose="02040604050505020304" pitchFamily="18" charset="0"/>
              </a:rPr>
              <a:t>Mudhalvan</a:t>
            </a:r>
            <a:r>
              <a:rPr lang="en-US" sz="2400" b="1" dirty="0">
                <a:latin typeface="Century" panose="02040604050505020304" pitchFamily="18" charset="0"/>
              </a:rPr>
              <a:t> portal is creating </a:t>
            </a:r>
            <a:r>
              <a:rPr lang="en-GB" sz="2400" b="1" dirty="0">
                <a:latin typeface="Century" panose="02040604050505020304" pitchFamily="18" charset="0"/>
              </a:rPr>
              <a:t>a dataset related to the Naan </a:t>
            </a:r>
            <a:r>
              <a:rPr lang="en-GB" sz="2400" b="1" dirty="0" err="1">
                <a:latin typeface="Century" panose="02040604050505020304" pitchFamily="18" charset="0"/>
              </a:rPr>
              <a:t>Mudhalvan</a:t>
            </a:r>
            <a:r>
              <a:rPr lang="en-GB" sz="2400" b="1" dirty="0">
                <a:latin typeface="Century" panose="02040604050505020304" pitchFamily="18" charset="0"/>
              </a:rPr>
              <a:t> portal in Excel, it would typically include information on students, courses, skill development programs, employment opportunities, etc.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>
              <a:latin typeface="Century" panose="020406040505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latin typeface="Century" panose="02040604050505020304" pitchFamily="18" charset="0"/>
              </a:rPr>
              <a:t>Title and Overview: A brief description of the dataset and its purpose</a:t>
            </a:r>
          </a:p>
          <a:p>
            <a:pPr marL="514350" indent="-514350" algn="just">
              <a:buFont typeface="+mj-lt"/>
              <a:buAutoNum type="romanUcPeriod"/>
            </a:pPr>
            <a:endParaRPr lang="en-US" sz="2400" b="1" dirty="0">
              <a:latin typeface="Century" panose="020406040505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latin typeface="Century" panose="02040604050505020304" pitchFamily="18" charset="0"/>
              </a:rPr>
              <a:t>Content and Structure: Information about the dataset's contents, including the number and types of files, data columns, and data type .</a:t>
            </a:r>
          </a:p>
          <a:p>
            <a:pPr marL="514350" indent="-514350" algn="just">
              <a:buFont typeface="+mj-lt"/>
              <a:buAutoNum type="romanUcPeriod"/>
            </a:pPr>
            <a:endParaRPr lang="en-US" sz="2400" b="1" dirty="0">
              <a:latin typeface="Century" panose="020406040505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latin typeface="Century" panose="02040604050505020304" pitchFamily="18" charset="0"/>
              </a:rPr>
              <a:t>Source and Licensing: Details about the origin of the dataset and any licensing or usage restrictions.</a:t>
            </a:r>
            <a:endParaRPr lang="en-IN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65635-9A6C-4825-AD0D-3AF07BF88F5C}"/>
              </a:ext>
            </a:extLst>
          </p:cNvPr>
          <p:cNvSpPr txBox="1"/>
          <p:nvPr/>
        </p:nvSpPr>
        <p:spPr>
          <a:xfrm>
            <a:off x="2133601" y="1561622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" panose="02040604050505020304" pitchFamily="18" charset="0"/>
              </a:rPr>
              <a:t>The dataset for the Performance Management Dashboard is designed to capture and analyze key aspects of employee performance. It consists of multiple data fields that provide a comprehensive view of each employee's performance metrics. Here's a detailed description of the dataset structure and the </a:t>
            </a:r>
            <a:r>
              <a:rPr lang="en-US" sz="2400" b="1" dirty="0">
                <a:latin typeface="Century" panose="02040604050505020304" pitchFamily="18" charset="0"/>
              </a:rPr>
              <a:t>significance</a:t>
            </a:r>
            <a:r>
              <a:rPr lang="en-US" sz="2000" b="1" dirty="0">
                <a:latin typeface="Century" panose="02040604050505020304" pitchFamily="18" charset="0"/>
              </a:rPr>
              <a:t> of each data field:</a:t>
            </a:r>
          </a:p>
          <a:p>
            <a:pPr algn="just"/>
            <a:endParaRPr lang="en-US" sz="2000" b="1" dirty="0">
              <a:latin typeface="Century" panose="020406040505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Dynamic Data Summarization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Interactive Data Exploration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Customizable Views and Reports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Trend Analysis and Comparison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Visual Data Representation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Efficient Data Management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Advanced Filtering and Grouping</a:t>
            </a:r>
            <a:endParaRPr lang="en-IN" b="1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597</Words>
  <Application>Microsoft Office PowerPoint</Application>
  <PresentationFormat>Widescreen</PresentationFormat>
  <Paragraphs>106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Calibri</vt:lpstr>
      <vt:lpstr>Century</vt:lpstr>
      <vt:lpstr>Courier New</vt:lpstr>
      <vt:lpstr>Times New Roman</vt:lpstr>
      <vt:lpstr>Trebuchet MS</vt:lpstr>
      <vt:lpstr>Wingdings</vt:lpstr>
      <vt:lpstr>Office Theme</vt:lpstr>
      <vt:lpstr>CREATING an PERFORMANCE APPRAISAL IN EXCEL   </vt:lpstr>
      <vt:lpstr>PROJECT TITLE</vt:lpstr>
      <vt:lpstr>AGENDA</vt:lpstr>
      <vt:lpstr>PROBLEM STATEMENT</vt:lpstr>
      <vt:lpstr>PROJECT  OVERVIEW</vt:lpstr>
      <vt:lpstr>WHO ARE THE END USERS?</vt:lpstr>
      <vt:lpstr>OUR SOLUTION AND ITS VALUE 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22</cp:revision>
  <dcterms:created xsi:type="dcterms:W3CDTF">2024-03-29T15:07:22Z</dcterms:created>
  <dcterms:modified xsi:type="dcterms:W3CDTF">2024-08-30T16:44:41Z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