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6DD86C-2F35-48B1-A62C-81CD0862CBBE}"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748A2-A19F-4605-AB60-0BC41F9C54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4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DD86C-2F35-48B1-A62C-81CD0862CBBE}"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5504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DD86C-2F35-48B1-A62C-81CD0862CBBE}"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356518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6DD86C-2F35-48B1-A62C-81CD0862CBBE}"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32771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6DD86C-2F35-48B1-A62C-81CD0862CBBE}"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748A2-A19F-4605-AB60-0BC41F9C54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28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DD86C-2F35-48B1-A62C-81CD0862CBBE}"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393041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DD86C-2F35-48B1-A62C-81CD0862CBBE}"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92913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6DD86C-2F35-48B1-A62C-81CD0862CBBE}"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211572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6DD86C-2F35-48B1-A62C-81CD0862CBBE}" type="datetimeFigureOut">
              <a:rPr lang="en-US" smtClean="0"/>
              <a:t>10/11/2022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130346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6DD86C-2F35-48B1-A62C-81CD0862CBBE}" type="datetimeFigureOut">
              <a:rPr lang="en-US" smtClean="0"/>
              <a:t>10/11/2022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E748A2-A19F-4605-AB60-0BC41F9C5448}" type="slidenum">
              <a:rPr lang="en-US" smtClean="0"/>
              <a:t>‹#›</a:t>
            </a:fld>
            <a:endParaRPr lang="en-US"/>
          </a:p>
        </p:txBody>
      </p:sp>
    </p:spTree>
    <p:extLst>
      <p:ext uri="{BB962C8B-B14F-4D97-AF65-F5344CB8AC3E}">
        <p14:creationId xmlns:p14="http://schemas.microsoft.com/office/powerpoint/2010/main" val="227471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6DD86C-2F35-48B1-A62C-81CD0862CBBE}"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748A2-A19F-4605-AB60-0BC41F9C5448}" type="slidenum">
              <a:rPr lang="en-US" smtClean="0"/>
              <a:t>‹#›</a:t>
            </a:fld>
            <a:endParaRPr lang="en-US"/>
          </a:p>
        </p:txBody>
      </p:sp>
    </p:spTree>
    <p:extLst>
      <p:ext uri="{BB962C8B-B14F-4D97-AF65-F5344CB8AC3E}">
        <p14:creationId xmlns:p14="http://schemas.microsoft.com/office/powerpoint/2010/main" val="375942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6DD86C-2F35-48B1-A62C-81CD0862CBBE}" type="datetimeFigureOut">
              <a:rPr lang="en-US" smtClean="0"/>
              <a:t>10/11/2022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E748A2-A19F-4605-AB60-0BC41F9C54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893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1D32-87DA-4805-29D3-7A766665C44A}"/>
              </a:ext>
            </a:extLst>
          </p:cNvPr>
          <p:cNvSpPr>
            <a:spLocks noGrp="1"/>
          </p:cNvSpPr>
          <p:nvPr>
            <p:ph type="ctrTitle"/>
          </p:nvPr>
        </p:nvSpPr>
        <p:spPr/>
        <p:txBody>
          <a:bodyPr>
            <a:normAutofit/>
          </a:bodyPr>
          <a:lstStyle/>
          <a:p>
            <a:r>
              <a:rPr lang="en-US" dirty="0"/>
              <a:t>19CSE304</a:t>
            </a:r>
            <a:br>
              <a:rPr lang="en-US" dirty="0"/>
            </a:br>
            <a:r>
              <a:rPr lang="en-US" dirty="0"/>
              <a:t>FOUNDATION OF DATA SCIENCE</a:t>
            </a:r>
          </a:p>
        </p:txBody>
      </p:sp>
      <p:sp>
        <p:nvSpPr>
          <p:cNvPr id="3" name="Subtitle 2">
            <a:extLst>
              <a:ext uri="{FF2B5EF4-FFF2-40B4-BE49-F238E27FC236}">
                <a16:creationId xmlns:a16="http://schemas.microsoft.com/office/drawing/2014/main" id="{687DDA8F-1A83-8E6E-D598-8357F1B16A49}"/>
              </a:ext>
            </a:extLst>
          </p:cNvPr>
          <p:cNvSpPr>
            <a:spLocks noGrp="1"/>
          </p:cNvSpPr>
          <p:nvPr>
            <p:ph type="subTitle" idx="1"/>
          </p:nvPr>
        </p:nvSpPr>
        <p:spPr/>
        <p:txBody>
          <a:bodyPr/>
          <a:lstStyle/>
          <a:p>
            <a:r>
              <a:rPr lang="en-US" dirty="0"/>
              <a:t>NAME : NITHEESH M</a:t>
            </a:r>
          </a:p>
          <a:p>
            <a:r>
              <a:rPr lang="en-US" dirty="0"/>
              <a:t>ROLL NO : CB.EN.U4CSE20244</a:t>
            </a:r>
          </a:p>
        </p:txBody>
      </p:sp>
      <p:pic>
        <p:nvPicPr>
          <p:cNvPr id="7" name="Picture 6">
            <a:extLst>
              <a:ext uri="{FF2B5EF4-FFF2-40B4-BE49-F238E27FC236}">
                <a16:creationId xmlns:a16="http://schemas.microsoft.com/office/drawing/2014/main" id="{C0B777BA-051D-162F-5FB3-FEC4084F0B3F}"/>
              </a:ext>
            </a:extLst>
          </p:cNvPr>
          <p:cNvPicPr>
            <a:picLocks noChangeAspect="1"/>
          </p:cNvPicPr>
          <p:nvPr/>
        </p:nvPicPr>
        <p:blipFill>
          <a:blip r:embed="rId2"/>
          <a:stretch>
            <a:fillRect/>
          </a:stretch>
        </p:blipFill>
        <p:spPr>
          <a:xfrm>
            <a:off x="10800080" y="4577540"/>
            <a:ext cx="1276447" cy="1674526"/>
          </a:xfrm>
          <a:prstGeom prst="rect">
            <a:avLst/>
          </a:prstGeom>
        </p:spPr>
      </p:pic>
    </p:spTree>
    <p:extLst>
      <p:ext uri="{BB962C8B-B14F-4D97-AF65-F5344CB8AC3E}">
        <p14:creationId xmlns:p14="http://schemas.microsoft.com/office/powerpoint/2010/main" val="306804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0465-4146-5C31-21A6-86AEBF0F085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948BB95-2D5A-B085-9898-3F4F135921B3}"/>
              </a:ext>
            </a:extLst>
          </p:cNvPr>
          <p:cNvSpPr>
            <a:spLocks noGrp="1"/>
          </p:cNvSpPr>
          <p:nvPr>
            <p:ph idx="1"/>
          </p:nvPr>
        </p:nvSpPr>
        <p:spPr/>
        <p:txBody>
          <a:bodyPr/>
          <a:lstStyle/>
          <a:p>
            <a:pPr>
              <a:buFont typeface="Wingdings" panose="05000000000000000000" pitchFamily="2" charset="2"/>
              <a:buChar char="q"/>
            </a:pPr>
            <a:r>
              <a:rPr lang="en-US" b="0" i="0" dirty="0">
                <a:solidFill>
                  <a:srgbClr val="5E5E5E"/>
                </a:solidFill>
                <a:effectLst/>
                <a:latin typeface="Open Sans" panose="020B0604020202020204" pitchFamily="34" charset="0"/>
              </a:rPr>
              <a:t> More data means more understanding of customer behavior which is later used to streamline the process to encourage the purchase cycle. </a:t>
            </a:r>
          </a:p>
          <a:p>
            <a:pPr>
              <a:buFont typeface="Wingdings" panose="05000000000000000000" pitchFamily="2" charset="2"/>
              <a:buChar char="q"/>
            </a:pPr>
            <a:r>
              <a:rPr lang="en-US" b="0" i="0" dirty="0">
                <a:solidFill>
                  <a:srgbClr val="5E5E5E"/>
                </a:solidFill>
                <a:effectLst/>
                <a:latin typeface="Open Sans" panose="020B0604020202020204" pitchFamily="34" charset="0"/>
              </a:rPr>
              <a:t>Amazon implements a data science strategy to understand the needs and instead of the customers searching for similar products, it provides the products in the recommendation. This is done with the help of collaborative filtering. </a:t>
            </a:r>
          </a:p>
          <a:p>
            <a:pPr>
              <a:buFont typeface="Wingdings" panose="05000000000000000000" pitchFamily="2" charset="2"/>
              <a:buChar char="q"/>
            </a:pPr>
            <a:r>
              <a:rPr lang="en-US" b="0" i="0" dirty="0">
                <a:solidFill>
                  <a:srgbClr val="5E5E5E"/>
                </a:solidFill>
                <a:effectLst/>
                <a:latin typeface="Open Sans" panose="020B0604020202020204" pitchFamily="34" charset="0"/>
              </a:rPr>
              <a:t>It tries to build a profile of you while you search for the products. It has many such profiles and through the help of collaborative filtering, it serves you with the product that similar profile people have purchased. </a:t>
            </a:r>
          </a:p>
          <a:p>
            <a:pPr>
              <a:buFont typeface="Wingdings" panose="05000000000000000000" pitchFamily="2" charset="2"/>
              <a:buChar char="q"/>
            </a:pPr>
            <a:r>
              <a:rPr lang="en-US" b="0" i="0" dirty="0">
                <a:solidFill>
                  <a:srgbClr val="5E5E5E"/>
                </a:solidFill>
                <a:effectLst/>
                <a:latin typeface="Open Sans" panose="020B0604020202020204" pitchFamily="34" charset="0"/>
              </a:rPr>
              <a:t>The data innovation helps Amazon keep track of almost everything- starting from customers’ needs, what they have searched, what they might need in the future, their personal details.</a:t>
            </a:r>
            <a:endParaRPr lang="en-US" dirty="0"/>
          </a:p>
        </p:txBody>
      </p:sp>
    </p:spTree>
    <p:extLst>
      <p:ext uri="{BB962C8B-B14F-4D97-AF65-F5344CB8AC3E}">
        <p14:creationId xmlns:p14="http://schemas.microsoft.com/office/powerpoint/2010/main" val="397843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35D9-B420-1D5B-86A7-E54710912A8D}"/>
              </a:ext>
            </a:extLst>
          </p:cNvPr>
          <p:cNvSpPr>
            <a:spLocks noGrp="1"/>
          </p:cNvSpPr>
          <p:nvPr>
            <p:ph type="title"/>
          </p:nvPr>
        </p:nvSpPr>
        <p:spPr/>
        <p:txBody>
          <a:bodyPr/>
          <a:lstStyle/>
          <a:p>
            <a:r>
              <a:rPr lang="en-US" dirty="0"/>
              <a:t>FLIPKART</a:t>
            </a:r>
          </a:p>
        </p:txBody>
      </p:sp>
      <p:graphicFrame>
        <p:nvGraphicFramePr>
          <p:cNvPr id="4" name="Table 4">
            <a:extLst>
              <a:ext uri="{FF2B5EF4-FFF2-40B4-BE49-F238E27FC236}">
                <a16:creationId xmlns:a16="http://schemas.microsoft.com/office/drawing/2014/main" id="{DDEB4E41-2DCF-64AA-318A-1AA726DBCBA2}"/>
              </a:ext>
            </a:extLst>
          </p:cNvPr>
          <p:cNvGraphicFramePr>
            <a:graphicFrameLocks noGrp="1"/>
          </p:cNvGraphicFramePr>
          <p:nvPr>
            <p:ph idx="1"/>
            <p:extLst>
              <p:ext uri="{D42A27DB-BD31-4B8C-83A1-F6EECF244321}">
                <p14:modId xmlns:p14="http://schemas.microsoft.com/office/powerpoint/2010/main" val="482241942"/>
              </p:ext>
            </p:extLst>
          </p:nvPr>
        </p:nvGraphicFramePr>
        <p:xfrm>
          <a:off x="1129003" y="1886902"/>
          <a:ext cx="10026360" cy="4297680"/>
        </p:xfrm>
        <a:graphic>
          <a:graphicData uri="http://schemas.openxmlformats.org/drawingml/2006/table">
            <a:tbl>
              <a:tblPr firstRow="1" bandRow="1">
                <a:tableStyleId>{5C22544A-7EE6-4342-B048-85BDC9FD1C3A}</a:tableStyleId>
              </a:tblPr>
              <a:tblGrid>
                <a:gridCol w="5013180">
                  <a:extLst>
                    <a:ext uri="{9D8B030D-6E8A-4147-A177-3AD203B41FA5}">
                      <a16:colId xmlns:a16="http://schemas.microsoft.com/office/drawing/2014/main" val="2840756245"/>
                    </a:ext>
                  </a:extLst>
                </a:gridCol>
                <a:gridCol w="5013180">
                  <a:extLst>
                    <a:ext uri="{9D8B030D-6E8A-4147-A177-3AD203B41FA5}">
                      <a16:colId xmlns:a16="http://schemas.microsoft.com/office/drawing/2014/main" val="1458246313"/>
                    </a:ext>
                  </a:extLst>
                </a:gridCol>
              </a:tblGrid>
              <a:tr h="364859">
                <a:tc>
                  <a:txBody>
                    <a:bodyPr/>
                    <a:lstStyle/>
                    <a:p>
                      <a:r>
                        <a:rPr lang="en-US" dirty="0"/>
                        <a:t>Analytical questions</a:t>
                      </a:r>
                    </a:p>
                  </a:txBody>
                  <a:tcPr/>
                </a:tc>
                <a:tc>
                  <a:txBody>
                    <a:bodyPr/>
                    <a:lstStyle/>
                    <a:p>
                      <a:r>
                        <a:rPr lang="en-US" dirty="0"/>
                        <a:t>Predictive questions</a:t>
                      </a:r>
                    </a:p>
                  </a:txBody>
                  <a:tcPr/>
                </a:tc>
                <a:extLst>
                  <a:ext uri="{0D108BD9-81ED-4DB2-BD59-A6C34878D82A}">
                    <a16:rowId xmlns:a16="http://schemas.microsoft.com/office/drawing/2014/main" val="4205356251"/>
                  </a:ext>
                </a:extLst>
              </a:tr>
              <a:tr h="364859">
                <a:tc>
                  <a:txBody>
                    <a:bodyPr/>
                    <a:lstStyle/>
                    <a:p>
                      <a:r>
                        <a:rPr lang="en-US" dirty="0"/>
                        <a:t>How many products are sold in last month?</a:t>
                      </a:r>
                    </a:p>
                  </a:txBody>
                  <a:tcPr/>
                </a:tc>
                <a:tc>
                  <a:txBody>
                    <a:bodyPr/>
                    <a:lstStyle/>
                    <a:p>
                      <a:r>
                        <a:rPr lang="en-US" dirty="0"/>
                        <a:t>How many products will get sold in next 2 days?</a:t>
                      </a:r>
                    </a:p>
                  </a:txBody>
                  <a:tcPr/>
                </a:tc>
                <a:extLst>
                  <a:ext uri="{0D108BD9-81ED-4DB2-BD59-A6C34878D82A}">
                    <a16:rowId xmlns:a16="http://schemas.microsoft.com/office/drawing/2014/main" val="4122824163"/>
                  </a:ext>
                </a:extLst>
              </a:tr>
              <a:tr h="364859">
                <a:tc>
                  <a:txBody>
                    <a:bodyPr/>
                    <a:lstStyle/>
                    <a:p>
                      <a:r>
                        <a:rPr lang="en-US" dirty="0"/>
                        <a:t>How many  new users have joined in this month?</a:t>
                      </a:r>
                    </a:p>
                  </a:txBody>
                  <a:tcPr/>
                </a:tc>
                <a:tc>
                  <a:txBody>
                    <a:bodyPr/>
                    <a:lstStyle/>
                    <a:p>
                      <a:r>
                        <a:rPr lang="en-US" dirty="0"/>
                        <a:t>How many new users will join this application in next week ?</a:t>
                      </a:r>
                    </a:p>
                  </a:txBody>
                  <a:tcPr/>
                </a:tc>
                <a:extLst>
                  <a:ext uri="{0D108BD9-81ED-4DB2-BD59-A6C34878D82A}">
                    <a16:rowId xmlns:a16="http://schemas.microsoft.com/office/drawing/2014/main" val="416464484"/>
                  </a:ext>
                </a:extLst>
              </a:tr>
              <a:tr h="364859">
                <a:tc>
                  <a:txBody>
                    <a:bodyPr/>
                    <a:lstStyle/>
                    <a:p>
                      <a:r>
                        <a:rPr lang="en-US" dirty="0"/>
                        <a:t>Which product page got more sales?</a:t>
                      </a:r>
                    </a:p>
                  </a:txBody>
                  <a:tcPr/>
                </a:tc>
                <a:tc>
                  <a:txBody>
                    <a:bodyPr/>
                    <a:lstStyle/>
                    <a:p>
                      <a:r>
                        <a:rPr lang="en-US" dirty="0"/>
                        <a:t>Which trending product will get more sales in next week?</a:t>
                      </a:r>
                    </a:p>
                  </a:txBody>
                  <a:tcPr/>
                </a:tc>
                <a:extLst>
                  <a:ext uri="{0D108BD9-81ED-4DB2-BD59-A6C34878D82A}">
                    <a16:rowId xmlns:a16="http://schemas.microsoft.com/office/drawing/2014/main" val="316857342"/>
                  </a:ext>
                </a:extLst>
              </a:tr>
              <a:tr h="364859">
                <a:tc>
                  <a:txBody>
                    <a:bodyPr/>
                    <a:lstStyle/>
                    <a:p>
                      <a:r>
                        <a:rPr lang="en-US" dirty="0"/>
                        <a:t>Is this application safe to use?</a:t>
                      </a:r>
                    </a:p>
                  </a:txBody>
                  <a:tcPr/>
                </a:tc>
                <a:tc>
                  <a:txBody>
                    <a:bodyPr/>
                    <a:lstStyle/>
                    <a:p>
                      <a:r>
                        <a:rPr lang="en-US" dirty="0"/>
                        <a:t>What are the ways to keep the user engaged in shopping?</a:t>
                      </a:r>
                    </a:p>
                  </a:txBody>
                  <a:tcPr/>
                </a:tc>
                <a:extLst>
                  <a:ext uri="{0D108BD9-81ED-4DB2-BD59-A6C34878D82A}">
                    <a16:rowId xmlns:a16="http://schemas.microsoft.com/office/drawing/2014/main" val="881809654"/>
                  </a:ext>
                </a:extLst>
              </a:tr>
              <a:tr h="364859">
                <a:tc>
                  <a:txBody>
                    <a:bodyPr/>
                    <a:lstStyle/>
                    <a:p>
                      <a:r>
                        <a:rPr lang="en-US" dirty="0"/>
                        <a:t>Time spent by an average user in this application?</a:t>
                      </a:r>
                    </a:p>
                  </a:txBody>
                  <a:tcPr/>
                </a:tc>
                <a:tc>
                  <a:txBody>
                    <a:bodyPr/>
                    <a:lstStyle/>
                    <a:p>
                      <a:r>
                        <a:rPr lang="en-US" dirty="0"/>
                        <a:t>When will the product get </a:t>
                      </a:r>
                      <a:r>
                        <a:rPr lang="en-US" dirty="0" err="1"/>
                        <a:t>delievered</a:t>
                      </a:r>
                      <a:r>
                        <a:rPr lang="en-US" dirty="0"/>
                        <a:t> to the customer?</a:t>
                      </a:r>
                    </a:p>
                  </a:txBody>
                  <a:tcPr/>
                </a:tc>
                <a:extLst>
                  <a:ext uri="{0D108BD9-81ED-4DB2-BD59-A6C34878D82A}">
                    <a16:rowId xmlns:a16="http://schemas.microsoft.com/office/drawing/2014/main" val="1427999533"/>
                  </a:ext>
                </a:extLst>
              </a:tr>
              <a:tr h="364859">
                <a:tc>
                  <a:txBody>
                    <a:bodyPr/>
                    <a:lstStyle/>
                    <a:p>
                      <a:r>
                        <a:rPr lang="en-US" dirty="0"/>
                        <a:t>How many customers return their ordered products?</a:t>
                      </a:r>
                    </a:p>
                  </a:txBody>
                  <a:tcPr/>
                </a:tc>
                <a:tc>
                  <a:txBody>
                    <a:bodyPr/>
                    <a:lstStyle/>
                    <a:p>
                      <a:endParaRPr lang="en-US" dirty="0"/>
                    </a:p>
                  </a:txBody>
                  <a:tcPr/>
                </a:tc>
                <a:extLst>
                  <a:ext uri="{0D108BD9-81ED-4DB2-BD59-A6C34878D82A}">
                    <a16:rowId xmlns:a16="http://schemas.microsoft.com/office/drawing/2014/main" val="162522233"/>
                  </a:ext>
                </a:extLst>
              </a:tr>
              <a:tr h="364859">
                <a:tc>
                  <a:txBody>
                    <a:bodyPr/>
                    <a:lstStyle/>
                    <a:p>
                      <a:endParaRPr lang="en-US"/>
                    </a:p>
                  </a:txBody>
                  <a:tcPr/>
                </a:tc>
                <a:tc>
                  <a:txBody>
                    <a:bodyPr/>
                    <a:lstStyle/>
                    <a:p>
                      <a:endParaRPr lang="en-US" dirty="0"/>
                    </a:p>
                  </a:txBody>
                  <a:tcPr/>
                </a:tc>
                <a:extLst>
                  <a:ext uri="{0D108BD9-81ED-4DB2-BD59-A6C34878D82A}">
                    <a16:rowId xmlns:a16="http://schemas.microsoft.com/office/drawing/2014/main" val="541479088"/>
                  </a:ext>
                </a:extLst>
              </a:tr>
            </a:tbl>
          </a:graphicData>
        </a:graphic>
      </p:graphicFrame>
    </p:spTree>
    <p:extLst>
      <p:ext uri="{BB962C8B-B14F-4D97-AF65-F5344CB8AC3E}">
        <p14:creationId xmlns:p14="http://schemas.microsoft.com/office/powerpoint/2010/main" val="1942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227B-1783-215F-08B9-3BE1F224D779}"/>
              </a:ext>
            </a:extLst>
          </p:cNvPr>
          <p:cNvSpPr>
            <a:spLocks noGrp="1"/>
          </p:cNvSpPr>
          <p:nvPr>
            <p:ph type="title"/>
          </p:nvPr>
        </p:nvSpPr>
        <p:spPr/>
        <p:txBody>
          <a:bodyPr/>
          <a:lstStyle/>
          <a:p>
            <a:r>
              <a:rPr lang="en-US" dirty="0"/>
              <a:t>Univariate and bivariate</a:t>
            </a:r>
          </a:p>
        </p:txBody>
      </p:sp>
      <p:sp>
        <p:nvSpPr>
          <p:cNvPr id="3" name="Content Placeholder 2">
            <a:extLst>
              <a:ext uri="{FF2B5EF4-FFF2-40B4-BE49-F238E27FC236}">
                <a16:creationId xmlns:a16="http://schemas.microsoft.com/office/drawing/2014/main" id="{CB68860F-53AD-0328-2353-9E223971A983}"/>
              </a:ext>
            </a:extLst>
          </p:cNvPr>
          <p:cNvSpPr>
            <a:spLocks noGrp="1"/>
          </p:cNvSpPr>
          <p:nvPr>
            <p:ph idx="1"/>
          </p:nvPr>
        </p:nvSpPr>
        <p:spPr/>
        <p:txBody>
          <a:bodyPr>
            <a:normAutofit/>
          </a:bodyPr>
          <a:lstStyle/>
          <a:p>
            <a:pPr marL="0" indent="0">
              <a:buNone/>
            </a:pPr>
            <a:r>
              <a:rPr lang="en-US" sz="2000" dirty="0">
                <a:solidFill>
                  <a:schemeClr val="tx1"/>
                </a:solidFill>
              </a:rPr>
              <a:t>Univariate: </a:t>
            </a:r>
          </a:p>
          <a:p>
            <a:pPr>
              <a:buFont typeface="Wingdings" panose="05000000000000000000" pitchFamily="2" charset="2"/>
              <a:buChar char="q"/>
            </a:pPr>
            <a:r>
              <a:rPr lang="en-IN" sz="2000" dirty="0">
                <a:solidFill>
                  <a:schemeClr val="tx1"/>
                </a:solidFill>
              </a:rPr>
              <a:t>Available stock of a product</a:t>
            </a:r>
          </a:p>
          <a:p>
            <a:pPr>
              <a:buFont typeface="Wingdings" panose="05000000000000000000" pitchFamily="2" charset="2"/>
              <a:buChar char="q"/>
            </a:pPr>
            <a:r>
              <a:rPr lang="en-IN" sz="2000" dirty="0">
                <a:solidFill>
                  <a:schemeClr val="tx1"/>
                </a:solidFill>
              </a:rPr>
              <a:t>Number of premium users</a:t>
            </a:r>
          </a:p>
          <a:p>
            <a:pPr>
              <a:buFont typeface="Wingdings" panose="05000000000000000000" pitchFamily="2" charset="2"/>
              <a:buChar char="q"/>
            </a:pPr>
            <a:endParaRPr lang="en-IN" dirty="0">
              <a:solidFill>
                <a:schemeClr val="tx1"/>
              </a:solidFill>
            </a:endParaRPr>
          </a:p>
          <a:p>
            <a:pPr>
              <a:buFont typeface="Wingdings" panose="05000000000000000000" pitchFamily="2" charset="2"/>
              <a:buChar char="q"/>
            </a:pPr>
            <a:endParaRPr lang="en-IN" sz="2000" dirty="0">
              <a:solidFill>
                <a:schemeClr val="tx1"/>
              </a:solidFill>
            </a:endParaRPr>
          </a:p>
          <a:p>
            <a:pPr marL="0" indent="0">
              <a:buNone/>
            </a:pPr>
            <a:r>
              <a:rPr lang="en-IN" sz="2000" dirty="0">
                <a:solidFill>
                  <a:schemeClr val="tx1"/>
                </a:solidFill>
              </a:rPr>
              <a:t>Bivariate:</a:t>
            </a:r>
          </a:p>
          <a:p>
            <a:pPr>
              <a:buFont typeface="Wingdings" panose="05000000000000000000" pitchFamily="2" charset="2"/>
              <a:buChar char="q"/>
            </a:pPr>
            <a:r>
              <a:rPr lang="en-IN" sz="2000" dirty="0">
                <a:solidFill>
                  <a:schemeClr val="tx1"/>
                </a:solidFill>
              </a:rPr>
              <a:t>Category and sales</a:t>
            </a:r>
          </a:p>
          <a:p>
            <a:pPr>
              <a:buFont typeface="Wingdings" panose="05000000000000000000" pitchFamily="2" charset="2"/>
              <a:buChar char="q"/>
            </a:pPr>
            <a:r>
              <a:rPr lang="en-IN" sz="2000" dirty="0">
                <a:solidFill>
                  <a:schemeClr val="tx1"/>
                </a:solidFill>
              </a:rPr>
              <a:t>Product and returns </a:t>
            </a:r>
          </a:p>
          <a:p>
            <a:endParaRPr lang="en-US" dirty="0">
              <a:solidFill>
                <a:schemeClr val="tx1"/>
              </a:solidFill>
            </a:endParaRPr>
          </a:p>
        </p:txBody>
      </p:sp>
    </p:spTree>
    <p:extLst>
      <p:ext uri="{BB962C8B-B14F-4D97-AF65-F5344CB8AC3E}">
        <p14:creationId xmlns:p14="http://schemas.microsoft.com/office/powerpoint/2010/main" val="267932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227B-1783-215F-08B9-3BE1F224D779}"/>
              </a:ext>
            </a:extLst>
          </p:cNvPr>
          <p:cNvSpPr>
            <a:spLocks noGrp="1"/>
          </p:cNvSpPr>
          <p:nvPr>
            <p:ph type="title"/>
          </p:nvPr>
        </p:nvSpPr>
        <p:spPr/>
        <p:txBody>
          <a:bodyPr/>
          <a:lstStyle/>
          <a:p>
            <a:r>
              <a:rPr lang="en-US" dirty="0"/>
              <a:t>Attribute types:-</a:t>
            </a:r>
          </a:p>
        </p:txBody>
      </p:sp>
      <p:sp>
        <p:nvSpPr>
          <p:cNvPr id="3" name="Content Placeholder 2">
            <a:extLst>
              <a:ext uri="{FF2B5EF4-FFF2-40B4-BE49-F238E27FC236}">
                <a16:creationId xmlns:a16="http://schemas.microsoft.com/office/drawing/2014/main" id="{CB68860F-53AD-0328-2353-9E223971A983}"/>
              </a:ext>
            </a:extLst>
          </p:cNvPr>
          <p:cNvSpPr>
            <a:spLocks noGrp="1"/>
          </p:cNvSpPr>
          <p:nvPr>
            <p:ph idx="1"/>
          </p:nvPr>
        </p:nvSpPr>
        <p:spPr/>
        <p:txBody>
          <a:bodyPr/>
          <a:lstStyle/>
          <a:p>
            <a:pPr marL="0" indent="0">
              <a:buNone/>
            </a:pPr>
            <a:endParaRPr lang="en-US" b="1" dirty="0"/>
          </a:p>
          <a:p>
            <a:pPr>
              <a:buFont typeface="Wingdings" panose="05000000000000000000" pitchFamily="2" charset="2"/>
              <a:buChar char="q"/>
            </a:pPr>
            <a:r>
              <a:rPr lang="en-US" b="1" dirty="0"/>
              <a:t>NOMINAL attribute </a:t>
            </a:r>
            <a:r>
              <a:rPr lang="en-US" dirty="0"/>
              <a:t>– </a:t>
            </a:r>
            <a:r>
              <a:rPr lang="en-US" dirty="0" err="1"/>
              <a:t>flipkart</a:t>
            </a:r>
            <a:r>
              <a:rPr lang="en-US" dirty="0"/>
              <a:t> assured status , payment type</a:t>
            </a:r>
          </a:p>
          <a:p>
            <a:pPr>
              <a:buFont typeface="Wingdings" panose="05000000000000000000" pitchFamily="2" charset="2"/>
              <a:buChar char="q"/>
            </a:pPr>
            <a:r>
              <a:rPr lang="en-US" b="1" dirty="0"/>
              <a:t>ASSYMMETRIC BINARY ATTRIBUTE </a:t>
            </a:r>
            <a:r>
              <a:rPr lang="en-US" dirty="0"/>
              <a:t>– is user buyer or seller</a:t>
            </a:r>
          </a:p>
          <a:p>
            <a:pPr>
              <a:buFont typeface="Wingdings" panose="05000000000000000000" pitchFamily="2" charset="2"/>
              <a:buChar char="q"/>
            </a:pPr>
            <a:r>
              <a:rPr lang="en-US" b="1" dirty="0"/>
              <a:t>SYMMETRIC BINARY ATTRIBUTE </a:t>
            </a:r>
            <a:r>
              <a:rPr lang="en-US" dirty="0"/>
              <a:t>– GENDER STATUS</a:t>
            </a:r>
          </a:p>
          <a:p>
            <a:pPr>
              <a:buFont typeface="Wingdings" panose="05000000000000000000" pitchFamily="2" charset="2"/>
              <a:buChar char="q"/>
            </a:pPr>
            <a:r>
              <a:rPr lang="en-US" b="1" dirty="0"/>
              <a:t>Ordinal attribute </a:t>
            </a:r>
            <a:r>
              <a:rPr lang="en-US" dirty="0"/>
              <a:t>– rating of the </a:t>
            </a:r>
            <a:r>
              <a:rPr lang="en-US" dirty="0" err="1"/>
              <a:t>product,trending</a:t>
            </a:r>
            <a:r>
              <a:rPr lang="en-US" dirty="0"/>
              <a:t> products</a:t>
            </a:r>
          </a:p>
          <a:p>
            <a:pPr>
              <a:buFont typeface="Wingdings" panose="05000000000000000000" pitchFamily="2" charset="2"/>
              <a:buChar char="q"/>
            </a:pPr>
            <a:r>
              <a:rPr lang="en-US" b="1" dirty="0"/>
              <a:t>Numeric interval scaled attribute </a:t>
            </a:r>
            <a:r>
              <a:rPr lang="en-US" dirty="0"/>
              <a:t>–price range , rating of the product</a:t>
            </a:r>
          </a:p>
          <a:p>
            <a:pPr>
              <a:buFont typeface="Wingdings" panose="05000000000000000000" pitchFamily="2" charset="2"/>
              <a:buChar char="q"/>
            </a:pPr>
            <a:r>
              <a:rPr lang="en-US" b="1" dirty="0"/>
              <a:t>Numeric ratio scaled attribute </a:t>
            </a:r>
            <a:r>
              <a:rPr lang="en-US" dirty="0"/>
              <a:t>–product height and weight</a:t>
            </a:r>
          </a:p>
        </p:txBody>
      </p:sp>
    </p:spTree>
    <p:extLst>
      <p:ext uri="{BB962C8B-B14F-4D97-AF65-F5344CB8AC3E}">
        <p14:creationId xmlns:p14="http://schemas.microsoft.com/office/powerpoint/2010/main" val="402722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227B-1783-215F-08B9-3BE1F224D779}"/>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CB68860F-53AD-0328-2353-9E223971A983}"/>
              </a:ext>
            </a:extLst>
          </p:cNvPr>
          <p:cNvSpPr>
            <a:spLocks noGrp="1"/>
          </p:cNvSpPr>
          <p:nvPr>
            <p:ph idx="1"/>
          </p:nvPr>
        </p:nvSpPr>
        <p:spPr/>
        <p:txBody>
          <a:bodyPr/>
          <a:lstStyle/>
          <a:p>
            <a:pPr marL="0" indent="0">
              <a:buNone/>
            </a:pPr>
            <a:endParaRPr lang="en-US" b="1" dirty="0"/>
          </a:p>
          <a:p>
            <a:pPr>
              <a:buFont typeface="Wingdings" panose="05000000000000000000" pitchFamily="2" charset="2"/>
              <a:buChar char="q"/>
            </a:pPr>
            <a:r>
              <a:rPr lang="en-US" b="1" dirty="0"/>
              <a:t>Line chart </a:t>
            </a:r>
            <a:r>
              <a:rPr lang="en-US" dirty="0"/>
              <a:t>– sales of a product over a period of years</a:t>
            </a:r>
          </a:p>
          <a:p>
            <a:pPr>
              <a:buFont typeface="Wingdings" panose="05000000000000000000" pitchFamily="2" charset="2"/>
              <a:buChar char="q"/>
            </a:pPr>
            <a:r>
              <a:rPr lang="en-US" b="1" dirty="0"/>
              <a:t>Bar chart </a:t>
            </a:r>
            <a:r>
              <a:rPr lang="en-US" dirty="0"/>
              <a:t>– availability of stocks in different places</a:t>
            </a:r>
          </a:p>
          <a:p>
            <a:pPr>
              <a:buFont typeface="Wingdings" panose="05000000000000000000" pitchFamily="2" charset="2"/>
              <a:buChar char="q"/>
            </a:pPr>
            <a:r>
              <a:rPr lang="en-US" b="1" dirty="0"/>
              <a:t>Quantile-quantile plot </a:t>
            </a:r>
            <a:r>
              <a:rPr lang="en-US" dirty="0"/>
              <a:t>– sales of different sellers for same product</a:t>
            </a:r>
          </a:p>
        </p:txBody>
      </p:sp>
    </p:spTree>
    <p:extLst>
      <p:ext uri="{BB962C8B-B14F-4D97-AF65-F5344CB8AC3E}">
        <p14:creationId xmlns:p14="http://schemas.microsoft.com/office/powerpoint/2010/main" val="286790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227B-1783-215F-08B9-3BE1F224D779}"/>
              </a:ext>
            </a:extLst>
          </p:cNvPr>
          <p:cNvSpPr>
            <a:spLocks noGrp="1"/>
          </p:cNvSpPr>
          <p:nvPr>
            <p:ph type="title"/>
          </p:nvPr>
        </p:nvSpPr>
        <p:spPr/>
        <p:txBody>
          <a:bodyPr/>
          <a:lstStyle/>
          <a:p>
            <a:r>
              <a:rPr lang="en-US" dirty="0"/>
              <a:t>Discrete and continuous</a:t>
            </a:r>
          </a:p>
        </p:txBody>
      </p:sp>
      <p:sp>
        <p:nvSpPr>
          <p:cNvPr id="3" name="Content Placeholder 2">
            <a:extLst>
              <a:ext uri="{FF2B5EF4-FFF2-40B4-BE49-F238E27FC236}">
                <a16:creationId xmlns:a16="http://schemas.microsoft.com/office/drawing/2014/main" id="{CB68860F-53AD-0328-2353-9E223971A983}"/>
              </a:ext>
            </a:extLst>
          </p:cNvPr>
          <p:cNvSpPr>
            <a:spLocks noGrp="1"/>
          </p:cNvSpPr>
          <p:nvPr>
            <p:ph idx="1"/>
          </p:nvPr>
        </p:nvSpPr>
        <p:spPr/>
        <p:txBody>
          <a:bodyPr>
            <a:normAutofit/>
          </a:bodyPr>
          <a:lstStyle/>
          <a:p>
            <a:pPr marL="0" indent="0">
              <a:buNone/>
            </a:pPr>
            <a:r>
              <a:rPr lang="en-US" sz="2000" dirty="0">
                <a:solidFill>
                  <a:schemeClr val="tx1"/>
                </a:solidFill>
              </a:rPr>
              <a:t>Discrete</a:t>
            </a:r>
          </a:p>
          <a:p>
            <a:pPr>
              <a:buFont typeface="Wingdings" panose="05000000000000000000" pitchFamily="2" charset="2"/>
              <a:buChar char="q"/>
            </a:pPr>
            <a:r>
              <a:rPr lang="en-US" sz="2000" dirty="0">
                <a:solidFill>
                  <a:schemeClr val="tx1"/>
                </a:solidFill>
              </a:rPr>
              <a:t>Stocks</a:t>
            </a:r>
          </a:p>
          <a:p>
            <a:pPr>
              <a:buFont typeface="Wingdings" panose="05000000000000000000" pitchFamily="2" charset="2"/>
              <a:buChar char="q"/>
            </a:pPr>
            <a:r>
              <a:rPr lang="en-US" sz="2000" dirty="0">
                <a:solidFill>
                  <a:schemeClr val="tx1"/>
                </a:solidFill>
              </a:rPr>
              <a:t>Number of users</a:t>
            </a:r>
          </a:p>
          <a:p>
            <a:endParaRPr lang="en-US" sz="2000" dirty="0">
              <a:solidFill>
                <a:schemeClr val="tx1"/>
              </a:solidFill>
            </a:endParaRPr>
          </a:p>
          <a:p>
            <a:pPr marL="0" indent="0">
              <a:buNone/>
            </a:pPr>
            <a:r>
              <a:rPr lang="en-US" sz="2000" dirty="0">
                <a:solidFill>
                  <a:schemeClr val="tx1"/>
                </a:solidFill>
              </a:rPr>
              <a:t>Continuous</a:t>
            </a:r>
          </a:p>
          <a:p>
            <a:pPr>
              <a:buFont typeface="Wingdings" panose="05000000000000000000" pitchFamily="2" charset="2"/>
              <a:buChar char="q"/>
            </a:pPr>
            <a:r>
              <a:rPr lang="en-US" sz="2000" dirty="0">
                <a:solidFill>
                  <a:schemeClr val="tx1"/>
                </a:solidFill>
              </a:rPr>
              <a:t>Price of products</a:t>
            </a:r>
          </a:p>
          <a:p>
            <a:pPr>
              <a:buFont typeface="Wingdings" panose="05000000000000000000" pitchFamily="2" charset="2"/>
              <a:buChar char="q"/>
            </a:pPr>
            <a:r>
              <a:rPr lang="en-US" sz="2000" dirty="0">
                <a:solidFill>
                  <a:schemeClr val="tx1"/>
                </a:solidFill>
              </a:rPr>
              <a:t>Rating</a:t>
            </a:r>
          </a:p>
        </p:txBody>
      </p:sp>
    </p:spTree>
    <p:extLst>
      <p:ext uri="{BB962C8B-B14F-4D97-AF65-F5344CB8AC3E}">
        <p14:creationId xmlns:p14="http://schemas.microsoft.com/office/powerpoint/2010/main" val="149812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227B-1783-215F-08B9-3BE1F224D779}"/>
              </a:ext>
            </a:extLst>
          </p:cNvPr>
          <p:cNvSpPr>
            <a:spLocks noGrp="1"/>
          </p:cNvSpPr>
          <p:nvPr>
            <p:ph type="title"/>
          </p:nvPr>
        </p:nvSpPr>
        <p:spPr>
          <a:xfrm>
            <a:off x="1036320" y="2267803"/>
            <a:ext cx="10058400" cy="1450757"/>
          </a:xfrm>
        </p:spPr>
        <p:txBody>
          <a:bodyPr/>
          <a:lstStyle/>
          <a:p>
            <a:pPr algn="ctr"/>
            <a:r>
              <a:rPr lang="en-US" dirty="0"/>
              <a:t>THANK YOU</a:t>
            </a:r>
          </a:p>
        </p:txBody>
      </p:sp>
      <p:sp>
        <p:nvSpPr>
          <p:cNvPr id="3" name="Content Placeholder 2">
            <a:extLst>
              <a:ext uri="{FF2B5EF4-FFF2-40B4-BE49-F238E27FC236}">
                <a16:creationId xmlns:a16="http://schemas.microsoft.com/office/drawing/2014/main" id="{CB68860F-53AD-0328-2353-9E223971A9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039769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1428</TotalTime>
  <Words>394</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Open Sans</vt:lpstr>
      <vt:lpstr>Wingdings</vt:lpstr>
      <vt:lpstr>Retrospect</vt:lpstr>
      <vt:lpstr>19CSE304 FOUNDATION OF DATA SCIENCE</vt:lpstr>
      <vt:lpstr>BACKGROUND</vt:lpstr>
      <vt:lpstr>FLIPKART</vt:lpstr>
      <vt:lpstr>Univariate and bivariate</vt:lpstr>
      <vt:lpstr>Attribute types:-</vt:lpstr>
      <vt:lpstr>Visualization:-</vt:lpstr>
      <vt:lpstr>Discrete and continuous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19CSE304 FOUNDATION OF DATA SCIENCE</dc:title>
  <dc:creator>Nitheesh M</dc:creator>
  <cp:lastModifiedBy>Nitheesh M</cp:lastModifiedBy>
  <cp:revision>5</cp:revision>
  <dcterms:created xsi:type="dcterms:W3CDTF">2022-09-20T09:19:50Z</dcterms:created>
  <dcterms:modified xsi:type="dcterms:W3CDTF">2022-10-12T06:53:43Z</dcterms:modified>
</cp:coreProperties>
</file>