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70" r:id="rId10"/>
    <p:sldId id="264" r:id="rId11"/>
    <p:sldId id="272" r:id="rId12"/>
    <p:sldId id="273" r:id="rId13"/>
    <p:sldId id="266" r:id="rId14"/>
    <p:sldId id="267" r:id="rId15"/>
    <p:sldId id="268" r:id="rId16"/>
    <p:sldId id="274" r:id="rId17"/>
    <p:sldId id="275"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278996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914799-7897-4E11-A850-456868E9800E}"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358385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2659693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5413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102488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387230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155171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383673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158078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232133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39278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914799-7897-4E11-A850-456868E9800E}"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154946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14799-7897-4E11-A850-456868E9800E}"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52201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221748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17755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914799-7897-4E11-A850-456868E9800E}" type="datetimeFigureOut">
              <a:rPr lang="en-US" smtClean="0"/>
              <a:t>11/29/2022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98333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914799-7897-4E11-A850-456868E9800E}"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B621-2034-4798-B6A5-0ED0D1EB69E4}" type="slidenum">
              <a:rPr lang="en-US" smtClean="0"/>
              <a:t>‹#›</a:t>
            </a:fld>
            <a:endParaRPr lang="en-US"/>
          </a:p>
        </p:txBody>
      </p:sp>
    </p:spTree>
    <p:extLst>
      <p:ext uri="{BB962C8B-B14F-4D97-AF65-F5344CB8AC3E}">
        <p14:creationId xmlns:p14="http://schemas.microsoft.com/office/powerpoint/2010/main" val="362516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914799-7897-4E11-A850-456868E9800E}" type="datetimeFigureOut">
              <a:rPr lang="en-US" smtClean="0"/>
              <a:t>11/29/2022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CB621-2034-4798-B6A5-0ED0D1EB69E4}" type="slidenum">
              <a:rPr lang="en-US" smtClean="0"/>
              <a:t>‹#›</a:t>
            </a:fld>
            <a:endParaRPr lang="en-US"/>
          </a:p>
        </p:txBody>
      </p:sp>
    </p:spTree>
    <p:extLst>
      <p:ext uri="{BB962C8B-B14F-4D97-AF65-F5344CB8AC3E}">
        <p14:creationId xmlns:p14="http://schemas.microsoft.com/office/powerpoint/2010/main" val="9568449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Preprocessing-steps-composed-of-Data-Consolidation-Data-Cleaning-Data-Transformation_fig21_327183263"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 name="Oval 11">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 name="Picture 13">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 name="Picture 15">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9" name="Rectangle 17">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3"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7D0946D-19D1-487F-22BC-6C493665BA71}"/>
              </a:ext>
            </a:extLst>
          </p:cNvPr>
          <p:cNvSpPr>
            <a:spLocks noGrp="1"/>
          </p:cNvSpPr>
          <p:nvPr>
            <p:ph type="ctrTitle"/>
          </p:nvPr>
        </p:nvSpPr>
        <p:spPr>
          <a:xfrm>
            <a:off x="1522413" y="553721"/>
            <a:ext cx="9242038" cy="1143000"/>
          </a:xfrm>
        </p:spPr>
        <p:txBody>
          <a:bodyPr vert="horz" lIns="91440" tIns="45720" rIns="91440" bIns="45720" rtlCol="0" anchor="ctr">
            <a:normAutofit fontScale="90000"/>
          </a:bodyPr>
          <a:lstStyle/>
          <a:p>
            <a:pPr algn="ctr"/>
            <a:r>
              <a:rPr lang="en-US" sz="4200" dirty="0">
                <a:effectLst/>
              </a:rPr>
              <a:t>SENTIMENT ANALYSIS ON TWITTER MESSAGES</a:t>
            </a:r>
            <a:endParaRPr lang="en-US" sz="4200" dirty="0"/>
          </a:p>
        </p:txBody>
      </p:sp>
      <p:sp>
        <p:nvSpPr>
          <p:cNvPr id="3" name="Subtitle 2">
            <a:extLst>
              <a:ext uri="{FF2B5EF4-FFF2-40B4-BE49-F238E27FC236}">
                <a16:creationId xmlns:a16="http://schemas.microsoft.com/office/drawing/2014/main" id="{C84406FB-A6BA-926C-8EF8-DE4B24FBEF19}"/>
              </a:ext>
            </a:extLst>
          </p:cNvPr>
          <p:cNvSpPr>
            <a:spLocks noGrp="1"/>
          </p:cNvSpPr>
          <p:nvPr>
            <p:ph type="subTitle" idx="1"/>
          </p:nvPr>
        </p:nvSpPr>
        <p:spPr>
          <a:xfrm>
            <a:off x="4930816" y="2270503"/>
            <a:ext cx="6444975" cy="3782825"/>
          </a:xfrm>
        </p:spPr>
        <p:txBody>
          <a:bodyPr vert="horz" lIns="91440" tIns="45720" rIns="91440" bIns="45720" rtlCol="0" anchor="ctr">
            <a:normAutofit/>
          </a:bodyPr>
          <a:lstStyle/>
          <a:p>
            <a:pPr marL="0" marR="0">
              <a:buFont typeface="Wingdings 3" charset="2"/>
              <a:buChar char=""/>
            </a:pPr>
            <a:r>
              <a:rPr lang="en-US" dirty="0">
                <a:solidFill>
                  <a:schemeClr val="tx1"/>
                </a:solidFill>
                <a:effectLst/>
              </a:rPr>
              <a:t>Rajasri Lekkala                  11558355</a:t>
            </a:r>
          </a:p>
          <a:p>
            <a:pPr>
              <a:buFont typeface="Wingdings 3" charset="2"/>
              <a:buChar char=""/>
            </a:pPr>
            <a:r>
              <a:rPr lang="en-US" dirty="0">
                <a:solidFill>
                  <a:schemeClr val="tx1"/>
                </a:solidFill>
                <a:effectLst/>
              </a:rPr>
              <a:t>Nitheesh Sama                    11558355</a:t>
            </a:r>
            <a:endParaRPr lang="en-US" dirty="0">
              <a:solidFill>
                <a:schemeClr val="tx1"/>
              </a:solidFill>
            </a:endParaRPr>
          </a:p>
          <a:p>
            <a:pPr marL="0" marR="0">
              <a:buFont typeface="Wingdings 3" charset="2"/>
              <a:buChar char=""/>
            </a:pPr>
            <a:r>
              <a:rPr lang="en-US" dirty="0">
                <a:solidFill>
                  <a:schemeClr val="tx1"/>
                </a:solidFill>
                <a:effectLst/>
              </a:rPr>
              <a:t>Sai Krishna </a:t>
            </a:r>
            <a:r>
              <a:rPr lang="en-US" dirty="0" err="1">
                <a:solidFill>
                  <a:schemeClr val="tx1"/>
                </a:solidFill>
                <a:effectLst/>
              </a:rPr>
              <a:t>Bussa</a:t>
            </a:r>
            <a:r>
              <a:rPr lang="en-US" dirty="0">
                <a:solidFill>
                  <a:schemeClr val="tx1"/>
                </a:solidFill>
                <a:effectLst/>
              </a:rPr>
              <a:t>               11558355</a:t>
            </a:r>
          </a:p>
          <a:p>
            <a:pPr marL="0" marR="0">
              <a:buFont typeface="Wingdings 3" charset="2"/>
              <a:buChar char=""/>
            </a:pPr>
            <a:r>
              <a:rPr lang="en-US" dirty="0">
                <a:solidFill>
                  <a:schemeClr val="tx1"/>
                </a:solidFill>
              </a:rPr>
              <a:t> Lokesh Bachu            </a:t>
            </a:r>
            <a:r>
              <a:rPr lang="en-US" dirty="0">
                <a:solidFill>
                  <a:schemeClr val="tx1"/>
                </a:solidFill>
                <a:effectLst/>
              </a:rPr>
              <a:t>        11558355</a:t>
            </a:r>
            <a:endParaRPr lang="en-US" dirty="0">
              <a:solidFill>
                <a:schemeClr val="tx1"/>
              </a:solidFill>
            </a:endParaRPr>
          </a:p>
          <a:p>
            <a:pPr>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12524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73A7-C94A-5474-5E8B-3DD408A25C7C}"/>
              </a:ext>
            </a:extLst>
          </p:cNvPr>
          <p:cNvSpPr>
            <a:spLocks noGrp="1"/>
          </p:cNvSpPr>
          <p:nvPr>
            <p:ph type="title"/>
          </p:nvPr>
        </p:nvSpPr>
        <p:spPr>
          <a:xfrm>
            <a:off x="331470" y="148591"/>
            <a:ext cx="1988820" cy="765809"/>
          </a:xfrm>
        </p:spPr>
        <p:txBody>
          <a:bodyPr>
            <a:normAutofit fontScale="90000"/>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Implementation</a:t>
            </a:r>
            <a:br>
              <a:rPr lang="en-US" dirty="0"/>
            </a:br>
            <a:endParaRPr lang="en-US" dirty="0"/>
          </a:p>
        </p:txBody>
      </p:sp>
      <p:sp>
        <p:nvSpPr>
          <p:cNvPr id="3" name="Content Placeholder 2">
            <a:extLst>
              <a:ext uri="{FF2B5EF4-FFF2-40B4-BE49-F238E27FC236}">
                <a16:creationId xmlns:a16="http://schemas.microsoft.com/office/drawing/2014/main" id="{F783A945-BDE9-36E3-A832-E565825F7DEC}"/>
              </a:ext>
            </a:extLst>
          </p:cNvPr>
          <p:cNvSpPr>
            <a:spLocks noGrp="1"/>
          </p:cNvSpPr>
          <p:nvPr>
            <p:ph idx="1"/>
          </p:nvPr>
        </p:nvSpPr>
        <p:spPr>
          <a:xfrm>
            <a:off x="468630" y="422911"/>
            <a:ext cx="10885170" cy="5754052"/>
          </a:xfrm>
        </p:spPr>
        <p:txBody>
          <a:bodyPr/>
          <a:lstStyle/>
          <a:p>
            <a:r>
              <a:rPr lang="en-US" sz="1800" dirty="0">
                <a:effectLst/>
                <a:latin typeface="Times New Roman" panose="02020603050405020304" pitchFamily="18" charset="0"/>
                <a:ea typeface="Calibri" panose="020F0502020204030204" pitchFamily="34" charset="0"/>
              </a:rPr>
              <a:t>Applying vectorization the final dataset Applying </a:t>
            </a:r>
            <a:r>
              <a:rPr lang="en-US" sz="1800" dirty="0" err="1">
                <a:effectLst/>
                <a:latin typeface="Times New Roman" panose="02020603050405020304" pitchFamily="18" charset="0"/>
                <a:ea typeface="Calibri" panose="020F0502020204030204" pitchFamily="34" charset="0"/>
              </a:rPr>
              <a:t>vApplying</a:t>
            </a:r>
            <a:r>
              <a:rPr lang="en-US" sz="1800" dirty="0">
                <a:effectLst/>
                <a:latin typeface="Times New Roman" panose="02020603050405020304" pitchFamily="18" charset="0"/>
                <a:ea typeface="Calibri" panose="020F0502020204030204" pitchFamily="34" charset="0"/>
              </a:rPr>
              <a:t> vectorization the final dataset </a:t>
            </a:r>
            <a:r>
              <a:rPr lang="en-US" sz="1800" dirty="0" err="1">
                <a:effectLst/>
                <a:latin typeface="Times New Roman" panose="02020603050405020304" pitchFamily="18" charset="0"/>
                <a:ea typeface="Calibri" panose="020F0502020204030204" pitchFamily="34" charset="0"/>
              </a:rPr>
              <a:t>ectorization</a:t>
            </a:r>
            <a:r>
              <a:rPr lang="en-US" sz="1800" dirty="0">
                <a:effectLst/>
                <a:latin typeface="Times New Roman" panose="02020603050405020304" pitchFamily="18" charset="0"/>
                <a:ea typeface="Calibri" panose="020F0502020204030204" pitchFamily="34" charset="0"/>
              </a:rPr>
              <a:t> the final dataset </a:t>
            </a:r>
            <a:endParaRPr lang="en-US" dirty="0"/>
          </a:p>
        </p:txBody>
      </p:sp>
      <p:sp>
        <p:nvSpPr>
          <p:cNvPr id="7" name="Rectangle 6">
            <a:extLst>
              <a:ext uri="{FF2B5EF4-FFF2-40B4-BE49-F238E27FC236}">
                <a16:creationId xmlns:a16="http://schemas.microsoft.com/office/drawing/2014/main" id="{6549C347-FC42-EE62-81D6-90FA4D2F8902}"/>
              </a:ext>
            </a:extLst>
          </p:cNvPr>
          <p:cNvSpPr/>
          <p:nvPr/>
        </p:nvSpPr>
        <p:spPr>
          <a:xfrm>
            <a:off x="548640" y="422911"/>
            <a:ext cx="10805160" cy="560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rPr>
              <a:t>creating data frame </a:t>
            </a:r>
            <a:endParaRPr lang="en-US" dirty="0"/>
          </a:p>
        </p:txBody>
      </p:sp>
      <p:sp>
        <p:nvSpPr>
          <p:cNvPr id="8" name="Arrow: Down 7">
            <a:extLst>
              <a:ext uri="{FF2B5EF4-FFF2-40B4-BE49-F238E27FC236}">
                <a16:creationId xmlns:a16="http://schemas.microsoft.com/office/drawing/2014/main" id="{B5489F7E-22C9-6CC2-A780-2C80B8D49B74}"/>
              </a:ext>
            </a:extLst>
          </p:cNvPr>
          <p:cNvSpPr/>
          <p:nvPr/>
        </p:nvSpPr>
        <p:spPr>
          <a:xfrm>
            <a:off x="5932170" y="982980"/>
            <a:ext cx="45719" cy="274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532708-6A62-A5A6-823A-E23B4C519348}"/>
              </a:ext>
            </a:extLst>
          </p:cNvPr>
          <p:cNvSpPr/>
          <p:nvPr/>
        </p:nvSpPr>
        <p:spPr>
          <a:xfrm>
            <a:off x="3383278" y="1280161"/>
            <a:ext cx="5033013" cy="5372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performing tweet pre-processing by removing stop words </a:t>
            </a:r>
            <a:endParaRPr lang="en-US" dirty="0">
              <a:ln w="0"/>
              <a:solidFill>
                <a:schemeClr val="tx1"/>
              </a:solidFill>
              <a:effectLst>
                <a:outerShdw blurRad="38100" dist="19050" dir="2700000" algn="tl" rotWithShape="0">
                  <a:schemeClr val="dk1">
                    <a:alpha val="40000"/>
                  </a:schemeClr>
                </a:outerShdw>
              </a:effectLst>
            </a:endParaRPr>
          </a:p>
        </p:txBody>
      </p:sp>
      <p:sp>
        <p:nvSpPr>
          <p:cNvPr id="11" name="Arrow: Down 10">
            <a:extLst>
              <a:ext uri="{FF2B5EF4-FFF2-40B4-BE49-F238E27FC236}">
                <a16:creationId xmlns:a16="http://schemas.microsoft.com/office/drawing/2014/main" id="{FB8440FD-219F-26B5-705D-C13300AAE618}"/>
              </a:ext>
            </a:extLst>
          </p:cNvPr>
          <p:cNvSpPr/>
          <p:nvPr/>
        </p:nvSpPr>
        <p:spPr>
          <a:xfrm>
            <a:off x="5943598" y="1840229"/>
            <a:ext cx="45719" cy="297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28E510-AB1F-2237-0AC1-0994D0D11412}"/>
              </a:ext>
            </a:extLst>
          </p:cNvPr>
          <p:cNvSpPr/>
          <p:nvPr/>
        </p:nvSpPr>
        <p:spPr>
          <a:xfrm>
            <a:off x="3383278" y="2137409"/>
            <a:ext cx="5033014" cy="4424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performing Lemmatization </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Arrow: Down 12">
            <a:extLst>
              <a:ext uri="{FF2B5EF4-FFF2-40B4-BE49-F238E27FC236}">
                <a16:creationId xmlns:a16="http://schemas.microsoft.com/office/drawing/2014/main" id="{CAB7497B-5CDB-3AEF-4D19-A6C5A4F34A85}"/>
              </a:ext>
            </a:extLst>
          </p:cNvPr>
          <p:cNvSpPr/>
          <p:nvPr/>
        </p:nvSpPr>
        <p:spPr>
          <a:xfrm>
            <a:off x="5943598" y="2602705"/>
            <a:ext cx="45719" cy="297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D734AC-3C35-E193-089D-43DA3681E529}"/>
              </a:ext>
            </a:extLst>
          </p:cNvPr>
          <p:cNvSpPr/>
          <p:nvPr/>
        </p:nvSpPr>
        <p:spPr>
          <a:xfrm>
            <a:off x="3383279" y="2971798"/>
            <a:ext cx="5033012" cy="5272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Applying vectorization the final dataset </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Arrow: Down 14">
            <a:extLst>
              <a:ext uri="{FF2B5EF4-FFF2-40B4-BE49-F238E27FC236}">
                <a16:creationId xmlns:a16="http://schemas.microsoft.com/office/drawing/2014/main" id="{F0D5BF05-477D-E48C-7333-A79BEF9BF6CE}"/>
              </a:ext>
            </a:extLst>
          </p:cNvPr>
          <p:cNvSpPr/>
          <p:nvPr/>
        </p:nvSpPr>
        <p:spPr>
          <a:xfrm>
            <a:off x="5943598" y="3500901"/>
            <a:ext cx="45719" cy="3152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CF54D8-67FD-E8CD-21D8-043F1920E28A}"/>
              </a:ext>
            </a:extLst>
          </p:cNvPr>
          <p:cNvSpPr/>
          <p:nvPr/>
        </p:nvSpPr>
        <p:spPr>
          <a:xfrm>
            <a:off x="3383278" y="3843567"/>
            <a:ext cx="5055873" cy="3760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Splitting data</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Arrow: Down 18">
            <a:extLst>
              <a:ext uri="{FF2B5EF4-FFF2-40B4-BE49-F238E27FC236}">
                <a16:creationId xmlns:a16="http://schemas.microsoft.com/office/drawing/2014/main" id="{25AA721F-62EA-4880-1984-C9F1835A444C}"/>
              </a:ext>
            </a:extLst>
          </p:cNvPr>
          <p:cNvSpPr/>
          <p:nvPr/>
        </p:nvSpPr>
        <p:spPr>
          <a:xfrm>
            <a:off x="5922645" y="4180999"/>
            <a:ext cx="45719" cy="362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CEDF31-678D-433F-8ADC-BAD1C07DABB6}"/>
              </a:ext>
            </a:extLst>
          </p:cNvPr>
          <p:cNvSpPr/>
          <p:nvPr/>
        </p:nvSpPr>
        <p:spPr>
          <a:xfrm>
            <a:off x="3383279" y="4493891"/>
            <a:ext cx="5055872" cy="6310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Creating Decision tree classifier and performing model fitting</a:t>
            </a:r>
            <a:endParaRPr lang="en-US"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2D31C2D4-A59E-635D-6EF5-FF0C3CC1C3B3}"/>
              </a:ext>
            </a:extLst>
          </p:cNvPr>
          <p:cNvSpPr/>
          <p:nvPr/>
        </p:nvSpPr>
        <p:spPr>
          <a:xfrm>
            <a:off x="3383277" y="5525203"/>
            <a:ext cx="5055873" cy="4319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A</a:t>
            </a: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ccuracy test of the model</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Arrow: Down 21">
            <a:extLst>
              <a:ext uri="{FF2B5EF4-FFF2-40B4-BE49-F238E27FC236}">
                <a16:creationId xmlns:a16="http://schemas.microsoft.com/office/drawing/2014/main" id="{6A0E169A-22EB-4BDD-C529-CEFC4A0815A5}"/>
              </a:ext>
            </a:extLst>
          </p:cNvPr>
          <p:cNvSpPr/>
          <p:nvPr/>
        </p:nvSpPr>
        <p:spPr>
          <a:xfrm flipH="1">
            <a:off x="5945504" y="5123013"/>
            <a:ext cx="45719" cy="403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Notched Right 22">
            <a:extLst>
              <a:ext uri="{FF2B5EF4-FFF2-40B4-BE49-F238E27FC236}">
                <a16:creationId xmlns:a16="http://schemas.microsoft.com/office/drawing/2014/main" id="{BDC506DB-CAEA-7A5F-93DC-76584214A0FF}"/>
              </a:ext>
            </a:extLst>
          </p:cNvPr>
          <p:cNvSpPr/>
          <p:nvPr/>
        </p:nvSpPr>
        <p:spPr>
          <a:xfrm>
            <a:off x="8515350" y="4757968"/>
            <a:ext cx="409575" cy="4571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6A9F40B4-EDFC-3154-0238-681B38BFBB15}"/>
              </a:ext>
            </a:extLst>
          </p:cNvPr>
          <p:cNvSpPr/>
          <p:nvPr/>
        </p:nvSpPr>
        <p:spPr>
          <a:xfrm>
            <a:off x="8979217" y="4045144"/>
            <a:ext cx="2320290" cy="147136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Sentiment analysis</a:t>
            </a:r>
          </a:p>
        </p:txBody>
      </p:sp>
      <p:sp>
        <p:nvSpPr>
          <p:cNvPr id="25" name="Arrow: Down 24">
            <a:extLst>
              <a:ext uri="{FF2B5EF4-FFF2-40B4-BE49-F238E27FC236}">
                <a16:creationId xmlns:a16="http://schemas.microsoft.com/office/drawing/2014/main" id="{4A0E2FE7-914B-3C0E-0DB4-5A7863B938BE}"/>
              </a:ext>
            </a:extLst>
          </p:cNvPr>
          <p:cNvSpPr/>
          <p:nvPr/>
        </p:nvSpPr>
        <p:spPr>
          <a:xfrm>
            <a:off x="10117456" y="5578441"/>
            <a:ext cx="45719" cy="2984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2B39CAE-EA3F-480C-B6E3-DA1D6E24629B}"/>
              </a:ext>
            </a:extLst>
          </p:cNvPr>
          <p:cNvSpPr/>
          <p:nvPr/>
        </p:nvSpPr>
        <p:spPr>
          <a:xfrm>
            <a:off x="8667750" y="5957174"/>
            <a:ext cx="1403988" cy="634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a:t>
            </a:r>
          </a:p>
        </p:txBody>
      </p:sp>
      <p:sp>
        <p:nvSpPr>
          <p:cNvPr id="27" name="Oval 26">
            <a:extLst>
              <a:ext uri="{FF2B5EF4-FFF2-40B4-BE49-F238E27FC236}">
                <a16:creationId xmlns:a16="http://schemas.microsoft.com/office/drawing/2014/main" id="{E1BB2CA5-4111-3F78-1641-B0954F996F1E}"/>
              </a:ext>
            </a:extLst>
          </p:cNvPr>
          <p:cNvSpPr/>
          <p:nvPr/>
        </p:nvSpPr>
        <p:spPr>
          <a:xfrm>
            <a:off x="10458449" y="5969214"/>
            <a:ext cx="1485901" cy="634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a:t>
            </a:r>
          </a:p>
        </p:txBody>
      </p:sp>
    </p:spTree>
    <p:extLst>
      <p:ext uri="{BB962C8B-B14F-4D97-AF65-F5344CB8AC3E}">
        <p14:creationId xmlns:p14="http://schemas.microsoft.com/office/powerpoint/2010/main" val="182417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5832-B2F0-27C3-E974-7804E4F58A62}"/>
              </a:ext>
            </a:extLst>
          </p:cNvPr>
          <p:cNvSpPr>
            <a:spLocks noGrp="1"/>
          </p:cNvSpPr>
          <p:nvPr>
            <p:ph type="title"/>
          </p:nvPr>
        </p:nvSpPr>
        <p:spPr>
          <a:xfrm>
            <a:off x="323849" y="114300"/>
            <a:ext cx="9742483" cy="495301"/>
          </a:xfrm>
        </p:spPr>
        <p:txBody>
          <a:bodyPr/>
          <a:lstStyle/>
          <a:p>
            <a:r>
              <a:rPr lang="en-US" sz="1600" dirty="0"/>
              <a:t>Results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595A85B-9A29-355B-5C64-4C4CD2A3D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74" y="609601"/>
            <a:ext cx="11381781" cy="5638799"/>
          </a:xfrm>
        </p:spPr>
      </p:pic>
    </p:spTree>
    <p:extLst>
      <p:ext uri="{BB962C8B-B14F-4D97-AF65-F5344CB8AC3E}">
        <p14:creationId xmlns:p14="http://schemas.microsoft.com/office/powerpoint/2010/main" val="138167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F287342B-54E8-2F5E-C65C-4DA1E53D1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69" y="312516"/>
            <a:ext cx="11150297" cy="5935884"/>
          </a:xfrm>
        </p:spPr>
      </p:pic>
    </p:spTree>
    <p:extLst>
      <p:ext uri="{BB962C8B-B14F-4D97-AF65-F5344CB8AC3E}">
        <p14:creationId xmlns:p14="http://schemas.microsoft.com/office/powerpoint/2010/main" val="138607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AD1F971B-46A6-22E6-4CD0-8EF62C9BE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134" y="1107995"/>
            <a:ext cx="8955448" cy="4351338"/>
          </a:xfrm>
        </p:spPr>
      </p:pic>
    </p:spTree>
    <p:extLst>
      <p:ext uri="{BB962C8B-B14F-4D97-AF65-F5344CB8AC3E}">
        <p14:creationId xmlns:p14="http://schemas.microsoft.com/office/powerpoint/2010/main" val="113740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D6EC09C8-FC73-541B-43F7-AF715605D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09" y="856527"/>
            <a:ext cx="5523000" cy="5247244"/>
          </a:xfrm>
        </p:spPr>
      </p:pic>
      <p:pic>
        <p:nvPicPr>
          <p:cNvPr id="7" name="Picture 6" descr="A picture containing chart&#10;&#10;Description automatically generated">
            <a:extLst>
              <a:ext uri="{FF2B5EF4-FFF2-40B4-BE49-F238E27FC236}">
                <a16:creationId xmlns:a16="http://schemas.microsoft.com/office/drawing/2014/main" id="{341866DF-5B40-5B96-26D2-FABD5D055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944" y="1145893"/>
            <a:ext cx="6158031" cy="4957877"/>
          </a:xfrm>
          <a:prstGeom prst="rect">
            <a:avLst/>
          </a:prstGeom>
        </p:spPr>
      </p:pic>
    </p:spTree>
    <p:extLst>
      <p:ext uri="{BB962C8B-B14F-4D97-AF65-F5344CB8AC3E}">
        <p14:creationId xmlns:p14="http://schemas.microsoft.com/office/powerpoint/2010/main" val="367181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821BA701-9A00-C4E6-93EC-4A28AE640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664" y="659757"/>
            <a:ext cx="9895746" cy="5494487"/>
          </a:xfrm>
        </p:spPr>
      </p:pic>
    </p:spTree>
    <p:extLst>
      <p:ext uri="{BB962C8B-B14F-4D97-AF65-F5344CB8AC3E}">
        <p14:creationId xmlns:p14="http://schemas.microsoft.com/office/powerpoint/2010/main" val="100559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B0DE01-9527-B567-2BA3-FFEC652C6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721" y="254000"/>
            <a:ext cx="8961120" cy="646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8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7" name="Picture 2056">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9" name="Oval 2058">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1" name="Picture 2060">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3" name="Picture 2062">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5" name="Rectangle 2064">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7" name="Rectangle 206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39BB8CBF-99E9-3793-F029-C9BB76E6177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43467" y="811784"/>
            <a:ext cx="10905066" cy="5234432"/>
          </a:xfrm>
          <a:prstGeom prst="rect">
            <a:avLst/>
          </a:prstGeom>
          <a:noFill/>
          <a:extLst>
            <a:ext uri="{909E8E84-426E-40DD-AFC4-6F175D3DCCD1}">
              <a14:hiddenFill xmlns:a14="http://schemas.microsoft.com/office/drawing/2010/main">
                <a:solidFill>
                  <a:srgbClr val="FFFFFF"/>
                </a:solidFill>
              </a14:hiddenFill>
            </a:ext>
          </a:extLst>
        </p:spPr>
      </p:pic>
      <p:sp>
        <p:nvSpPr>
          <p:cNvPr id="2069" name="Rectangle 206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564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F294-E004-D0C7-FCCD-0F667AC6F5F4}"/>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C76EF768-56A6-98DF-EE26-F3E22BD980D1}"/>
              </a:ext>
            </a:extLst>
          </p:cNvPr>
          <p:cNvSpPr>
            <a:spLocks noGrp="1"/>
          </p:cNvSpPr>
          <p:nvPr>
            <p:ph idx="1"/>
          </p:nvPr>
        </p:nvSpPr>
        <p:spPr/>
        <p:txBody>
          <a:bodyPr/>
          <a:lstStyle/>
          <a:p>
            <a:r>
              <a:rPr lang="en-US"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a:t>
            </a:r>
            <a:endParaRPr lang="en-US"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hlinkClick r:id="rId3"/>
              </a:rPr>
              <a:t>https://finance.yahoo.com/</a:t>
            </a:r>
            <a:endParaRPr lang="en-US"/>
          </a:p>
          <a:p>
            <a:pPr marL="0" indent="0">
              <a:buNone/>
            </a:pPr>
            <a:endParaRPr lang="en-US" dirty="0"/>
          </a:p>
        </p:txBody>
      </p:sp>
    </p:spTree>
    <p:extLst>
      <p:ext uri="{BB962C8B-B14F-4D97-AF65-F5344CB8AC3E}">
        <p14:creationId xmlns:p14="http://schemas.microsoft.com/office/powerpoint/2010/main" val="4044944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6" name="Picture 8">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0">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4">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0" name="Rectangle 16">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1" name="Straight Connector 18">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DEC3FA5-9E06-7FAF-76DB-2B924409754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Thank you.</a:t>
            </a:r>
          </a:p>
        </p:txBody>
      </p:sp>
    </p:spTree>
    <p:extLst>
      <p:ext uri="{BB962C8B-B14F-4D97-AF65-F5344CB8AC3E}">
        <p14:creationId xmlns:p14="http://schemas.microsoft.com/office/powerpoint/2010/main" val="288566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7C6F07-52B1-27C1-3E61-AB19EAC81E6E}"/>
              </a:ext>
            </a:extLst>
          </p:cNvPr>
          <p:cNvSpPr>
            <a:spLocks noGrp="1"/>
          </p:cNvSpPr>
          <p:nvPr>
            <p:ph type="title"/>
          </p:nvPr>
        </p:nvSpPr>
        <p:spPr>
          <a:xfrm>
            <a:off x="806195" y="804672"/>
            <a:ext cx="3521359" cy="5248656"/>
          </a:xfrm>
        </p:spPr>
        <p:txBody>
          <a:bodyPr anchor="ctr">
            <a:normAutofit/>
          </a:bodyPr>
          <a:lstStyle/>
          <a:p>
            <a:pPr algn="ctr"/>
            <a:r>
              <a:rPr lang="en-US" dirty="0"/>
              <a:t>Abstract :</a:t>
            </a:r>
          </a:p>
        </p:txBody>
      </p:sp>
      <p:sp>
        <p:nvSpPr>
          <p:cNvPr id="3" name="Content Placeholder 2">
            <a:extLst>
              <a:ext uri="{FF2B5EF4-FFF2-40B4-BE49-F238E27FC236}">
                <a16:creationId xmlns:a16="http://schemas.microsoft.com/office/drawing/2014/main" id="{2155B2A4-D3F1-6957-2239-F76692DD73AF}"/>
              </a:ext>
            </a:extLst>
          </p:cNvPr>
          <p:cNvSpPr>
            <a:spLocks noGrp="1"/>
          </p:cNvSpPr>
          <p:nvPr>
            <p:ph idx="1"/>
          </p:nvPr>
        </p:nvSpPr>
        <p:spPr>
          <a:xfrm>
            <a:off x="4975861" y="804671"/>
            <a:ext cx="6399930" cy="5248657"/>
          </a:xfrm>
        </p:spPr>
        <p:txBody>
          <a:bodyPr anchor="ctr">
            <a:normAutofit/>
          </a:bodyPr>
          <a:lstStyle/>
          <a:p>
            <a:r>
              <a:rPr lang="en-US" dirty="0">
                <a:latin typeface="Times New Roman" panose="02020603050405020304" pitchFamily="18" charset="0"/>
                <a:ea typeface="Calibri" panose="020F0502020204030204" pitchFamily="34" charset="0"/>
              </a:rPr>
              <a:t>Twitter has been a stage where people share their views and opinion on a particular product, thing, movie or an issue. The amount of data that is produced from this is so large and an organization that wants to know the public opinion on their products can make use of this data and analyze it to improve their products or services.</a:t>
            </a:r>
          </a:p>
          <a:p>
            <a:r>
              <a:rPr lang="en-US" dirty="0">
                <a:effectLst/>
                <a:latin typeface="Times New Roman" panose="02020603050405020304" pitchFamily="18" charset="0"/>
                <a:ea typeface="Calibri" panose="020F0502020204030204" pitchFamily="34" charset="0"/>
              </a:rPr>
              <a:t>As part of our project, we are using a twitter dataset and perform sentiment analysis. </a:t>
            </a:r>
            <a:r>
              <a:rPr lang="en-US" dirty="0">
                <a:latin typeface="Times New Roman" panose="02020603050405020304" pitchFamily="18" charset="0"/>
                <a:ea typeface="Calibri" panose="020F0502020204030204" pitchFamily="34" charset="0"/>
              </a:rPr>
              <a:t>Then we use sentiment in the tweets to analyze the performance of stocks in accordance with sentiment of the data.</a:t>
            </a:r>
            <a:endParaRPr lang="en-US" dirty="0"/>
          </a:p>
        </p:txBody>
      </p:sp>
    </p:spTree>
    <p:extLst>
      <p:ext uri="{BB962C8B-B14F-4D97-AF65-F5344CB8AC3E}">
        <p14:creationId xmlns:p14="http://schemas.microsoft.com/office/powerpoint/2010/main" val="97306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0E11CB-5119-E567-43B3-572B66400377}"/>
              </a:ext>
            </a:extLst>
          </p:cNvPr>
          <p:cNvSpPr>
            <a:spLocks noGrp="1"/>
          </p:cNvSpPr>
          <p:nvPr>
            <p:ph type="title"/>
          </p:nvPr>
        </p:nvSpPr>
        <p:spPr>
          <a:xfrm>
            <a:off x="806195" y="804672"/>
            <a:ext cx="3521359" cy="5248656"/>
          </a:xfrm>
        </p:spPr>
        <p:txBody>
          <a:bodyPr anchor="ctr">
            <a:normAutofit/>
          </a:bodyPr>
          <a:lstStyle/>
          <a:p>
            <a:pPr algn="ctr"/>
            <a:r>
              <a:rPr lang="en-US" b="1" dirty="0">
                <a:effectLst/>
                <a:latin typeface="Times New Roman" panose="02020603050405020304" pitchFamily="18" charset="0"/>
                <a:ea typeface="Calibri" panose="020F0502020204030204" pitchFamily="34" charset="0"/>
                <a:cs typeface="Times New Roman" panose="02020603050405020304" pitchFamily="18" charset="0"/>
              </a:rPr>
              <a:t>Objectives </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752D0443-AA85-A029-D8A4-35B59CB325BF}"/>
              </a:ext>
            </a:extLst>
          </p:cNvPr>
          <p:cNvSpPr>
            <a:spLocks noGrp="1"/>
          </p:cNvSpPr>
          <p:nvPr>
            <p:ph idx="1"/>
          </p:nvPr>
        </p:nvSpPr>
        <p:spPr>
          <a:xfrm>
            <a:off x="4975861" y="804671"/>
            <a:ext cx="6399930" cy="5248657"/>
          </a:xfrm>
        </p:spPr>
        <p:txBody>
          <a:bodyPr anchor="ctr">
            <a:normAutofit/>
          </a:bodyPr>
          <a:lstStyle/>
          <a:p>
            <a:r>
              <a:rPr lang="en-US" dirty="0">
                <a:effectLst/>
                <a:latin typeface="Times New Roman" panose="02020603050405020304" pitchFamily="18" charset="0"/>
                <a:ea typeface="Calibri" panose="020F0502020204030204" pitchFamily="34" charset="0"/>
              </a:rPr>
              <a:t>In this project we will classify twitter messages into Positive, Negative, Neutral and Irrelevant based on the content of the messages</a:t>
            </a:r>
          </a:p>
          <a:p>
            <a:r>
              <a:rPr lang="en-US" dirty="0">
                <a:latin typeface="Times New Roman" panose="02020603050405020304" pitchFamily="18" charset="0"/>
                <a:ea typeface="Calibri" panose="020F0502020204030204" pitchFamily="34" charset="0"/>
              </a:rPr>
              <a:t>Will  perform sentiment analysis on the dataset.</a:t>
            </a:r>
          </a:p>
          <a:p>
            <a:r>
              <a:rPr lang="en-US" dirty="0">
                <a:latin typeface="Times New Roman" panose="02020603050405020304" pitchFamily="18" charset="0"/>
                <a:ea typeface="Calibri" panose="020F0502020204030204" pitchFamily="34" charset="0"/>
              </a:rPr>
              <a:t>After performing the sentiment analysis, we would apply Machine Learning classifiers, evaluate the model and find the accuracy of the model</a:t>
            </a:r>
          </a:p>
          <a:p>
            <a:r>
              <a:rPr lang="en-US" dirty="0">
                <a:latin typeface="Times New Roman" panose="02020603050405020304" pitchFamily="18" charset="0"/>
                <a:ea typeface="Calibri" panose="020F0502020204030204" pitchFamily="34" charset="0"/>
              </a:rPr>
              <a:t>Analyze the stocks of the companies present in the dataset in accordance with sentiment.</a:t>
            </a:r>
          </a:p>
        </p:txBody>
      </p:sp>
    </p:spTree>
    <p:extLst>
      <p:ext uri="{BB962C8B-B14F-4D97-AF65-F5344CB8AC3E}">
        <p14:creationId xmlns:p14="http://schemas.microsoft.com/office/powerpoint/2010/main" val="329390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BED-458F-2034-5124-914E600AA8BF}"/>
              </a:ext>
            </a:extLst>
          </p:cNvPr>
          <p:cNvSpPr>
            <a:spLocks noGrp="1"/>
          </p:cNvSpPr>
          <p:nvPr>
            <p:ph type="title"/>
          </p:nvPr>
        </p:nvSpPr>
        <p:spPr/>
        <p:txBody>
          <a:bodyPr/>
          <a:lstStyle/>
          <a:p>
            <a:r>
              <a:rPr lang="en-US" sz="4400" b="1" kern="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Related Work :</a:t>
            </a:r>
            <a:endParaRPr lang="en-US" dirty="0"/>
          </a:p>
        </p:txBody>
      </p:sp>
      <p:sp>
        <p:nvSpPr>
          <p:cNvPr id="3" name="Content Placeholder 2">
            <a:extLst>
              <a:ext uri="{FF2B5EF4-FFF2-40B4-BE49-F238E27FC236}">
                <a16:creationId xmlns:a16="http://schemas.microsoft.com/office/drawing/2014/main" id="{AB5B8469-0D9E-D8A8-1280-63B4AAC20725}"/>
              </a:ext>
            </a:extLst>
          </p:cNvPr>
          <p:cNvSpPr>
            <a:spLocks noGrp="1"/>
          </p:cNvSpPr>
          <p:nvPr>
            <p:ph idx="1"/>
          </p:nvPr>
        </p:nvSpPr>
        <p:spPr/>
        <p:txBody>
          <a:bodyPr/>
          <a:lstStyle/>
          <a:p>
            <a:r>
              <a:rPr lang="en-US" dirty="0"/>
              <a:t>The dataset is taken from Kaggle and consists of 3 columns company, kind and tweet.</a:t>
            </a:r>
          </a:p>
          <a:p>
            <a:r>
              <a:rPr lang="en-US" dirty="0"/>
              <a:t>This dataset has been used for sentiment analysis and a Decision Tree classifier model is already created to analyze the tweet sentiment of new tweets.</a:t>
            </a:r>
          </a:p>
          <a:p>
            <a:r>
              <a:rPr lang="en-US" dirty="0"/>
              <a:t>Pre-processing techniques also have been applied to increase the accuracy of the model.</a:t>
            </a:r>
          </a:p>
        </p:txBody>
      </p:sp>
    </p:spTree>
    <p:extLst>
      <p:ext uri="{BB962C8B-B14F-4D97-AF65-F5344CB8AC3E}">
        <p14:creationId xmlns:p14="http://schemas.microsoft.com/office/powerpoint/2010/main" val="268820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D86475B-D1F1-C4F9-F901-5F2129288553}"/>
              </a:ext>
            </a:extLst>
          </p:cNvPr>
          <p:cNvSpPr>
            <a:spLocks noGrp="1"/>
          </p:cNvSpPr>
          <p:nvPr>
            <p:ph type="title"/>
          </p:nvPr>
        </p:nvSpPr>
        <p:spPr>
          <a:xfrm>
            <a:off x="806195" y="804672"/>
            <a:ext cx="3521359" cy="5248656"/>
          </a:xfrm>
        </p:spPr>
        <p:txBody>
          <a:bodyPr anchor="ctr">
            <a:normAutofit/>
          </a:bodyPr>
          <a:lstStyle/>
          <a:p>
            <a:pPr algn="ctr"/>
            <a:r>
              <a:rPr lang="en-US"/>
              <a:t> </a:t>
            </a:r>
            <a:r>
              <a:rPr lang="en-US" b="1">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US"/>
          </a:p>
        </p:txBody>
      </p:sp>
      <p:sp>
        <p:nvSpPr>
          <p:cNvPr id="3" name="Content Placeholder 2">
            <a:extLst>
              <a:ext uri="{FF2B5EF4-FFF2-40B4-BE49-F238E27FC236}">
                <a16:creationId xmlns:a16="http://schemas.microsoft.com/office/drawing/2014/main" id="{DF77423F-2151-1ADF-5E8B-4403D8ECCDEC}"/>
              </a:ext>
            </a:extLst>
          </p:cNvPr>
          <p:cNvSpPr>
            <a:spLocks noGrp="1"/>
          </p:cNvSpPr>
          <p:nvPr>
            <p:ph idx="1"/>
          </p:nvPr>
        </p:nvSpPr>
        <p:spPr>
          <a:xfrm>
            <a:off x="4975861" y="804671"/>
            <a:ext cx="6399930" cy="5248657"/>
          </a:xfrm>
        </p:spPr>
        <p:txBody>
          <a:bodyPr anchor="ctr">
            <a:normAutofit/>
          </a:bodyPr>
          <a:lstStyle/>
          <a:p>
            <a:r>
              <a:rPr lang="en-US" dirty="0">
                <a:effectLst/>
                <a:latin typeface="Times New Roman" panose="02020603050405020304" pitchFamily="18" charset="0"/>
                <a:ea typeface="Calibri" panose="020F0502020204030204" pitchFamily="34" charset="0"/>
              </a:rPr>
              <a:t>Sentiment analysis is very important to understand and detect customer feelings. It is important to accomplish the project purpose using sentiment analysis because to understand real user opinions, complaints and suggestions.</a:t>
            </a:r>
          </a:p>
          <a:p>
            <a:pPr marR="0">
              <a:spcAft>
                <a:spcPts val="800"/>
              </a:spcAft>
            </a:pPr>
            <a:r>
              <a:rPr lang="en-US" dirty="0">
                <a:latin typeface="Times New Roman" panose="02020603050405020304" pitchFamily="18" charset="0"/>
                <a:ea typeface="Calibri" panose="020F0502020204030204" pitchFamily="34" charset="0"/>
              </a:rPr>
              <a:t>The dataset we are using for sentiment analysis mainly contains three features they are the company’s  product name , tweet related to the product and the status of the product.</a:t>
            </a:r>
          </a:p>
          <a:p>
            <a:pPr marR="0">
              <a:spcAft>
                <a:spcPts val="800"/>
              </a:spcAft>
            </a:pPr>
            <a:r>
              <a:rPr lang="en-US" dirty="0">
                <a:latin typeface="Times New Roman" panose="02020603050405020304" pitchFamily="18" charset="0"/>
                <a:ea typeface="Calibri" panose="020F0502020204030204" pitchFamily="34" charset="0"/>
              </a:rPr>
              <a:t>Here the main feature is the tweet and the status of the product.</a:t>
            </a:r>
          </a:p>
          <a:p>
            <a:pPr marR="0">
              <a:spcAft>
                <a:spcPts val="800"/>
              </a:spcAft>
            </a:pPr>
            <a:r>
              <a:rPr lang="en-US" dirty="0">
                <a:latin typeface="Times New Roman" panose="02020603050405020304" pitchFamily="18" charset="0"/>
                <a:ea typeface="Calibri" panose="020F0502020204030204" pitchFamily="34" charset="0"/>
              </a:rPr>
              <a:t>Another dataset is also used for stock market analysis. This is created based on the companies that are present in the 1</a:t>
            </a:r>
            <a:r>
              <a:rPr lang="en-US" baseline="30000" dirty="0">
                <a:latin typeface="Times New Roman" panose="02020603050405020304" pitchFamily="18" charset="0"/>
                <a:ea typeface="Calibri" panose="020F0502020204030204" pitchFamily="34" charset="0"/>
              </a:rPr>
              <a:t>st</a:t>
            </a:r>
            <a:r>
              <a:rPr lang="en-US" dirty="0">
                <a:latin typeface="Times New Roman" panose="02020603050405020304" pitchFamily="18" charset="0"/>
                <a:ea typeface="Calibri" panose="020F0502020204030204" pitchFamily="34" charset="0"/>
              </a:rPr>
              <a:t> dataset.</a:t>
            </a:r>
          </a:p>
          <a:p>
            <a:pPr marL="0" indent="0">
              <a:buNone/>
            </a:pPr>
            <a:endParaRPr lang="en-US" dirty="0"/>
          </a:p>
        </p:txBody>
      </p:sp>
    </p:spTree>
    <p:extLst>
      <p:ext uri="{BB962C8B-B14F-4D97-AF65-F5344CB8AC3E}">
        <p14:creationId xmlns:p14="http://schemas.microsoft.com/office/powerpoint/2010/main" val="133452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81A0-03FC-4E3A-1499-52D3704B37F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Data cleaning and preprocessing</a:t>
            </a:r>
          </a:p>
        </p:txBody>
      </p:sp>
      <p:sp>
        <p:nvSpPr>
          <p:cNvPr id="11" name="TextBox 10">
            <a:extLst>
              <a:ext uri="{FF2B5EF4-FFF2-40B4-BE49-F238E27FC236}">
                <a16:creationId xmlns:a16="http://schemas.microsoft.com/office/drawing/2014/main" id="{F34D7C8B-D50D-89D9-89EC-FE954CB1BEEC}"/>
              </a:ext>
            </a:extLst>
          </p:cNvPr>
          <p:cNvSpPr txBox="1"/>
          <p:nvPr/>
        </p:nvSpPr>
        <p:spPr>
          <a:xfrm>
            <a:off x="648931" y="2438400"/>
            <a:ext cx="4166509" cy="3785419"/>
          </a:xfrm>
          <a:prstGeom prst="rect">
            <a:avLst/>
          </a:prstGeom>
        </p:spPr>
        <p:txBody>
          <a:bodyPr vert="horz" lIns="91440" tIns="45720" rIns="91440" bIns="45720" rtlCol="0">
            <a:normAutofit/>
          </a:bodyPr>
          <a:lstStyle/>
          <a:p>
            <a:pPr indent="-228600">
              <a:spcBef>
                <a:spcPts val="1000"/>
              </a:spcBef>
              <a:buClr>
                <a:schemeClr val="accent1">
                  <a:lumMod val="60000"/>
                  <a:lumOff val="40000"/>
                </a:schemeClr>
              </a:buClr>
              <a:buSzPct val="80000"/>
              <a:buFont typeface="Wingdings 3" charset="2"/>
              <a:buChar char=""/>
            </a:pPr>
            <a:r>
              <a:rPr lang="en-US">
                <a:latin typeface="+mj-lt"/>
                <a:ea typeface="+mj-ea"/>
                <a:cs typeface="+mj-cs"/>
                <a:hlinkClick r:id="rId3">
                  <a:extLst>
                    <a:ext uri="{A12FA001-AC4F-418D-AE19-62706E023703}">
                      <ahyp:hlinkClr xmlns:ahyp="http://schemas.microsoft.com/office/drawing/2018/hyperlinkcolor" val="tx"/>
                    </a:ext>
                  </a:extLst>
                </a:hlinkClick>
              </a:rPr>
              <a:t>Image Reference 14: Preprocessing steps composed of Data Consolidation, Data Cleaning,... | Download Scientific Diagram (researchgate.net)</a:t>
            </a:r>
            <a:endParaRPr lang="en-US">
              <a:latin typeface="+mj-lt"/>
              <a:ea typeface="+mj-ea"/>
              <a:cs typeface="+mj-cs"/>
            </a:endParaRPr>
          </a:p>
        </p:txBody>
      </p:sp>
      <p:sp>
        <p:nvSpPr>
          <p:cNvPr id="16"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9" name="Content Placeholder 8" descr="Diagram&#10;&#10;Description automatically generated">
            <a:extLst>
              <a:ext uri="{FF2B5EF4-FFF2-40B4-BE49-F238E27FC236}">
                <a16:creationId xmlns:a16="http://schemas.microsoft.com/office/drawing/2014/main" id="{C5C62D74-E835-8C35-2CE5-6E12110BC7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53493" y="2066925"/>
            <a:ext cx="6533732" cy="2924174"/>
          </a:xfrm>
          <a:prstGeom prst="rect">
            <a:avLst/>
          </a:prstGeom>
          <a:effectLst/>
        </p:spPr>
      </p:pic>
      <p:sp>
        <p:nvSpPr>
          <p:cNvPr id="22" name="Rectangle 21">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263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6BA1780-4610-22BA-6C5F-3480C3F035E8}"/>
              </a:ext>
            </a:extLst>
          </p:cNvPr>
          <p:cNvSpPr>
            <a:spLocks noGrp="1"/>
          </p:cNvSpPr>
          <p:nvPr>
            <p:ph type="title"/>
          </p:nvPr>
        </p:nvSpPr>
        <p:spPr>
          <a:xfrm>
            <a:off x="806195" y="804672"/>
            <a:ext cx="3521359" cy="5248656"/>
          </a:xfrm>
        </p:spPr>
        <p:txBody>
          <a:bodyPr anchor="ctr">
            <a:normAutofit/>
          </a:bodyPr>
          <a:lstStyle/>
          <a:p>
            <a:pPr algn="ctr"/>
            <a:r>
              <a:rPr lang="en-US" b="1">
                <a:latin typeface="Times New Roman" panose="02020603050405020304" pitchFamily="18" charset="0"/>
                <a:ea typeface="Calibri" panose="020F0502020204030204" pitchFamily="34" charset="0"/>
                <a:cs typeface="Times New Roman" panose="02020603050405020304" pitchFamily="18" charset="0"/>
              </a:rPr>
              <a:t>Dataset</a:t>
            </a:r>
            <a:r>
              <a:rPr lang="en-US"/>
              <a:t>:</a:t>
            </a:r>
          </a:p>
        </p:txBody>
      </p:sp>
      <p:sp>
        <p:nvSpPr>
          <p:cNvPr id="3" name="Content Placeholder 2">
            <a:extLst>
              <a:ext uri="{FF2B5EF4-FFF2-40B4-BE49-F238E27FC236}">
                <a16:creationId xmlns:a16="http://schemas.microsoft.com/office/drawing/2014/main" id="{391B7B94-612E-A0D7-78B2-147C15426F44}"/>
              </a:ext>
            </a:extLst>
          </p:cNvPr>
          <p:cNvSpPr>
            <a:spLocks noGrp="1"/>
          </p:cNvSpPr>
          <p:nvPr>
            <p:ph idx="1"/>
          </p:nvPr>
        </p:nvSpPr>
        <p:spPr>
          <a:xfrm>
            <a:off x="4975861" y="804671"/>
            <a:ext cx="6399930" cy="5248657"/>
          </a:xfrm>
        </p:spPr>
        <p:txBody>
          <a:bodyPr anchor="ctr">
            <a:normAutofit/>
          </a:bodyPr>
          <a:lstStyle/>
          <a:p>
            <a:r>
              <a:rPr lang="en-US" dirty="0"/>
              <a:t>In this project we are using 2 datasets. The 1</a:t>
            </a:r>
            <a:r>
              <a:rPr lang="en-US" baseline="30000" dirty="0"/>
              <a:t>st</a:t>
            </a:r>
            <a:r>
              <a:rPr lang="en-US" dirty="0"/>
              <a:t> dataset is used for model building and 2</a:t>
            </a:r>
            <a:r>
              <a:rPr lang="en-US" baseline="30000" dirty="0"/>
              <a:t>nd</a:t>
            </a:r>
            <a:r>
              <a:rPr lang="en-US" dirty="0"/>
              <a:t> is used for stock market analysis after knowing sentiment of the accuracy.</a:t>
            </a:r>
          </a:p>
          <a:p>
            <a:r>
              <a:rPr lang="en-US" dirty="0"/>
              <a:t>We extract important features from the 1</a:t>
            </a:r>
            <a:r>
              <a:rPr lang="en-US" baseline="30000" dirty="0"/>
              <a:t>st</a:t>
            </a:r>
            <a:r>
              <a:rPr lang="en-US" dirty="0"/>
              <a:t> dataset that help in prediction of sentiment of new tweets.</a:t>
            </a:r>
          </a:p>
        </p:txBody>
      </p:sp>
    </p:spTree>
    <p:extLst>
      <p:ext uri="{BB962C8B-B14F-4D97-AF65-F5344CB8AC3E}">
        <p14:creationId xmlns:p14="http://schemas.microsoft.com/office/powerpoint/2010/main" val="300943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682D7A2-35E4-9AAB-965B-99CCACCB7903}"/>
              </a:ext>
            </a:extLst>
          </p:cNvPr>
          <p:cNvSpPr>
            <a:spLocks noGrp="1"/>
          </p:cNvSpPr>
          <p:nvPr>
            <p:ph type="title"/>
          </p:nvPr>
        </p:nvSpPr>
        <p:spPr>
          <a:xfrm>
            <a:off x="806195" y="804672"/>
            <a:ext cx="3521359" cy="5248656"/>
          </a:xfrm>
        </p:spPr>
        <p:txBody>
          <a:bodyPr anchor="ctr">
            <a:normAutofit/>
          </a:bodyPr>
          <a:lstStyle/>
          <a:p>
            <a:pPr algn="ctr"/>
            <a:r>
              <a:rPr lang="en-US" b="1">
                <a:latin typeface="Times New Roman" panose="02020603050405020304" pitchFamily="18" charset="0"/>
                <a:ea typeface="Calibri" panose="020F0502020204030204" pitchFamily="34" charset="0"/>
                <a:cs typeface="Times New Roman" panose="02020603050405020304" pitchFamily="18" charset="0"/>
              </a:rPr>
              <a:t>Feature Design : </a:t>
            </a:r>
          </a:p>
        </p:txBody>
      </p:sp>
      <p:sp>
        <p:nvSpPr>
          <p:cNvPr id="3" name="Content Placeholder 2">
            <a:extLst>
              <a:ext uri="{FF2B5EF4-FFF2-40B4-BE49-F238E27FC236}">
                <a16:creationId xmlns:a16="http://schemas.microsoft.com/office/drawing/2014/main" id="{F8785DC7-DB7E-49C6-36E7-648BE42BB2C2}"/>
              </a:ext>
            </a:extLst>
          </p:cNvPr>
          <p:cNvSpPr>
            <a:spLocks noGrp="1"/>
          </p:cNvSpPr>
          <p:nvPr>
            <p:ph idx="1"/>
          </p:nvPr>
        </p:nvSpPr>
        <p:spPr>
          <a:xfrm>
            <a:off x="4975861" y="804671"/>
            <a:ext cx="6399930" cy="5248657"/>
          </a:xfrm>
        </p:spPr>
        <p:txBody>
          <a:bodyPr anchor="ctr">
            <a:normAutofit/>
          </a:bodyPr>
          <a:lstStyle/>
          <a:p>
            <a:r>
              <a:rPr lang="en-US" dirty="0"/>
              <a:t>Twitter sentiment analysis has been Implemented to analyze the users perspectives towards the marketplace. </a:t>
            </a:r>
          </a:p>
          <a:p>
            <a:r>
              <a:rPr lang="en-US" dirty="0"/>
              <a:t>This is machine-based learning approach which is more accurate for analyzing a sentiment, with natural language processing techniques.</a:t>
            </a:r>
          </a:p>
          <a:p>
            <a:pPr marR="0">
              <a:spcAft>
                <a:spcPts val="800"/>
              </a:spcAft>
            </a:pPr>
            <a:r>
              <a:rPr lang="en-US" dirty="0"/>
              <a:t>Creating data frame from the data object.</a:t>
            </a:r>
          </a:p>
          <a:p>
            <a:pPr marR="0">
              <a:spcAft>
                <a:spcPts val="800"/>
              </a:spcAft>
            </a:pPr>
            <a:r>
              <a:rPr lang="en-US" dirty="0"/>
              <a:t>Performing tweet pre-processing by removing stop words , punctuation etc.</a:t>
            </a:r>
          </a:p>
          <a:p>
            <a:r>
              <a:rPr lang="en-US" dirty="0"/>
              <a:t>Here we will performing  the Lemmatization on  dataset </a:t>
            </a:r>
          </a:p>
        </p:txBody>
      </p:sp>
    </p:spTree>
    <p:extLst>
      <p:ext uri="{BB962C8B-B14F-4D97-AF65-F5344CB8AC3E}">
        <p14:creationId xmlns:p14="http://schemas.microsoft.com/office/powerpoint/2010/main" val="401580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BD0E35A-7979-BC78-2F73-34563930D314}"/>
              </a:ext>
            </a:extLst>
          </p:cNvPr>
          <p:cNvSpPr>
            <a:spLocks noGrp="1"/>
          </p:cNvSpPr>
          <p:nvPr>
            <p:ph type="title"/>
          </p:nvPr>
        </p:nvSpPr>
        <p:spPr>
          <a:xfrm>
            <a:off x="806195" y="804672"/>
            <a:ext cx="3521359" cy="5248656"/>
          </a:xfrm>
        </p:spPr>
        <p:txBody>
          <a:bodyPr anchor="ctr">
            <a:normAutofit/>
          </a:bodyPr>
          <a:lstStyle/>
          <a:p>
            <a:pPr algn="ctr"/>
            <a:r>
              <a:rPr lang="en-US" b="1">
                <a:latin typeface="Times New Roman" panose="02020603050405020304" pitchFamily="18" charset="0"/>
                <a:ea typeface="Calibri" panose="020F0502020204030204" pitchFamily="34" charset="0"/>
                <a:cs typeface="Times New Roman" panose="02020603050405020304" pitchFamily="18" charset="0"/>
              </a:rPr>
              <a:t>Software and Algorithms Dependencies </a:t>
            </a:r>
          </a:p>
        </p:txBody>
      </p:sp>
      <p:sp>
        <p:nvSpPr>
          <p:cNvPr id="3" name="Content Placeholder 2">
            <a:extLst>
              <a:ext uri="{FF2B5EF4-FFF2-40B4-BE49-F238E27FC236}">
                <a16:creationId xmlns:a16="http://schemas.microsoft.com/office/drawing/2014/main" id="{FE6C31C3-9B1A-6964-5807-C41E7095B885}"/>
              </a:ext>
            </a:extLst>
          </p:cNvPr>
          <p:cNvSpPr>
            <a:spLocks noGrp="1"/>
          </p:cNvSpPr>
          <p:nvPr>
            <p:ph idx="1"/>
          </p:nvPr>
        </p:nvSpPr>
        <p:spPr>
          <a:xfrm>
            <a:off x="4975861" y="804671"/>
            <a:ext cx="6399930" cy="5248657"/>
          </a:xfrm>
        </p:spPr>
        <p:txBody>
          <a:bodyPr anchor="ctr">
            <a:normAutofit/>
          </a:bodyPr>
          <a:lstStyle/>
          <a:p>
            <a:pPr marL="342900" marR="0" lvl="0" indent="-342900">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Python Version-min 3.9.0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Any Python Compiler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DecisionTreeClassifier</a:t>
            </a:r>
          </a:p>
          <a:p>
            <a:pPr marL="342900" indent="-342900">
              <a:spcBef>
                <a:spcPts val="0"/>
              </a:spcBef>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roc_auc_score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yfinance</a:t>
            </a:r>
            <a:r>
              <a:rPr lang="en-US" dirty="0">
                <a:latin typeface="Times New Roman" panose="02020603050405020304" pitchFamily="18" charset="0"/>
                <a:ea typeface="Calibri" panose="020F0502020204030204" pitchFamily="34" charset="0"/>
                <a:cs typeface="Times New Roman" panose="02020603050405020304" pitchFamily="18" charset="0"/>
              </a:rPr>
              <a:t> package</a:t>
            </a:r>
          </a:p>
          <a:p>
            <a:pPr marL="342900" indent="-342900">
              <a:spcBef>
                <a:spcPts val="0"/>
              </a:spcBef>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29116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346</TotalTime>
  <Words>599</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vt:lpstr>
      <vt:lpstr>Times New Roman</vt:lpstr>
      <vt:lpstr>Wingdings 3</vt:lpstr>
      <vt:lpstr>Ion</vt:lpstr>
      <vt:lpstr>SENTIMENT ANALYSIS ON TWITTER MESSAGES</vt:lpstr>
      <vt:lpstr>Abstract :</vt:lpstr>
      <vt:lpstr>Objectives :</vt:lpstr>
      <vt:lpstr>Related Work :</vt:lpstr>
      <vt:lpstr> Features:</vt:lpstr>
      <vt:lpstr>Data cleaning and preprocessing</vt:lpstr>
      <vt:lpstr>Dataset:</vt:lpstr>
      <vt:lpstr>Feature Design : </vt:lpstr>
      <vt:lpstr>Software and Algorithms Dependencies </vt:lpstr>
      <vt:lpstr>Implementation </vt:lpstr>
      <vt:lpstr>Results</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MESSAGES</dc:title>
  <dc:creator>Lekkala, Rajasri</dc:creator>
  <cp:lastModifiedBy>niteesh sama</cp:lastModifiedBy>
  <cp:revision>13</cp:revision>
  <dcterms:created xsi:type="dcterms:W3CDTF">2022-11-29T16:08:30Z</dcterms:created>
  <dcterms:modified xsi:type="dcterms:W3CDTF">2022-11-30T00:50:36Z</dcterms:modified>
</cp:coreProperties>
</file>