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347" r:id="rId3"/>
    <p:sldId id="287" r:id="rId5"/>
    <p:sldId id="257" r:id="rId6"/>
    <p:sldId id="260" r:id="rId7"/>
    <p:sldId id="340" r:id="rId8"/>
    <p:sldId id="299" r:id="rId9"/>
    <p:sldId id="350" r:id="rId10"/>
    <p:sldId id="288" r:id="rId11"/>
    <p:sldId id="266" r:id="rId12"/>
    <p:sldId id="343" r:id="rId13"/>
    <p:sldId id="365" r:id="rId14"/>
    <p:sldId id="345" r:id="rId15"/>
    <p:sldId id="349" r:id="rId16"/>
    <p:sldId id="275" r:id="rId17"/>
    <p:sldId id="352" r:id="rId18"/>
    <p:sldId id="346" r:id="rId19"/>
    <p:sldId id="270" r:id="rId20"/>
    <p:sldId id="32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91" d="100"/>
          <a:sy n="91" d="100"/>
        </p:scale>
        <p:origin x="67" y="67"/>
      </p:cViewPr>
      <p:guideLst>
        <p:guide orient="horz" pos="2154"/>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72"/>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F5413-E548-45A8-B9DD-11B71454D5CA}" type="slidenum">
              <a:rPr lang="en-US" smtClean="0"/>
            </a:fld>
            <a:endParaRPr lang="en-US" dirty="0"/>
          </a:p>
        </p:txBody>
      </p:sp>
      <p:pic>
        <p:nvPicPr>
          <p:cNvPr id="7" name="Picture 6" descr="Logo, company name&#10;&#10;Description automatically generated"/>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eeksforgeeks.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i="1" dirty="0">
                <a:solidFill>
                  <a:srgbClr val="FF0000"/>
                </a:solidFill>
              </a:rPr>
              <a:t>Heart Disease Analysis and Prediction System</a:t>
            </a:r>
            <a:br>
              <a:rPr lang="en-US" sz="3400" dirty="0">
                <a:solidFill>
                  <a:srgbClr val="FF0000"/>
                </a:solidFill>
              </a:rPr>
            </a:br>
            <a:endParaRPr lang="en-US" sz="3400" dirty="0">
              <a:solidFill>
                <a:srgbClr val="FF0000"/>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anose="02020603050405020304" pitchFamily="18" charset="0"/>
                <a:cs typeface="Times New Roman" panose="02020603050405020304" pitchFamily="18" charset="0"/>
              </a:rPr>
              <a:t>RNS INSTITUTE OF TECHNOLOGY</a:t>
            </a:r>
            <a:endParaRPr lang="en-US" sz="3600" b="1" dirty="0">
              <a:solidFill>
                <a:srgbClr val="000066"/>
              </a:solidFill>
              <a:latin typeface="Times New Roman" panose="02020603050405020304" pitchFamily="18" charset="0"/>
              <a:cs typeface="Times New Roman" panose="02020603050405020304" pitchFamily="18" charset="0"/>
            </a:endParaRPr>
          </a:p>
          <a:p>
            <a:pPr algn="ctr">
              <a:defRPr/>
            </a:pPr>
            <a:r>
              <a:rPr lang="en-US" sz="2400" b="1" cap="all" dirty="0">
                <a:solidFill>
                  <a:srgbClr val="000066"/>
                </a:solidFill>
                <a:latin typeface="Times New Roman" panose="02020603050405020304" pitchFamily="18" charset="0"/>
                <a:cs typeface="Times New Roman" panose="02020603050405020304" pitchFamily="18" charset="0"/>
              </a:rPr>
              <a:t>BENGALURU - 98</a:t>
            </a:r>
            <a:endParaRPr lang="en-US" sz="2400" b="1" dirty="0">
              <a:solidFill>
                <a:srgbClr val="000066"/>
              </a:solidFill>
              <a:latin typeface="Times New Roman" panose="02020603050405020304" pitchFamily="18" charset="0"/>
              <a:cs typeface="Times New Roman" panose="02020603050405020304"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DEPARTMENT OF COMPUTER SCIENCE &amp; ENGINEERING</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2711624" y="1785927"/>
            <a:ext cx="6768752" cy="461665"/>
          </a:xfrm>
          <a:prstGeom prst="rect">
            <a:avLst/>
          </a:prstGeom>
        </p:spPr>
        <p:txBody>
          <a:bodyPr wrap="square">
            <a:spAutoFit/>
          </a:bodyPr>
          <a:lstStyle/>
          <a:p>
            <a:pPr algn="ctr"/>
            <a:r>
              <a:rPr lang="en-US" sz="2400" b="1" dirty="0">
                <a:solidFill>
                  <a:srgbClr val="002060"/>
                </a:solidFill>
                <a:latin typeface="Times New Roman" panose="02020603050405020304" pitchFamily="18" charset="0"/>
                <a:cs typeface="Times New Roman" panose="02020603050405020304" pitchFamily="18" charset="0"/>
              </a:rPr>
              <a:t>Presentation on Internship</a:t>
            </a:r>
            <a:endParaRPr lang="en-US" sz="2400" b="1" dirty="0">
              <a:solidFill>
                <a:srgbClr val="002060"/>
              </a:solidFill>
              <a:latin typeface="Times New Roman" panose="02020603050405020304" pitchFamily="18" charset="0"/>
              <a:cs typeface="Times New Roman" panose="02020603050405020304" pitchFamily="18" charset="0"/>
            </a:endParaRPr>
          </a:p>
        </p:txBody>
      </p:sp>
      <p:pic>
        <p:nvPicPr>
          <p:cNvPr id="3" name="Picture 2" descr="HD"/>
          <p:cNvPicPr>
            <a:picLocks noChangeAspect="1"/>
          </p:cNvPicPr>
          <p:nvPr/>
        </p:nvPicPr>
        <p:blipFill>
          <a:blip r:embed="rId1"/>
          <a:stretch>
            <a:fillRect/>
          </a:stretch>
        </p:blipFill>
        <p:spPr>
          <a:xfrm>
            <a:off x="3877310" y="3357245"/>
            <a:ext cx="4171315" cy="2865755"/>
          </a:xfrm>
          <a:prstGeom prst="rect">
            <a:avLst/>
          </a:prstGeom>
        </p:spPr>
      </p:pic>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DETAILED DESIGN</a:t>
            </a:r>
            <a:br>
              <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dirty="0"/>
              <a:t>VI Semester, Department of CSE, RNSIT</a:t>
            </a:r>
            <a:endParaRPr lang="en-US" dirty="0"/>
          </a:p>
        </p:txBody>
      </p:sp>
      <p:sp>
        <p:nvSpPr>
          <p:cNvPr id="5" name="Footer Placeholder 4"/>
          <p:cNvSpPr>
            <a:spLocks noGrp="1"/>
          </p:cNvSpPr>
          <p:nvPr>
            <p:ph type="ftr" sz="quarter" idx="11"/>
          </p:nvPr>
        </p:nvSpPr>
        <p:spPr/>
        <p:txBody>
          <a:bodyPr/>
          <a:lstStyle/>
          <a:p>
            <a:r>
              <a:rPr lang="en-US" dirty="0"/>
              <a:t>2022</a:t>
            </a:r>
            <a:endParaRPr lang="en-US" dirty="0"/>
          </a:p>
        </p:txBody>
      </p:sp>
      <p:sp>
        <p:nvSpPr>
          <p:cNvPr id="3" name="Slide Number Placeholder 2"/>
          <p:cNvSpPr>
            <a:spLocks noGrp="1"/>
          </p:cNvSpPr>
          <p:nvPr>
            <p:ph type="sldNum" sz="quarter" idx="12"/>
          </p:nvPr>
        </p:nvSpPr>
        <p:spPr/>
        <p:txBody>
          <a:bodyPr/>
          <a:lstStyle/>
          <a:p>
            <a:fld id="{5B4F5413-E548-45A8-B9DD-11B71454D5CA}" type="slidenum">
              <a:rPr lang="en-US" smtClean="0"/>
            </a:fld>
            <a:endParaRPr lang="en-US" dirty="0"/>
          </a:p>
        </p:txBody>
      </p:sp>
      <p:sp>
        <p:nvSpPr>
          <p:cNvPr id="9" name="Content Placeholder 2"/>
          <p:cNvSpPr txBox="1"/>
          <p:nvPr/>
        </p:nvSpPr>
        <p:spPr>
          <a:xfrm>
            <a:off x="335878" y="992124"/>
            <a:ext cx="11304738" cy="5173180"/>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buFont typeface="Wingdings" panose="05000000000000000000" pitchFamily="2" charset="2"/>
              <a:buChar char="Ø"/>
            </a:pPr>
            <a:r>
              <a:rPr lang="en-US" b="1" cap="small" dirty="0">
                <a:latin typeface="Times New Roman" panose="02020603050405020304" pitchFamily="18" charset="0"/>
                <a:cs typeface="Times New Roman" panose="02020603050405020304" pitchFamily="18" charset="0"/>
              </a:rPr>
              <a:t>FUNCTIONAL MODULES</a:t>
            </a:r>
            <a:endParaRPr lang="en-IN" b="1" cap="small" dirty="0">
              <a:latin typeface="Times New Roman" panose="02020603050405020304" pitchFamily="18" charset="0"/>
              <a:cs typeface="Times New Roman" panose="02020603050405020304" pitchFamily="18" charset="0"/>
            </a:endParaRPr>
          </a:p>
          <a:p>
            <a:pPr lvl="1"/>
            <a:r>
              <a:rPr lang="en-US" sz="1700" dirty="0">
                <a:latin typeface="Times New Roman" panose="02020603050405020304" pitchFamily="18" charset="0"/>
                <a:cs typeface="Times New Roman" panose="02020603050405020304" pitchFamily="18" charset="0"/>
              </a:rPr>
              <a:t>The entire project is divided into 3 modules:</a:t>
            </a:r>
            <a:endParaRPr lang="en-US" sz="1700" dirty="0">
              <a:latin typeface="Times New Roman" panose="02020603050405020304" pitchFamily="18" charset="0"/>
              <a:cs typeface="Times New Roman" panose="02020603050405020304" pitchFamily="18" charset="0"/>
            </a:endParaRPr>
          </a:p>
          <a:p>
            <a:pPr lvl="2"/>
            <a:r>
              <a:rPr lang="en-US" sz="1700" dirty="0">
                <a:latin typeface="Times New Roman" panose="02020603050405020304" pitchFamily="18" charset="0"/>
                <a:cs typeface="Times New Roman" panose="02020603050405020304" pitchFamily="18" charset="0"/>
              </a:rPr>
              <a:t>Loading the dataset.</a:t>
            </a:r>
            <a:endParaRPr lang="en-US" sz="1700" dirty="0">
              <a:latin typeface="Times New Roman" panose="02020603050405020304" pitchFamily="18" charset="0"/>
              <a:cs typeface="Times New Roman" panose="02020603050405020304" pitchFamily="18" charset="0"/>
            </a:endParaRPr>
          </a:p>
          <a:p>
            <a:pPr lvl="2"/>
            <a:r>
              <a:rPr lang="en-US" sz="1700" dirty="0">
                <a:latin typeface="Times New Roman" panose="02020603050405020304" pitchFamily="18" charset="0"/>
                <a:cs typeface="Times New Roman" panose="02020603050405020304" pitchFamily="18" charset="0"/>
              </a:rPr>
              <a:t>Training the dataset to generate the required models.</a:t>
            </a:r>
            <a:endParaRPr lang="en-US" sz="1700" dirty="0">
              <a:latin typeface="Times New Roman" panose="02020603050405020304" pitchFamily="18" charset="0"/>
              <a:cs typeface="Times New Roman" panose="02020603050405020304" pitchFamily="18" charset="0"/>
            </a:endParaRPr>
          </a:p>
          <a:p>
            <a:pPr lvl="2"/>
            <a:r>
              <a:rPr lang="en-US" sz="1700" dirty="0">
                <a:latin typeface="Times New Roman" panose="02020603050405020304" pitchFamily="18" charset="0"/>
                <a:cs typeface="Times New Roman" panose="02020603050405020304" pitchFamily="18" charset="0"/>
              </a:rPr>
              <a:t>Testing the dataset to generate the required results and Based on the results the accuracy is generated.</a:t>
            </a:r>
            <a:endParaRPr lang="en-US" sz="1700" dirty="0">
              <a:latin typeface="Times New Roman" panose="02020603050405020304" pitchFamily="18" charset="0"/>
              <a:cs typeface="Times New Roman" panose="02020603050405020304" pitchFamily="18" charset="0"/>
            </a:endParaRPr>
          </a:p>
          <a:p>
            <a:pPr marL="685800" lvl="2" indent="0">
              <a:buNone/>
            </a:pPr>
            <a:endParaRPr lang="en-US" sz="1700" dirty="0">
              <a:latin typeface="Times New Roman" panose="02020603050405020304" pitchFamily="18" charset="0"/>
              <a:cs typeface="Times New Roman" panose="02020603050405020304" pitchFamily="18" charset="0"/>
            </a:endParaRPr>
          </a:p>
          <a:p>
            <a:pPr marL="342900" lvl="2" indent="-342900">
              <a:buFont typeface="+mj-lt"/>
              <a:buAutoNum type="arabicPeriod"/>
            </a:pPr>
            <a:r>
              <a:rPr lang="en-IN" sz="1700" dirty="0">
                <a:latin typeface="Times New Roman" panose="02020603050405020304" pitchFamily="18" charset="0"/>
                <a:cs typeface="Times New Roman" panose="02020603050405020304" pitchFamily="18" charset="0"/>
              </a:rPr>
              <a:t>Generating the Model:</a:t>
            </a:r>
            <a:endParaRPr lang="en-IN" sz="1700" dirty="0">
              <a:latin typeface="Times New Roman" panose="02020603050405020304" pitchFamily="18" charset="0"/>
              <a:cs typeface="Times New Roman" panose="02020603050405020304" pitchFamily="18" charset="0"/>
            </a:endParaRPr>
          </a:p>
          <a:p>
            <a:pPr marL="628650" lvl="3" indent="-285750"/>
            <a:r>
              <a:rPr lang="en-IN" sz="1700" dirty="0">
                <a:latin typeface="Times New Roman" panose="02020603050405020304" pitchFamily="18" charset="0"/>
                <a:cs typeface="Times New Roman" panose="02020603050405020304" pitchFamily="18" charset="0"/>
              </a:rPr>
              <a:t>In the first phase we split the dataset into train and test data. 67.77% of the data is utilized for training purpose and the rest 33.33% is utilized for testing purpose.</a:t>
            </a:r>
            <a:endParaRPr lang="en-IN" sz="1700" dirty="0">
              <a:latin typeface="Times New Roman" panose="02020603050405020304" pitchFamily="18" charset="0"/>
              <a:cs typeface="Times New Roman" panose="02020603050405020304" pitchFamily="18" charset="0"/>
            </a:endParaRPr>
          </a:p>
          <a:p>
            <a:pPr marL="628650" lvl="3" indent="-285750"/>
            <a:r>
              <a:rPr lang="en-IN" sz="1700" dirty="0">
                <a:latin typeface="Times New Roman" panose="02020603050405020304" pitchFamily="18" charset="0"/>
                <a:cs typeface="Times New Roman" panose="02020603050405020304" pitchFamily="18" charset="0"/>
              </a:rPr>
              <a:t>We built a </a:t>
            </a:r>
            <a:r>
              <a:rPr lang="en-US" altLang="en-IN" sz="1700" dirty="0">
                <a:latin typeface="Times New Roman" panose="02020603050405020304" pitchFamily="18" charset="0"/>
                <a:cs typeface="Times New Roman" panose="02020603050405020304" pitchFamily="18" charset="0"/>
              </a:rPr>
              <a:t>Decision Tree</a:t>
            </a:r>
            <a:r>
              <a:rPr lang="en-IN" sz="1700" dirty="0">
                <a:latin typeface="Times New Roman" panose="02020603050405020304" pitchFamily="18" charset="0"/>
                <a:cs typeface="Times New Roman" panose="02020603050405020304" pitchFamily="18" charset="0"/>
              </a:rPr>
              <a:t> model for the above dataset. </a:t>
            </a:r>
            <a:endParaRPr lang="en-IN" sz="1700" dirty="0">
              <a:latin typeface="Times New Roman" panose="02020603050405020304" pitchFamily="18" charset="0"/>
              <a:cs typeface="Times New Roman" panose="02020603050405020304" pitchFamily="18" charset="0"/>
            </a:endParaRPr>
          </a:p>
          <a:p>
            <a:pPr marL="628650" lvl="3" indent="-285750"/>
            <a:r>
              <a:rPr lang="en-US" altLang="en-IN" sz="1700" dirty="0">
                <a:latin typeface="Times New Roman" panose="02020603050405020304" pitchFamily="18" charset="0"/>
                <a:cs typeface="Times New Roman" panose="02020603050405020304" pitchFamily="18" charset="0"/>
              </a:rPr>
              <a:t>Then we used KNearest neighbour classifier , Logistic Regression ,SVM and Random Forest Classifier .</a:t>
            </a:r>
            <a:endParaRPr lang="en-IN" sz="1700" dirty="0">
              <a:latin typeface="Times New Roman" panose="02020603050405020304" pitchFamily="18" charset="0"/>
              <a:cs typeface="Times New Roman" panose="02020603050405020304" pitchFamily="18" charset="0"/>
            </a:endParaRPr>
          </a:p>
          <a:p>
            <a:pPr marL="628650" lvl="3" indent="-285750"/>
            <a:r>
              <a:rPr lang="en-US" altLang="en-IN" sz="1700" dirty="0">
                <a:latin typeface="Times New Roman" panose="02020603050405020304" pitchFamily="18" charset="0"/>
                <a:cs typeface="Times New Roman" panose="02020603050405020304" pitchFamily="18" charset="0"/>
              </a:rPr>
              <a:t>Finally we compare the accuracies of all the models and Decision tree gave highest accuracy among all the other models.</a:t>
            </a:r>
            <a:endParaRPr lang="en-US" altLang="en-IN" sz="1700" dirty="0">
              <a:latin typeface="Times New Roman" panose="02020603050405020304" pitchFamily="18" charset="0"/>
              <a:cs typeface="Times New Roman" panose="02020603050405020304" pitchFamily="18" charset="0"/>
            </a:endParaRPr>
          </a:p>
          <a:p>
            <a:pPr marL="628650" lvl="3" indent="-285750"/>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2. </a:t>
            </a:r>
            <a:r>
              <a:rPr lang="en-IN" sz="1700" dirty="0">
                <a:latin typeface="Times New Roman" panose="02020603050405020304" pitchFamily="18" charset="0"/>
                <a:cs typeface="Times New Roman" panose="02020603050405020304" pitchFamily="18" charset="0"/>
              </a:rPr>
              <a:t> Front end part of the Model:</a:t>
            </a:r>
            <a:endParaRPr lang="en-IN" sz="1700" i="1" dirty="0">
              <a:latin typeface="Times New Roman" panose="02020603050405020304" pitchFamily="18" charset="0"/>
              <a:cs typeface="Times New Roman" panose="02020603050405020304" pitchFamily="18" charset="0"/>
            </a:endParaRPr>
          </a:p>
          <a:p>
            <a:pPr marL="622300" indent="-266700"/>
            <a:r>
              <a:rPr lang="en-US" sz="1700" dirty="0">
                <a:latin typeface="Times New Roman" panose="02020603050405020304" pitchFamily="18" charset="0"/>
                <a:cs typeface="Times New Roman" panose="02020603050405020304" pitchFamily="18" charset="0"/>
              </a:rPr>
              <a:t>We have made use of </a:t>
            </a:r>
            <a:r>
              <a:rPr lang="en-US" sz="1700" dirty="0" err="1">
                <a:latin typeface="Times New Roman" panose="02020603050405020304" pitchFamily="18" charset="0"/>
                <a:cs typeface="Times New Roman" panose="02020603050405020304" pitchFamily="18" charset="0"/>
              </a:rPr>
              <a:t>Streamlit</a:t>
            </a:r>
            <a:r>
              <a:rPr lang="en-US" sz="1700" dirty="0">
                <a:latin typeface="Times New Roman" panose="02020603050405020304" pitchFamily="18" charset="0"/>
                <a:cs typeface="Times New Roman" panose="02020603050405020304" pitchFamily="18" charset="0"/>
              </a:rPr>
              <a:t> which is an app frame work used to create web apps for data science and machine learning models.</a:t>
            </a:r>
            <a:endParaRPr lang="en-US" sz="1700" dirty="0">
              <a:latin typeface="Times New Roman" panose="02020603050405020304" pitchFamily="18" charset="0"/>
              <a:cs typeface="Times New Roman" panose="02020603050405020304" pitchFamily="18" charset="0"/>
            </a:endParaRPr>
          </a:p>
          <a:p>
            <a:pPr marL="622300" indent="-266700"/>
            <a:r>
              <a:rPr lang="en-US" sz="1700" dirty="0">
                <a:latin typeface="Times New Roman" panose="02020603050405020304" pitchFamily="18" charset="0"/>
                <a:cs typeface="Times New Roman" panose="02020603050405020304" pitchFamily="18" charset="0"/>
              </a:rPr>
              <a:t>It is compatible with major python libraries such as  </a:t>
            </a:r>
            <a:r>
              <a:rPr lang="en-US" sz="1700" dirty="0" err="1">
                <a:latin typeface="Times New Roman" panose="02020603050405020304" pitchFamily="18" charset="0"/>
                <a:cs typeface="Times New Roman" panose="02020603050405020304" pitchFamily="18" charset="0"/>
              </a:rPr>
              <a:t>numpy</a:t>
            </a:r>
            <a:r>
              <a:rPr lang="en-US" sz="1700" dirty="0">
                <a:latin typeface="Times New Roman" panose="02020603050405020304" pitchFamily="18" charset="0"/>
                <a:cs typeface="Times New Roman" panose="02020603050405020304" pitchFamily="18" charset="0"/>
              </a:rPr>
              <a:t>, pandas, matplotlib etc.</a:t>
            </a:r>
            <a:endParaRPr lang="en-US" sz="1700" dirty="0">
              <a:latin typeface="Times New Roman" panose="02020603050405020304" pitchFamily="18" charset="0"/>
              <a:cs typeface="Times New Roman" panose="02020603050405020304" pitchFamily="18" charset="0"/>
            </a:endParaRPr>
          </a:p>
          <a:p>
            <a:pPr marL="0" lvl="3" indent="0">
              <a:buNone/>
            </a:pPr>
            <a:endParaRPr lang="en-US" sz="1700"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sz="3600" b="1" dirty="0">
                <a:solidFill>
                  <a:schemeClr val="accent1">
                    <a:lumMod val="75000"/>
                  </a:schemeClr>
                </a:solidFill>
                <a:latin typeface="Times New Roman" panose="02020603050405020304" pitchFamily="18" charset="0"/>
                <a:cs typeface="Times New Roman" panose="02020603050405020304" pitchFamily="18" charset="0"/>
                <a:sym typeface="+mn-ea"/>
              </a:rPr>
              <a:t>DATA VISUALIZATION</a:t>
            </a:r>
            <a:endParaRPr lang="en-US" sz="3600">
              <a:solidFill>
                <a:schemeClr val="accent1"/>
              </a:solidFill>
              <a:effectLst>
                <a:outerShdw blurRad="38100" dist="25400" dir="5400000" algn="ctr" rotWithShape="0">
                  <a:srgbClr val="6E747A">
                    <a:alpha val="43000"/>
                  </a:srgbClr>
                </a:outerShdw>
              </a:effectLst>
            </a:endParaRPr>
          </a:p>
        </p:txBody>
      </p:sp>
      <p:pic>
        <p:nvPicPr>
          <p:cNvPr id="7" name="Content Placeholder 6" descr="Screenshot (111)"/>
          <p:cNvPicPr>
            <a:picLocks noChangeAspect="1"/>
          </p:cNvPicPr>
          <p:nvPr>
            <p:ph idx="1"/>
          </p:nvPr>
        </p:nvPicPr>
        <p:blipFill>
          <a:blip r:embed="rId1"/>
          <a:stretch>
            <a:fillRect/>
          </a:stretch>
        </p:blipFill>
        <p:spPr>
          <a:xfrm>
            <a:off x="829945" y="1355725"/>
            <a:ext cx="9995535" cy="4942205"/>
          </a:xfrm>
          <a:prstGeom prst="rect">
            <a:avLst/>
          </a:prstGeom>
        </p:spPr>
      </p:pic>
      <p:sp>
        <p:nvSpPr>
          <p:cNvPr id="4" name="Date Placeholder 3"/>
          <p:cNvSpPr>
            <a:spLocks noGrp="1"/>
          </p:cNvSpPr>
          <p:nvPr>
            <p:ph type="dt" sz="half" idx="10"/>
          </p:nvPr>
        </p:nvSpPr>
        <p:spPr/>
        <p:txBody>
          <a:bodyPr/>
          <a:p>
            <a:r>
              <a:rPr lang="en-US"/>
              <a:t>VIII Semester, Department of ISE, RNSIT</a:t>
            </a:r>
            <a:endParaRPr lang="en-US" dirty="0"/>
          </a:p>
        </p:txBody>
      </p:sp>
      <p:sp>
        <p:nvSpPr>
          <p:cNvPr id="5" name="Footer Placeholder 4"/>
          <p:cNvSpPr>
            <a:spLocks noGrp="1"/>
          </p:cNvSpPr>
          <p:nvPr>
            <p:ph type="ftr" sz="quarter" idx="11"/>
          </p:nvPr>
        </p:nvSpPr>
        <p:spPr/>
        <p:txBody>
          <a:bodyPr/>
          <a:p>
            <a:r>
              <a:rPr lang="en-US"/>
              <a:t>2021 - 2022</a:t>
            </a:r>
            <a:endParaRPr lang="en-US" dirty="0"/>
          </a:p>
        </p:txBody>
      </p:sp>
      <p:sp>
        <p:nvSpPr>
          <p:cNvPr id="6" name="Slide Number Placeholder 5"/>
          <p:cNvSpPr>
            <a:spLocks noGrp="1"/>
          </p:cNvSpPr>
          <p:nvPr>
            <p:ph type="sldNum" sz="quarter" idx="12"/>
          </p:nvPr>
        </p:nvSpPr>
        <p:spPr/>
        <p:txBody>
          <a:bodyPr/>
          <a:p>
            <a:fld id="{5B4F5413-E548-45A8-B9DD-11B71454D5CA}" type="slidenum">
              <a:rPr lang="en-US" smtClean="0"/>
            </a:fld>
            <a:endParaRPr lang="en-US" dirty="0"/>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RESULTS</a:t>
            </a:r>
            <a:br>
              <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p:cNvSpPr>
            <a:spLocks noGrp="1"/>
          </p:cNvSpPr>
          <p:nvPr>
            <p:ph type="dt" sz="half" idx="10"/>
          </p:nvPr>
        </p:nvSpPr>
        <p:spPr/>
        <p:txBody>
          <a:bodyPr/>
          <a:lstStyle/>
          <a:p>
            <a:r>
              <a:rPr lang="en-US" dirty="0"/>
              <a:t>VI Semester, Department of CSE, RNSIT</a:t>
            </a:r>
            <a:endParaRPr lang="en-US" dirty="0"/>
          </a:p>
        </p:txBody>
      </p:sp>
      <p:sp>
        <p:nvSpPr>
          <p:cNvPr id="5" name="Footer Placeholder 4"/>
          <p:cNvSpPr>
            <a:spLocks noGrp="1"/>
          </p:cNvSpPr>
          <p:nvPr>
            <p:ph type="ftr" sz="quarter" idx="11"/>
          </p:nvPr>
        </p:nvSpPr>
        <p:spPr/>
        <p:txBody>
          <a:bodyPr/>
          <a:lstStyle/>
          <a:p>
            <a:r>
              <a:rPr lang="en-US" dirty="0"/>
              <a:t>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fld>
            <a:endParaRPr lang="en-US" dirty="0"/>
          </a:p>
        </p:txBody>
      </p:sp>
      <p:sp>
        <p:nvSpPr>
          <p:cNvPr id="9" name="Content Placeholder 2"/>
          <p:cNvSpPr txBox="1"/>
          <p:nvPr/>
        </p:nvSpPr>
        <p:spPr>
          <a:xfrm>
            <a:off x="479376" y="1044696"/>
            <a:ext cx="10513168" cy="44005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1800" dirty="0">
                <a:latin typeface="Times New Roman" panose="02020603050405020304" pitchFamily="18" charset="0"/>
                <a:cs typeface="Times New Roman" panose="02020603050405020304" pitchFamily="18" charset="0"/>
              </a:rPr>
              <a:t>By using Decision Tree Classifier we obtained an accuracy of 97.40%.</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By using KNearest Neighbours Classifier we obtained an accuracy of  86.04%.</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By using Logistic Regression Classifier we obtained an accuracy of 86.69%</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By using Random Forest Classifier we obtained an accuracy of  96.10%.</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By using Support Vector Classifier we obtained an accuracy of 84.42%</a:t>
            </a:r>
            <a:endParaRPr lang="en-US" sz="1800" dirty="0">
              <a:latin typeface="Times New Roman" panose="02020603050405020304" pitchFamily="18" charset="0"/>
              <a:cs typeface="Times New Roman" panose="02020603050405020304" pitchFamily="18" charset="0"/>
            </a:endParaRPr>
          </a:p>
          <a:p>
            <a:pPr lvl="0">
              <a:lnSpc>
                <a:spcPct val="150000"/>
              </a:lnSpc>
            </a:pPr>
            <a:endParaRPr lang="en-IN" sz="1800" dirty="0">
              <a:latin typeface="Times New Roman" panose="02020603050405020304" pitchFamily="18" charset="0"/>
              <a:cs typeface="Times New Roman" panose="02020603050405020304" pitchFamily="18" charset="0"/>
            </a:endParaRPr>
          </a:p>
        </p:txBody>
      </p:sp>
      <p:pic>
        <p:nvPicPr>
          <p:cNvPr id="7" name="Content Placeholder 6" descr="Screenshot (105)"/>
          <p:cNvPicPr>
            <a:picLocks noChangeAspect="1"/>
          </p:cNvPicPr>
          <p:nvPr>
            <p:ph sz="half" idx="2"/>
          </p:nvPr>
        </p:nvPicPr>
        <p:blipFill>
          <a:blip r:embed="rId1"/>
          <a:stretch>
            <a:fillRect/>
          </a:stretch>
        </p:blipFill>
        <p:spPr>
          <a:xfrm>
            <a:off x="3014980" y="3537585"/>
            <a:ext cx="6501765" cy="2818765"/>
          </a:xfrm>
          <a:prstGeom prst="rect">
            <a:avLst/>
          </a:prstGeom>
        </p:spPr>
      </p:pic>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RESULTS</a:t>
            </a:r>
            <a:br>
              <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825625"/>
            <a:ext cx="5181600" cy="3987679"/>
          </a:xfrm>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p:cNvSpPr>
            <a:spLocks noGrp="1"/>
          </p:cNvSpPr>
          <p:nvPr>
            <p:ph type="dt" sz="half" idx="10"/>
          </p:nvPr>
        </p:nvSpPr>
        <p:spPr/>
        <p:txBody>
          <a:bodyPr/>
          <a:lstStyle/>
          <a:p>
            <a:r>
              <a:rPr lang="en-US" dirty="0"/>
              <a:t>VI Semester, Department of CSE, RNSIT</a:t>
            </a:r>
            <a:endParaRPr lang="en-US" dirty="0"/>
          </a:p>
        </p:txBody>
      </p:sp>
      <p:sp>
        <p:nvSpPr>
          <p:cNvPr id="5" name="Footer Placeholder 4"/>
          <p:cNvSpPr>
            <a:spLocks noGrp="1"/>
          </p:cNvSpPr>
          <p:nvPr>
            <p:ph type="ftr" sz="quarter" idx="11"/>
          </p:nvPr>
        </p:nvSpPr>
        <p:spPr/>
        <p:txBody>
          <a:bodyPr/>
          <a:lstStyle/>
          <a:p>
            <a:r>
              <a:rPr lang="en-US" dirty="0"/>
              <a:t>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fld>
            <a:endParaRPr lang="en-US" dirty="0"/>
          </a:p>
        </p:txBody>
      </p:sp>
      <p:pic>
        <p:nvPicPr>
          <p:cNvPr id="10" name="Content Placeholder 9" descr="Screenshot (109)"/>
          <p:cNvPicPr>
            <a:picLocks noChangeAspect="1"/>
          </p:cNvPicPr>
          <p:nvPr>
            <p:ph sz="half" idx="2"/>
          </p:nvPr>
        </p:nvPicPr>
        <p:blipFill>
          <a:blip r:embed="rId1"/>
          <a:stretch>
            <a:fillRect/>
          </a:stretch>
        </p:blipFill>
        <p:spPr>
          <a:xfrm>
            <a:off x="1042035" y="1274445"/>
            <a:ext cx="4960620" cy="4639310"/>
          </a:xfrm>
          <a:prstGeom prst="rect">
            <a:avLst/>
          </a:prstGeom>
        </p:spPr>
      </p:pic>
      <p:pic>
        <p:nvPicPr>
          <p:cNvPr id="11" name="Picture 10" descr="Screenshot (108)"/>
          <p:cNvPicPr>
            <a:picLocks noChangeAspect="1"/>
          </p:cNvPicPr>
          <p:nvPr/>
        </p:nvPicPr>
        <p:blipFill>
          <a:blip r:embed="rId2"/>
          <a:stretch>
            <a:fillRect/>
          </a:stretch>
        </p:blipFill>
        <p:spPr>
          <a:xfrm>
            <a:off x="6497955" y="1530350"/>
            <a:ext cx="4464685" cy="4434840"/>
          </a:xfrm>
          <a:prstGeom prst="rect">
            <a:avLst/>
          </a:prstGeom>
        </p:spPr>
      </p:pic>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1482"/>
            <a:ext cx="7467600" cy="714396"/>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CONCLUSIONS</a:t>
            </a:r>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9416" y="944724"/>
            <a:ext cx="10441160" cy="5292588"/>
          </a:xfrm>
        </p:spPr>
        <p:txBody>
          <a:bodyPr>
            <a:normAutofit/>
          </a:bodyPr>
          <a:lstStyle/>
          <a:p>
            <a:pPr algn="just">
              <a:lnSpc>
                <a:spcPct val="150000"/>
              </a:lnSpc>
            </a:pPr>
            <a:r>
              <a:rPr lang="en-US" sz="1800" b="0" i="0" dirty="0">
                <a:solidFill>
                  <a:srgbClr val="000000"/>
                </a:solidFill>
                <a:effectLst/>
                <a:latin typeface="Times New Roman" panose="02020603050405020304" pitchFamily="18" charset="0"/>
                <a:cs typeface="Times New Roman" panose="02020603050405020304" pitchFamily="18" charset="0"/>
              </a:rPr>
              <a:t>In this project, we used Five methods in which comparative analysis was done i.e. Decision Tree, KNearest neighbour Classifier, Logistic Regression, Random Forest algorithm and  SVM Classifier, as a result of which Promising results were achieved. The conclusion which we found is that machine learning algorithms performed better in this analysis.</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sz="1800" b="0" i="0" dirty="0">
                <a:solidFill>
                  <a:srgbClr val="000000"/>
                </a:solidFill>
                <a:effectLst/>
                <a:latin typeface="Times New Roman" panose="02020603050405020304" pitchFamily="18" charset="0"/>
                <a:cs typeface="Times New Roman" panose="02020603050405020304" pitchFamily="18" charset="0"/>
              </a:rPr>
              <a:t>Handles roughest(enormous) amount of data using random forest algorithm and feature selection.</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sz="1800" b="0" i="0" dirty="0">
                <a:solidFill>
                  <a:srgbClr val="000000"/>
                </a:solidFill>
                <a:effectLst/>
                <a:latin typeface="Times New Roman" panose="02020603050405020304" pitchFamily="18" charset="0"/>
                <a:cs typeface="Times New Roman" panose="02020603050405020304" pitchFamily="18" charset="0"/>
              </a:rPr>
              <a:t>The computational time was also reduced which is helpful when deploying a model.</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sz="1800" i="0" dirty="0">
                <a:solidFill>
                  <a:srgbClr val="292929"/>
                </a:solidFill>
                <a:effectLst/>
                <a:latin typeface="Times New Roman" panose="02020603050405020304" pitchFamily="18" charset="0"/>
                <a:cs typeface="Times New Roman" panose="02020603050405020304" pitchFamily="18" charset="0"/>
              </a:rPr>
              <a:t>Our machine learning algorithm can now tell if a  patient might have </a:t>
            </a:r>
            <a:r>
              <a:rPr lang="en-US" sz="1800" dirty="0">
                <a:solidFill>
                  <a:srgbClr val="292929"/>
                </a:solidFill>
                <a:latin typeface="Times New Roman" panose="02020603050405020304" pitchFamily="18" charset="0"/>
                <a:cs typeface="Times New Roman" panose="02020603050405020304" pitchFamily="18" charset="0"/>
              </a:rPr>
              <a:t>h</a:t>
            </a:r>
            <a:r>
              <a:rPr lang="en-US" sz="1800" i="0" dirty="0">
                <a:solidFill>
                  <a:srgbClr val="292929"/>
                </a:solidFill>
                <a:effectLst/>
                <a:latin typeface="Times New Roman" panose="02020603050405020304" pitchFamily="18" charset="0"/>
                <a:cs typeface="Times New Roman" panose="02020603050405020304" pitchFamily="18" charset="0"/>
              </a:rPr>
              <a:t>eart </a:t>
            </a:r>
            <a:r>
              <a:rPr lang="en-US" sz="1800" dirty="0">
                <a:solidFill>
                  <a:srgbClr val="292929"/>
                </a:solidFill>
                <a:latin typeface="Times New Roman" panose="02020603050405020304" pitchFamily="18" charset="0"/>
                <a:cs typeface="Times New Roman" panose="02020603050405020304" pitchFamily="18" charset="0"/>
              </a:rPr>
              <a:t>d</a:t>
            </a:r>
            <a:r>
              <a:rPr lang="en-US" sz="1800" i="0" dirty="0">
                <a:solidFill>
                  <a:srgbClr val="292929"/>
                </a:solidFill>
                <a:effectLst/>
                <a:latin typeface="Times New Roman" panose="02020603050405020304" pitchFamily="18" charset="0"/>
                <a:cs typeface="Times New Roman" panose="02020603050405020304" pitchFamily="18" charset="0"/>
              </a:rPr>
              <a:t>isease or not.</a:t>
            </a:r>
            <a:endParaRPr lang="en-US" sz="1800" i="0" dirty="0">
              <a:solidFill>
                <a:srgbClr val="292929"/>
              </a:solidFill>
              <a:effectLst/>
              <a:latin typeface="Times New Roman" panose="02020603050405020304" pitchFamily="18" charset="0"/>
              <a:cs typeface="Times New Roman" panose="02020603050405020304" pitchFamily="18" charset="0"/>
            </a:endParaRPr>
          </a:p>
          <a:p>
            <a:pPr algn="just">
              <a:lnSpc>
                <a:spcPct val="150000"/>
              </a:lnSpc>
            </a:pPr>
            <a:r>
              <a:rPr lang="en-US" sz="1800" i="0" dirty="0">
                <a:solidFill>
                  <a:srgbClr val="292929"/>
                </a:solidFill>
                <a:effectLst/>
                <a:latin typeface="Times New Roman" panose="02020603050405020304" pitchFamily="18" charset="0"/>
                <a:cs typeface="Times New Roman" panose="02020603050405020304" pitchFamily="18" charset="0"/>
              </a:rPr>
              <a:t>By diagnosing detecting these features early, we may prevent worse symptoms from arising later. </a:t>
            </a:r>
            <a:endParaRPr lang="en-US" sz="1800" i="0" dirty="0">
              <a:solidFill>
                <a:srgbClr val="292929"/>
              </a:solidFill>
              <a:effectLst/>
              <a:latin typeface="Times New Roman" panose="02020603050405020304" pitchFamily="18" charset="0"/>
              <a:cs typeface="Times New Roman" panose="02020603050405020304" pitchFamily="18" charset="0"/>
            </a:endParaRPr>
          </a:p>
          <a:p>
            <a:pPr algn="just">
              <a:lnSpc>
                <a:spcPct val="150000"/>
              </a:lnSpc>
            </a:pPr>
            <a:endParaRPr lang="en-US" sz="180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dirty="0"/>
              <a:t>VI Semester, Department of CSE, RNSIT</a:t>
            </a:r>
            <a:endParaRPr lang="en-US" dirty="0"/>
          </a:p>
        </p:txBody>
      </p:sp>
      <p:sp>
        <p:nvSpPr>
          <p:cNvPr id="4" name="Footer Placeholder 3"/>
          <p:cNvSpPr>
            <a:spLocks noGrp="1"/>
          </p:cNvSpPr>
          <p:nvPr>
            <p:ph type="ftr" sz="quarter" idx="11"/>
          </p:nvPr>
        </p:nvSpPr>
        <p:spPr/>
        <p:txBody>
          <a:bodyPr/>
          <a:lstStyle/>
          <a:p>
            <a:r>
              <a:rPr lang="en-US" dirty="0"/>
              <a:t>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l"/>
            <a:r>
              <a:rPr lang="en-US" sz="1800" b="0" i="0" dirty="0">
                <a:solidFill>
                  <a:srgbClr val="000000"/>
                </a:solidFill>
                <a:effectLst/>
                <a:latin typeface="Times New Roman" panose="02020603050405020304" pitchFamily="18" charset="0"/>
                <a:cs typeface="Times New Roman" panose="02020603050405020304" pitchFamily="18" charset="0"/>
              </a:rPr>
              <a:t>Prediction of cardiovascular disease results is not accurate </a:t>
            </a:r>
            <a:endParaRPr lang="en-US" sz="1800" b="0" i="0" dirty="0">
              <a:solidFill>
                <a:srgbClr val="000000"/>
              </a:solidFill>
              <a:effectLst/>
              <a:latin typeface="Times New Roman" panose="02020603050405020304" pitchFamily="18" charset="0"/>
              <a:cs typeface="Times New Roman" panose="02020603050405020304" pitchFamily="18" charset="0"/>
            </a:endParaRPr>
          </a:p>
          <a:p>
            <a:r>
              <a:rPr lang="en-US" sz="1800" b="0" i="0" dirty="0">
                <a:solidFill>
                  <a:srgbClr val="202124"/>
                </a:solidFill>
                <a:effectLst/>
                <a:latin typeface="Times New Roman" panose="02020603050405020304" pitchFamily="18" charset="0"/>
                <a:cs typeface="Times New Roman" panose="02020603050405020304" pitchFamily="18" charset="0"/>
              </a:rPr>
              <a:t>Each narrow application needs to be specially trained.</a:t>
            </a:r>
            <a:endParaRPr lang="en-US" sz="1800" b="0" i="0" dirty="0">
              <a:solidFill>
                <a:srgbClr val="202124"/>
              </a:solidFill>
              <a:effectLst/>
              <a:latin typeface="Times New Roman" panose="02020603050405020304" pitchFamily="18" charset="0"/>
              <a:cs typeface="Times New Roman" panose="02020603050405020304" pitchFamily="18" charset="0"/>
            </a:endParaRPr>
          </a:p>
          <a:p>
            <a:r>
              <a:rPr lang="en-US" sz="1800" b="0" i="0" dirty="0">
                <a:solidFill>
                  <a:srgbClr val="202124"/>
                </a:solidFill>
                <a:effectLst/>
                <a:latin typeface="Times New Roman" panose="02020603050405020304" pitchFamily="18" charset="0"/>
                <a:cs typeface="Times New Roman" panose="02020603050405020304" pitchFamily="18" charset="0"/>
              </a:rPr>
              <a:t>Cannot handle enormous datasets for patient records.</a:t>
            </a:r>
            <a:endParaRPr lang="en-US" sz="1800" b="0" i="0" dirty="0">
              <a:solidFill>
                <a:srgbClr val="202124"/>
              </a:solidFill>
              <a:effectLst/>
              <a:latin typeface="Times New Roman" panose="02020603050405020304" pitchFamily="18" charset="0"/>
              <a:cs typeface="Times New Roman" panose="02020603050405020304" pitchFamily="18" charset="0"/>
            </a:endParaRPr>
          </a:p>
          <a:p>
            <a:r>
              <a:rPr lang="en-US" sz="1800" b="0" i="0" dirty="0">
                <a:solidFill>
                  <a:srgbClr val="333333"/>
                </a:solidFill>
                <a:effectLst/>
                <a:latin typeface="Times New Roman" panose="02020603050405020304" pitchFamily="18" charset="0"/>
                <a:cs typeface="Times New Roman" panose="02020603050405020304" pitchFamily="18" charset="0"/>
              </a:rPr>
              <a:t>Learning must generally be supervised, Training data must be tagged.</a:t>
            </a:r>
            <a:endParaRPr lang="en-US" sz="1800" b="0" i="0" dirty="0">
              <a:solidFill>
                <a:srgbClr val="333333"/>
              </a:solidFill>
              <a:effectLst/>
              <a:latin typeface="Times New Roman" panose="02020603050405020304" pitchFamily="18" charset="0"/>
              <a:cs typeface="Times New Roman" panose="02020603050405020304" pitchFamily="18" charset="0"/>
            </a:endParaRPr>
          </a:p>
          <a:p>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a:endParaRPr lang="en-US" sz="1200" b="0" i="0" dirty="0">
              <a:solidFill>
                <a:srgbClr val="000000"/>
              </a:solidFill>
              <a:effectLst/>
              <a:latin typeface="ff5"/>
            </a:endParaRPr>
          </a:p>
          <a:p>
            <a:pPr algn="l"/>
            <a:endParaRPr lang="en-US" sz="1200" b="0" i="0" dirty="0">
              <a:solidFill>
                <a:srgbClr val="000000"/>
              </a:solidFill>
              <a:effectLst/>
              <a:latin typeface="ff5"/>
            </a:endParaRPr>
          </a:p>
          <a:p>
            <a:pPr algn="just">
              <a:lnSpc>
                <a:spcPct val="150000"/>
              </a:lnSpc>
            </a:pPr>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VI Semester, Department of CSE, RNSIT</a:t>
            </a:r>
            <a:endParaRPr lang="en-US" dirty="0"/>
          </a:p>
        </p:txBody>
      </p:sp>
      <p:sp>
        <p:nvSpPr>
          <p:cNvPr id="5" name="Footer Placeholder 4"/>
          <p:cNvSpPr>
            <a:spLocks noGrp="1"/>
          </p:cNvSpPr>
          <p:nvPr>
            <p:ph type="ftr" sz="quarter" idx="11"/>
          </p:nvPr>
        </p:nvSpPr>
        <p:spPr/>
        <p:txBody>
          <a:bodyPr/>
          <a:lstStyle/>
          <a:p>
            <a:r>
              <a:rPr lang="en-US" dirty="0"/>
              <a:t>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36525"/>
            <a:ext cx="7467600" cy="714396"/>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FUTURE ENHANCEMENTS</a:t>
            </a:r>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pPr marL="0" indent="0">
              <a:buNone/>
            </a:pPr>
            <a:endParaRPr lang="en-US" sz="1800" b="0" i="0" dirty="0">
              <a:solidFill>
                <a:srgbClr val="333333"/>
              </a:solidFill>
              <a:effectLst/>
              <a:latin typeface="Times New Roman" panose="02020603050405020304" pitchFamily="18" charset="0"/>
              <a:cs typeface="Times New Roman" panose="02020603050405020304" pitchFamily="18" charset="0"/>
            </a:endParaRPr>
          </a:p>
          <a:p>
            <a:r>
              <a:rPr lang="en-US" sz="1800" i="0" dirty="0">
                <a:solidFill>
                  <a:srgbClr val="333333"/>
                </a:solidFill>
                <a:effectLst/>
                <a:latin typeface="Times New Roman" panose="02020603050405020304" pitchFamily="18" charset="0"/>
                <a:cs typeface="Times New Roman" panose="02020603050405020304" pitchFamily="18" charset="0"/>
              </a:rPr>
              <a:t>As an extension to this work, and some sort of limitation to the work performed here, different types of classifiers can be included in the analysis and more in depth sensitivity analysis can be performed on these classifiers</a:t>
            </a:r>
            <a:r>
              <a:rPr lang="en-US" sz="1800" dirty="0">
                <a:solidFill>
                  <a:srgbClr val="333333"/>
                </a:solidFill>
                <a:latin typeface="Times New Roman" panose="02020603050405020304" pitchFamily="18" charset="0"/>
                <a:cs typeface="Times New Roman" panose="02020603050405020304" pitchFamily="18" charset="0"/>
              </a:rPr>
              <a:t>.</a:t>
            </a:r>
            <a:r>
              <a:rPr lang="en-US" sz="1800" i="0" dirty="0">
                <a:solidFill>
                  <a:srgbClr val="333333"/>
                </a:solidFill>
                <a:effectLst/>
                <a:latin typeface="Times New Roman" panose="02020603050405020304" pitchFamily="18" charset="0"/>
                <a:cs typeface="Times New Roman" panose="02020603050405020304" pitchFamily="18" charset="0"/>
              </a:rPr>
              <a:t> </a:t>
            </a:r>
            <a:endParaRPr lang="en-US" sz="1800" i="0" dirty="0">
              <a:solidFill>
                <a:srgbClr val="333333"/>
              </a:solidFill>
              <a:effectLst/>
              <a:latin typeface="Times New Roman" panose="02020603050405020304" pitchFamily="18" charset="0"/>
              <a:cs typeface="Times New Roman" panose="02020603050405020304" pitchFamily="18" charset="0"/>
            </a:endParaRPr>
          </a:p>
          <a:p>
            <a:r>
              <a:rPr lang="en-US" sz="1800" i="0" dirty="0">
                <a:solidFill>
                  <a:srgbClr val="333333"/>
                </a:solidFill>
                <a:effectLst/>
                <a:latin typeface="Times New Roman" panose="02020603050405020304" pitchFamily="18" charset="0"/>
                <a:cs typeface="Times New Roman" panose="02020603050405020304" pitchFamily="18" charset="0"/>
              </a:rPr>
              <a:t>An extension can be made by applying same analysis to other bioinformatics diseases datasets, and see the performance of these classifiers to classify and predict these diseases.</a:t>
            </a:r>
            <a:endParaRPr lang="en-US" sz="1800" i="0" dirty="0">
              <a:solidFill>
                <a:srgbClr val="333333"/>
              </a:solidFill>
              <a:effectLst/>
              <a:latin typeface="Times New Roman" panose="02020603050405020304" pitchFamily="18" charset="0"/>
              <a:cs typeface="Times New Roman" panose="02020603050405020304" pitchFamily="18" charset="0"/>
            </a:endParaRPr>
          </a:p>
          <a:p>
            <a:r>
              <a:rPr lang="en-US" sz="1800" i="0" dirty="0">
                <a:solidFill>
                  <a:srgbClr val="000000"/>
                </a:solidFill>
                <a:effectLst/>
                <a:latin typeface="Times New Roman" panose="02020603050405020304" pitchFamily="18" charset="0"/>
                <a:cs typeface="Times New Roman" panose="02020603050405020304" pitchFamily="18" charset="0"/>
              </a:rPr>
              <a:t>As future work, considering the more attributes as input data can expand this study. Furthermore, the work could be done on early detection of heart disease by processing family’s historical data.</a:t>
            </a:r>
            <a:endParaRPr lang="en-US" sz="1800" i="0" dirty="0">
              <a:solidFill>
                <a:srgbClr val="000000"/>
              </a:solidFill>
              <a:effectLst/>
              <a:latin typeface="Times New Roman" panose="02020603050405020304" pitchFamily="18" charset="0"/>
              <a:cs typeface="Times New Roman" panose="02020603050405020304" pitchFamily="18" charset="0"/>
            </a:endParaRPr>
          </a:p>
          <a:p>
            <a:r>
              <a:rPr lang="en-US" sz="1800" i="0" dirty="0">
                <a:solidFill>
                  <a:srgbClr val="000000"/>
                </a:solidFill>
                <a:effectLst/>
                <a:latin typeface="Times New Roman" panose="02020603050405020304" pitchFamily="18" charset="0"/>
                <a:cs typeface="Times New Roman" panose="02020603050405020304" pitchFamily="18" charset="0"/>
              </a:rPr>
              <a:t> There are many possible improvements that could be explored to improve the scalability and accuracy of this prediction system.</a:t>
            </a:r>
            <a:endParaRPr lang="en-US" sz="1800" i="0" dirty="0">
              <a:solidFill>
                <a:srgbClr val="333333"/>
              </a:solidFill>
              <a:effectLst/>
              <a:latin typeface="Times New Roman" panose="02020603050405020304" pitchFamily="18" charset="0"/>
              <a:cs typeface="Times New Roman" panose="02020603050405020304" pitchFamily="18" charset="0"/>
            </a:endParaRPr>
          </a:p>
          <a:p>
            <a:endParaRPr lang="en-US" sz="1800" i="0" dirty="0">
              <a:solidFill>
                <a:srgbClr val="333333"/>
              </a:solidFill>
              <a:effectLst/>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dirty="0"/>
              <a:t>VI Semester, Department of CSE, RNSIT</a:t>
            </a:r>
            <a:endParaRPr lang="en-US" dirty="0"/>
          </a:p>
        </p:txBody>
      </p:sp>
      <p:sp>
        <p:nvSpPr>
          <p:cNvPr id="4" name="Footer Placeholder 3"/>
          <p:cNvSpPr>
            <a:spLocks noGrp="1"/>
          </p:cNvSpPr>
          <p:nvPr>
            <p:ph type="ftr" sz="quarter" idx="11"/>
          </p:nvPr>
        </p:nvSpPr>
        <p:spPr/>
        <p:txBody>
          <a:bodyPr/>
          <a:lstStyle/>
          <a:p>
            <a:r>
              <a:rPr lang="en-US" dirty="0"/>
              <a:t>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anose="02020603050405020304" pitchFamily="18" charset="0"/>
                <a:cs typeface="Times New Roman" panose="02020603050405020304" pitchFamily="18" charset="0"/>
              </a:rPr>
              <a:t>REFERENCES</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a:p>
            <a:pPr>
              <a:buNone/>
            </a:pPr>
            <a:r>
              <a:rPr lang="en-US" sz="1800" dirty="0">
                <a:solidFill>
                  <a:schemeClr val="tx1">
                    <a:lumMod val="75000"/>
                    <a:lumOff val="25000"/>
                  </a:schemeClr>
                </a:solidFill>
              </a:rPr>
              <a:t> </a:t>
            </a:r>
            <a:endParaRPr lang="en-US" sz="1800" dirty="0">
              <a:solidFill>
                <a:schemeClr val="tx1">
                  <a:lumMod val="75000"/>
                  <a:lumOff val="25000"/>
                </a:schemeClr>
              </a:solidFill>
            </a:endParaRPr>
          </a:p>
          <a:p>
            <a:pPr marL="0" indent="0" algn="just">
              <a:lnSpc>
                <a:spcPct val="150000"/>
              </a:lnSpc>
              <a:buNone/>
            </a:pPr>
            <a:r>
              <a:rPr lang="en-US" sz="1700" b="1" dirty="0">
                <a:solidFill>
                  <a:schemeClr val="tx1">
                    <a:lumMod val="75000"/>
                    <a:lumOff val="25000"/>
                  </a:schemeClr>
                </a:solidFill>
                <a:latin typeface="Times New Roman" panose="02020603050405020304" pitchFamily="18" charset="0"/>
                <a:cs typeface="Times New Roman" panose="02020603050405020304" pitchFamily="18" charset="0"/>
              </a:rPr>
              <a:t>[1] </a:t>
            </a:r>
            <a:r>
              <a:rPr lang="en-US" sz="1700" b="1" dirty="0">
                <a:solidFill>
                  <a:schemeClr val="tx1">
                    <a:lumMod val="75000"/>
                    <a:lumOff val="25000"/>
                  </a:schemeClr>
                </a:solidFill>
                <a:latin typeface="Times New Roman" panose="02020603050405020304" pitchFamily="18" charset="0"/>
                <a:cs typeface="Times New Roman" panose="02020603050405020304" pitchFamily="18" charset="0"/>
                <a:hlinkClick r:id="rId1"/>
              </a:rPr>
              <a:t>https://www.javatpoint.com/</a:t>
            </a:r>
            <a:endParaRPr lang="en-US" sz="17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1700" b="1" dirty="0">
                <a:solidFill>
                  <a:schemeClr val="tx1">
                    <a:lumMod val="75000"/>
                    <a:lumOff val="25000"/>
                  </a:schemeClr>
                </a:solidFill>
                <a:latin typeface="Times New Roman" panose="02020603050405020304" pitchFamily="18" charset="0"/>
                <a:cs typeface="Times New Roman" panose="02020603050405020304" pitchFamily="18" charset="0"/>
              </a:rPr>
              <a:t>[2] </a:t>
            </a:r>
            <a:r>
              <a:rPr lang="en-US" sz="1700" b="1" dirty="0">
                <a:solidFill>
                  <a:schemeClr val="tx1">
                    <a:lumMod val="75000"/>
                    <a:lumOff val="25000"/>
                  </a:schemeClr>
                </a:solidFill>
                <a:latin typeface="Times New Roman" panose="02020603050405020304" pitchFamily="18" charset="0"/>
                <a:cs typeface="Times New Roman" panose="02020603050405020304" pitchFamily="18" charset="0"/>
                <a:sym typeface="+mn-ea"/>
                <a:hlinkClick r:id="rId1"/>
              </a:rPr>
              <a:t>https://www.geeksforgeeks.org/</a:t>
            </a:r>
            <a:endParaRPr lang="en-US" sz="17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1700" b="1" dirty="0">
                <a:solidFill>
                  <a:schemeClr val="tx1">
                    <a:lumMod val="75000"/>
                    <a:lumOff val="25000"/>
                  </a:schemeClr>
                </a:solidFill>
                <a:latin typeface="Times New Roman" panose="02020603050405020304" pitchFamily="18" charset="0"/>
                <a:cs typeface="Times New Roman" panose="02020603050405020304" pitchFamily="18" charset="0"/>
              </a:rPr>
              <a:t>[3] </a:t>
            </a:r>
            <a:r>
              <a:rPr lang="en-US" sz="1800" b="0" i="0">
                <a:solidFill>
                  <a:srgbClr val="333333"/>
                </a:solidFill>
                <a:effectLst/>
                <a:latin typeface="Times New Roman" panose="02020603050405020304" pitchFamily="18" charset="0"/>
                <a:cs typeface="Times New Roman" panose="02020603050405020304" pitchFamily="18" charset="0"/>
              </a:rPr>
              <a:t>A. S. Abdullah and R. R. Rajalaxmi, ‘‘A data mining model for predicting the coronary heart disease using random forest classifier,’’ in Proc. </a:t>
            </a:r>
            <a:endParaRPr lang="en-US" sz="1800" b="0" i="0">
              <a:solidFill>
                <a:srgbClr val="333333"/>
              </a:solidFill>
              <a:effectLst/>
              <a:latin typeface="Times New Roman" panose="02020603050405020304" pitchFamily="18" charset="0"/>
              <a:cs typeface="Times New Roman" panose="02020603050405020304" pitchFamily="18" charset="0"/>
            </a:endParaRPr>
          </a:p>
          <a:p>
            <a:pPr marL="0" indent="0" algn="l">
              <a:buNone/>
            </a:pPr>
            <a:r>
              <a:rPr lang="en-US" sz="1800" dirty="0">
                <a:solidFill>
                  <a:srgbClr val="333333"/>
                </a:solidFill>
                <a:latin typeface="Times New Roman" panose="02020603050405020304" pitchFamily="18" charset="0"/>
                <a:cs typeface="Times New Roman" panose="02020603050405020304" pitchFamily="18" charset="0"/>
              </a:rPr>
              <a:t>[4] </a:t>
            </a:r>
            <a:r>
              <a:rPr lang="en-US" sz="1800" b="0" i="0" dirty="0">
                <a:solidFill>
                  <a:srgbClr val="000000"/>
                </a:solidFill>
                <a:effectLst/>
                <a:latin typeface="Times New Roman" panose="02020603050405020304" pitchFamily="18" charset="0"/>
                <a:cs typeface="Times New Roman" panose="02020603050405020304" pitchFamily="18" charset="0"/>
              </a:rPr>
              <a:t>A. S. Abdullah and R. R. </a:t>
            </a:r>
            <a:r>
              <a:rPr lang="en-US" sz="1800" b="0" i="0" dirty="0" err="1">
                <a:solidFill>
                  <a:srgbClr val="000000"/>
                </a:solidFill>
                <a:effectLst/>
                <a:latin typeface="Times New Roman" panose="02020603050405020304" pitchFamily="18" charset="0"/>
                <a:cs typeface="Times New Roman" panose="02020603050405020304" pitchFamily="18" charset="0"/>
              </a:rPr>
              <a:t>Rajalaxmi</a:t>
            </a:r>
            <a:r>
              <a:rPr lang="en-US" sz="1800" b="0" i="0" dirty="0">
                <a:solidFill>
                  <a:srgbClr val="000000"/>
                </a:solidFill>
                <a:effectLst/>
                <a:latin typeface="Times New Roman" panose="02020603050405020304" pitchFamily="18" charset="0"/>
                <a:cs typeface="Times New Roman" panose="02020603050405020304" pitchFamily="18" charset="0"/>
              </a:rPr>
              <a:t>, ‘‘A data mining model for predicting the coronary heart disease using random forest classifier,’’ in Proc. Int. Conf. Recent Trends </a:t>
            </a:r>
            <a:r>
              <a:rPr lang="en-US" sz="1800" b="0" i="0" dirty="0" err="1">
                <a:solidFill>
                  <a:srgbClr val="000000"/>
                </a:solidFill>
                <a:effectLst/>
                <a:latin typeface="Times New Roman" panose="02020603050405020304" pitchFamily="18" charset="0"/>
                <a:cs typeface="Times New Roman" panose="02020603050405020304" pitchFamily="18" charset="0"/>
              </a:rPr>
              <a:t>Comput</a:t>
            </a:r>
            <a:r>
              <a:rPr lang="en-US" sz="1800" b="0" i="0" dirty="0">
                <a:solidFill>
                  <a:srgbClr val="000000"/>
                </a:solidFill>
                <a:effectLst/>
                <a:latin typeface="Times New Roman" panose="02020603050405020304" pitchFamily="18" charset="0"/>
                <a:cs typeface="Times New Roman" panose="02020603050405020304" pitchFamily="18" charset="0"/>
              </a:rPr>
              <a:t>. Methods, </a:t>
            </a:r>
            <a:r>
              <a:rPr lang="en-US" sz="1800" b="0" i="0" dirty="0" err="1">
                <a:solidFill>
                  <a:srgbClr val="000000"/>
                </a:solidFill>
                <a:effectLst/>
                <a:latin typeface="Times New Roman" panose="02020603050405020304" pitchFamily="18" charset="0"/>
                <a:cs typeface="Times New Roman" panose="02020603050405020304" pitchFamily="18" charset="0"/>
              </a:rPr>
              <a:t>Commun</a:t>
            </a:r>
            <a:r>
              <a:rPr lang="en-US" sz="1800" b="0" i="0" dirty="0">
                <a:solidFill>
                  <a:srgbClr val="000000"/>
                </a:solidFill>
                <a:effectLst/>
                <a:latin typeface="Times New Roman" panose="02020603050405020304" pitchFamily="18" charset="0"/>
                <a:cs typeface="Times New Roman" panose="02020603050405020304" pitchFamily="18" charset="0"/>
              </a:rPr>
              <a:t>. Controls</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US" sz="1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VI Semester, Department of CSE, RNSIT</a:t>
            </a:r>
            <a:endParaRPr lang="en-US" dirty="0"/>
          </a:p>
        </p:txBody>
      </p:sp>
      <p:sp>
        <p:nvSpPr>
          <p:cNvPr id="2" name="Footer Placeholder 1"/>
          <p:cNvSpPr>
            <a:spLocks noGrp="1"/>
          </p:cNvSpPr>
          <p:nvPr>
            <p:ph type="ftr" sz="quarter" idx="11"/>
          </p:nvPr>
        </p:nvSpPr>
        <p:spPr/>
        <p:txBody>
          <a:bodyPr/>
          <a:lstStyle/>
          <a:p>
            <a:r>
              <a:rPr lang="en-US" dirty="0"/>
              <a:t>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endParaRPr lang="en-US" sz="4800" b="1" dirty="0">
              <a:ln w="10541" cmpd="sng">
                <a:solidFill>
                  <a:schemeClr val="accent1">
                    <a:shade val="88000"/>
                    <a:satMod val="110000"/>
                  </a:schemeClr>
                </a:solidFill>
                <a:prstDash val="solid"/>
              </a:ln>
              <a:solidFill>
                <a:srgbClr val="000066"/>
              </a:solidFill>
            </a:endParaRPr>
          </a:p>
        </p:txBody>
      </p:sp>
      <p:sp>
        <p:nvSpPr>
          <p:cNvPr id="4" name="Date Placeholder 3"/>
          <p:cNvSpPr>
            <a:spLocks noGrp="1"/>
          </p:cNvSpPr>
          <p:nvPr>
            <p:ph type="dt" sz="half" idx="10"/>
          </p:nvPr>
        </p:nvSpPr>
        <p:spPr/>
        <p:txBody>
          <a:bodyPr/>
          <a:lstStyle/>
          <a:p>
            <a:r>
              <a:rPr lang="en-US" dirty="0"/>
              <a:t>VI Semester, Department of CSE, RNSIT</a:t>
            </a:r>
            <a:endParaRPr lang="en-US" dirty="0"/>
          </a:p>
        </p:txBody>
      </p:sp>
      <p:sp>
        <p:nvSpPr>
          <p:cNvPr id="3" name="Footer Placeholder 2"/>
          <p:cNvSpPr>
            <a:spLocks noGrp="1"/>
          </p:cNvSpPr>
          <p:nvPr>
            <p:ph type="ftr" sz="quarter" idx="11"/>
          </p:nvPr>
        </p:nvSpPr>
        <p:spPr/>
        <p:txBody>
          <a:bodyPr/>
          <a:lstStyle/>
          <a:p>
            <a:r>
              <a:rPr lang="en-US" dirty="0"/>
              <a:t>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anose="02020603050405020304" pitchFamily="18" charset="0"/>
                <a:cs typeface="Times New Roman" panose="02020603050405020304" pitchFamily="18" charset="0"/>
              </a:rPr>
              <a:t>AGENDA</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52650" y="1484785"/>
            <a:ext cx="7886700" cy="4692179"/>
          </a:xfrm>
        </p:spPr>
        <p:txBody>
          <a:bodyPr>
            <a:normAutofit fontScale="92500" lnSpcReduction="20000"/>
          </a:bodyPr>
          <a:lstStyle/>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About the Company</a:t>
            </a:r>
            <a:endParaRPr lang="en-IN"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Requirements</a:t>
            </a:r>
            <a:endParaRPr lang="en-IN"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System Design</a:t>
            </a:r>
            <a:endParaRPr lang="en-IN"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Detailed Design</a:t>
            </a:r>
            <a:endParaRPr lang="en-IN"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Conclusion and Future Enhancements</a:t>
            </a:r>
            <a:endParaRPr lang="en-IN"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Q &amp; A</a:t>
            </a:r>
            <a:endParaRPr lang="en-IN" dirty="0">
              <a:latin typeface="Times New Roman" panose="02020603050405020304" pitchFamily="18" charset="0"/>
              <a:cs typeface="Times New Roman" panose="02020603050405020304" pitchFamily="18" charset="0"/>
            </a:endParaRPr>
          </a:p>
          <a:p>
            <a:pPr marL="0" indent="0">
              <a:buNone/>
            </a:pPr>
            <a:endParaRPr lang="en-IN" dirty="0">
              <a:solidFill>
                <a:schemeClr val="tx1">
                  <a:lumMod val="75000"/>
                  <a:lumOff val="25000"/>
                </a:schemeClr>
              </a:solidFill>
            </a:endParaRPr>
          </a:p>
        </p:txBody>
      </p:sp>
      <p:sp>
        <p:nvSpPr>
          <p:cNvPr id="5" name="Date Placeholder 4"/>
          <p:cNvSpPr>
            <a:spLocks noGrp="1"/>
          </p:cNvSpPr>
          <p:nvPr>
            <p:ph type="dt" sz="half" idx="10"/>
          </p:nvPr>
        </p:nvSpPr>
        <p:spPr/>
        <p:txBody>
          <a:bodyPr/>
          <a:lstStyle/>
          <a:p>
            <a:r>
              <a:rPr lang="en-US" dirty="0"/>
              <a:t>VI Semester, Department of CSE, RNSIT</a:t>
            </a:r>
            <a:endParaRPr lang="en-US" dirty="0"/>
          </a:p>
        </p:txBody>
      </p:sp>
      <p:sp>
        <p:nvSpPr>
          <p:cNvPr id="4" name="Footer Placeholder 3"/>
          <p:cNvSpPr>
            <a:spLocks noGrp="1"/>
          </p:cNvSpPr>
          <p:nvPr>
            <p:ph type="ftr" sz="quarter" idx="11"/>
          </p:nvPr>
        </p:nvSpPr>
        <p:spPr/>
        <p:txBody>
          <a:bodyPr/>
          <a:lstStyle/>
          <a:p>
            <a:r>
              <a:rPr lang="en-US" dirty="0"/>
              <a:t>2022 </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2000">
        <p:pull/>
      </p:transition>
    </mc:Choice>
    <mc:Fallback>
      <p:transition spd="med">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4" y="260648"/>
            <a:ext cx="7467600" cy="1296144"/>
          </a:xfrm>
        </p:spPr>
        <p:txBody>
          <a:bodyPr>
            <a:no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ABSTRACT</a:t>
            </a:r>
            <a:br>
              <a:rPr lang="en-US" sz="3200" b="1" u="sng" dirty="0">
                <a:solidFill>
                  <a:schemeClr val="accent1">
                    <a:lumMod val="75000"/>
                  </a:schemeClr>
                </a:solidFill>
                <a:latin typeface="Times New Roman" panose="02020603050405020304" pitchFamily="18" charset="0"/>
                <a:cs typeface="Times New Roman" panose="02020603050405020304" pitchFamily="18" charset="0"/>
              </a:rPr>
            </a:br>
            <a:endParaRPr lang="en-US" sz="32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71464" y="1357298"/>
            <a:ext cx="9721080" cy="4591982"/>
          </a:xfrm>
        </p:spPr>
        <p:txBody>
          <a:bodyPr>
            <a:normAutofit/>
          </a:bodyPr>
          <a:lstStyle/>
          <a:p>
            <a:pPr marL="0" indent="0" algn="just">
              <a:lnSpc>
                <a:spcPct val="150000"/>
              </a:lnSpc>
              <a:buNone/>
            </a:pPr>
            <a:r>
              <a:rPr lang="en-US" sz="1800" b="0" i="0" dirty="0">
                <a:solidFill>
                  <a:srgbClr val="333333"/>
                </a:solidFill>
                <a:effectLst/>
                <a:latin typeface="Times New Roman" panose="02020603050405020304" pitchFamily="18" charset="0"/>
                <a:cs typeface="Times New Roman" panose="02020603050405020304" pitchFamily="18" charset="0"/>
              </a:rPr>
              <a:t>Heart Disease is one of the most significant problem that is arising in the world today .The diagnosis of heart disease in most cases depends on a complex combination of clinical and pathological data. Because of this complexity, there exists a significant amount of interest among clinical professionals and researchers regarding the efficient and accurate prediction of heart disease. In this project, we develop a heart disease analysis and prediction system that can assist medical professionals in predicting heart disease status based on the clinical data of patients. We select 12 important clinical features, i.e., age, sex, chest pain type, trestbps, cholesterol, fasting blood sugar, resting ecg, max heart rate, exercise induced angina, old peak, slope and after passing the data through  </a:t>
            </a:r>
            <a:r>
              <a:rPr lang="en-US" sz="1800" dirty="0">
                <a:solidFill>
                  <a:srgbClr val="333333"/>
                </a:solidFill>
                <a:effectLst/>
                <a:latin typeface="Times New Roman" panose="02020603050405020304" pitchFamily="18" charset="0"/>
                <a:cs typeface="Times New Roman" panose="02020603050405020304" pitchFamily="18" charset="0"/>
                <a:sym typeface="+mn-ea"/>
              </a:rPr>
              <a:t>Decision Tree Classifier, KNearest Neibours classifier, </a:t>
            </a:r>
            <a:r>
              <a:rPr lang="en-US" sz="1800" b="0" i="0" dirty="0">
                <a:solidFill>
                  <a:srgbClr val="333333"/>
                </a:solidFill>
                <a:effectLst/>
                <a:latin typeface="Times New Roman" panose="02020603050405020304" pitchFamily="18" charset="0"/>
                <a:cs typeface="Times New Roman" panose="02020603050405020304" pitchFamily="18" charset="0"/>
              </a:rPr>
              <a:t>Logistic Reasoning Algorithm,  Random Forest Classifier , SVM classifier we predict whether a person has heart diseas</a:t>
            </a:r>
            <a:r>
              <a:rPr lang="en-US" sz="1800" dirty="0">
                <a:solidFill>
                  <a:srgbClr val="333333"/>
                </a:solidFill>
                <a:latin typeface="Times New Roman" panose="02020603050405020304" pitchFamily="18" charset="0"/>
                <a:cs typeface="Times New Roman" panose="02020603050405020304" pitchFamily="18" charset="0"/>
              </a:rPr>
              <a:t>e or not.</a:t>
            </a:r>
            <a:endParaRPr lang="en-US" sz="1800" dirty="0">
              <a:solidFill>
                <a:srgbClr val="000000"/>
              </a:solidFill>
              <a:latin typeface="Times New Roman" panose="02020603050405020304" pitchFamily="18" charset="0"/>
              <a:cs typeface="Times New Roman" panose="02020603050405020304" pitchFamily="18" charset="0"/>
            </a:endParaRPr>
          </a:p>
          <a:p>
            <a:pPr algn="just">
              <a:lnSpc>
                <a:spcPct val="150000"/>
              </a:lnSpc>
            </a:pPr>
            <a:endParaRPr lang="en-US" sz="1800" b="1"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dirty="0"/>
              <a:t>VI Semester, Department of CSE, RNSIT</a:t>
            </a:r>
            <a:endParaRPr lang="en-US" dirty="0"/>
          </a:p>
        </p:txBody>
      </p:sp>
      <p:sp>
        <p:nvSpPr>
          <p:cNvPr id="4" name="Footer Placeholder 3"/>
          <p:cNvSpPr>
            <a:spLocks noGrp="1"/>
          </p:cNvSpPr>
          <p:nvPr>
            <p:ph type="ftr" sz="quarter" idx="11"/>
          </p:nvPr>
        </p:nvSpPr>
        <p:spPr/>
        <p:txBody>
          <a:bodyPr/>
          <a:lstStyle/>
          <a:p>
            <a:r>
              <a:rPr lang="en-US" dirty="0"/>
              <a:t>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08112"/>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ABOUT THE COMPANY</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7408" y="914400"/>
            <a:ext cx="10657184" cy="5322912"/>
          </a:xfrm>
        </p:spPr>
        <p:txBody>
          <a:bodyPr>
            <a:noAutofit/>
          </a:bodyPr>
          <a:lstStyle/>
          <a:p>
            <a:pPr marL="0" indent="0">
              <a:lnSpc>
                <a:spcPct val="120000"/>
              </a:lnSpc>
              <a:buNone/>
            </a:pPr>
            <a:r>
              <a:rPr lang="en-US" sz="1600" b="1" dirty="0">
                <a:latin typeface="Times New Roman" panose="02020603050405020304" pitchFamily="18" charset="0"/>
                <a:ea typeface="Tahoma" panose="020B0604030504040204" pitchFamily="34" charset="0"/>
                <a:cs typeface="Times New Roman" panose="02020603050405020304" pitchFamily="18" charset="0"/>
              </a:rPr>
              <a:t>NASTECH – New Age Solutions &amp; Technologies</a:t>
            </a:r>
            <a:br>
              <a:rPr lang="en-US" sz="1600" b="1" dirty="0">
                <a:latin typeface="Times New Roman" panose="02020603050405020304" pitchFamily="18" charset="0"/>
                <a:ea typeface="Tahoma" panose="020B0604030504040204" pitchFamily="34" charset="0"/>
                <a:cs typeface="Times New Roman" panose="02020603050405020304" pitchFamily="18" charset="0"/>
              </a:rPr>
            </a:br>
            <a:endParaRPr lang="en-US" sz="1600" b="1" dirty="0">
              <a:latin typeface="Times New Roman" panose="02020603050405020304" pitchFamily="18" charset="0"/>
              <a:ea typeface="Tahoma" panose="020B0604030504040204" pitchFamily="34" charset="0"/>
              <a:cs typeface="Times New Roman" panose="02020603050405020304" pitchFamily="18" charset="0"/>
            </a:endParaRPr>
          </a:p>
          <a:p>
            <a:r>
              <a:rPr lang="en-US" sz="1600" b="1" i="1" dirty="0"/>
              <a:t>NASTECH is formed with the purpose of bridging the gap between Academia and Industry. </a:t>
            </a:r>
            <a:endParaRPr lang="en-US" sz="1600" dirty="0"/>
          </a:p>
          <a:p>
            <a:pPr algn="just">
              <a:lnSpc>
                <a:spcPct val="150000"/>
              </a:lnSpc>
            </a:pPr>
            <a:r>
              <a:rPr lang="en-US" sz="1600" dirty="0"/>
              <a:t> </a:t>
            </a:r>
            <a:r>
              <a:rPr lang="en-US" sz="1800" dirty="0" err="1">
                <a:latin typeface="Times New Roman" panose="02020603050405020304" pitchFamily="18" charset="0"/>
                <a:cs typeface="Times New Roman" panose="02020603050405020304" pitchFamily="18" charset="0"/>
              </a:rPr>
              <a:t>Nastech</a:t>
            </a:r>
            <a:r>
              <a:rPr lang="en-US" sz="1800" dirty="0">
                <a:latin typeface="Times New Roman" panose="02020603050405020304" pitchFamily="18" charset="0"/>
                <a:cs typeface="Times New Roman" panose="02020603050405020304" pitchFamily="18" charset="0"/>
              </a:rPr>
              <a:t> is one of the leading Global Certification and Training service providers for technical and management programs for educational institutions. </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They collaborate with educational institutes to understand their requirements and form a strategy in consultation with all stakeholders to fulfill those by skilling , reskilling and </a:t>
            </a:r>
            <a:r>
              <a:rPr lang="en-US" sz="1800" dirty="0" err="1">
                <a:latin typeface="Times New Roman" panose="02020603050405020304" pitchFamily="18" charset="0"/>
                <a:cs typeface="Times New Roman" panose="02020603050405020304" pitchFamily="18" charset="0"/>
              </a:rPr>
              <a:t>upskilling</a:t>
            </a:r>
            <a:r>
              <a:rPr lang="en-US" sz="1800" dirty="0">
                <a:latin typeface="Times New Roman" panose="02020603050405020304" pitchFamily="18" charset="0"/>
                <a:cs typeface="Times New Roman" panose="02020603050405020304" pitchFamily="18" charset="0"/>
              </a:rPr>
              <a:t> the students and faculties on new age skills and technologies.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Industry and project oriented student training programs.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Certification programs mapped to Global Certification Exams from Microsoft/EC- Council/Google/AWS/ Adobe.</a:t>
            </a: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600" b="1" dirty="0">
              <a:latin typeface="Times New Roman" panose="02020603050405020304" pitchFamily="18" charset="0"/>
              <a:ea typeface="Tahoma" panose="020B0604030504040204" pitchFamily="34" charset="0"/>
              <a:cs typeface="Times New Roman" panose="02020603050405020304" pitchFamily="18" charset="0"/>
            </a:endParaRPr>
          </a:p>
          <a:p>
            <a:pPr marL="0" indent="0">
              <a:lnSpc>
                <a:spcPct val="120000"/>
              </a:lnSpc>
              <a:buNone/>
            </a:pPr>
            <a:endParaRPr lang="en-US" sz="1600" b="1"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1600" b="1"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endParaRPr>
          </a:p>
          <a:p>
            <a:pPr>
              <a:buFont typeface="Wingdings" panose="05000000000000000000" pitchFamily="2" charset="2"/>
              <a:buChar char="Ø"/>
            </a:pPr>
            <a:endParaRPr lang="en-US" sz="1600" b="1"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endParaRPr>
          </a:p>
          <a:p>
            <a:pPr>
              <a:buFont typeface="Wingdings" panose="05000000000000000000" pitchFamily="2" charset="2"/>
              <a:buChar char="Ø"/>
            </a:pPr>
            <a:endParaRPr lang="en-US" sz="1600" b="1"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1600" b="1"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    </a:t>
            </a:r>
            <a:endParaRPr lang="en-US" sz="1600" b="1"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endParaRP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lnSpc>
                <a:spcPct val="120000"/>
              </a:lnSpc>
              <a:buNone/>
            </a:pPr>
            <a:endParaRPr lang="en-US" sz="1600" b="1"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1600" b="1"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endParaRPr>
          </a:p>
          <a:p>
            <a:pPr>
              <a:buFont typeface="Wingdings" panose="05000000000000000000" pitchFamily="2" charset="2"/>
              <a:buChar char="Ø"/>
            </a:pPr>
            <a:endParaRPr lang="en-US" sz="1600" b="1"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endParaRPr>
          </a:p>
          <a:p>
            <a:pPr>
              <a:buFont typeface="Wingdings" panose="05000000000000000000" pitchFamily="2" charset="2"/>
              <a:buChar char="Ø"/>
            </a:pPr>
            <a:endParaRPr lang="en-US" sz="1600" b="1"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1600" b="1"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    </a:t>
            </a:r>
            <a:endParaRPr lang="en-US" sz="1600" b="1"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endParaRP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dirty="0"/>
              <a:t>VI Semester, Department of CSE, RNSIT</a:t>
            </a:r>
            <a:endParaRPr lang="en-US" dirty="0"/>
          </a:p>
        </p:txBody>
      </p:sp>
      <p:sp>
        <p:nvSpPr>
          <p:cNvPr id="4" name="Footer Placeholder 3"/>
          <p:cNvSpPr>
            <a:spLocks noGrp="1"/>
          </p:cNvSpPr>
          <p:nvPr>
            <p:ph type="ftr" sz="quarter" idx="11"/>
          </p:nvPr>
        </p:nvSpPr>
        <p:spPr/>
        <p:txBody>
          <a:bodyPr/>
          <a:lstStyle/>
          <a:p>
            <a:r>
              <a:rPr lang="en-US" dirty="0"/>
              <a:t>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80120"/>
          </a:xfrm>
        </p:spPr>
        <p:txBody>
          <a:bodyPr anchor="ct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INTRODUCTION</a:t>
            </a:r>
            <a:br>
              <a:rPr lang="en-US" sz="3200" b="1" u="sng" dirty="0">
                <a:solidFill>
                  <a:schemeClr val="accent1">
                    <a:lumMod val="75000"/>
                  </a:schemeClr>
                </a:solidFill>
                <a:latin typeface="Times New Roman" panose="02020603050405020304" pitchFamily="18" charset="0"/>
                <a:cs typeface="Times New Roman" panose="02020603050405020304" pitchFamily="18" charset="0"/>
              </a:rPr>
            </a:br>
            <a:endParaRPr lang="en-US" sz="32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2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Heart disease describes a range of conditions that affect your heart. Today, cardiovascular diseases are the leading cause of death worldwide with 17.9 million deaths annually, as per the World Health Organization reports.</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Nowadays it is well known that machine learning and artificial intelligence are playing a huge role in the medical industry. We can use different machine learning and deep learning models to diagnose the disease and classify or predict the results.</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Anticipating patients future behavior on the given history is one of the important applications of machine learning techniques that can be used in healthcare management</a:t>
            </a:r>
            <a:r>
              <a:rPr lang="en-US" sz="1200" b="0" i="0" dirty="0">
                <a:solidFill>
                  <a:srgbClr val="000000"/>
                </a:solidFill>
                <a:effectLst/>
                <a:latin typeface="Lato" panose="020F0502020204030203" pitchFamily="34" charset="0"/>
              </a:rPr>
              <a:t>.</a:t>
            </a:r>
            <a:endParaRPr lang="en-US" sz="1200" b="0" i="0" dirty="0">
              <a:solidFill>
                <a:srgbClr val="000000"/>
              </a:solidFill>
              <a:effectLst/>
              <a:latin typeface="Lato" panose="020F0502020204030203" pitchFamily="34" charset="0"/>
            </a:endParaRPr>
          </a:p>
          <a:p>
            <a:pPr algn="just">
              <a:lnSpc>
                <a:spcPct val="12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Healthcare data is massive It includes patient data, resource management data, and transformed data. Healthcare organizations must have the ability to analyze data.</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 Treatment records of millions of patients can be stored, and computerized </a:t>
            </a:r>
            <a:r>
              <a:rPr lang="en-US" sz="1800" dirty="0">
                <a:solidFill>
                  <a:srgbClr val="000000"/>
                </a:solidFill>
                <a:latin typeface="Times New Roman" panose="02020603050405020304" pitchFamily="18" charset="0"/>
                <a:cs typeface="Times New Roman" panose="02020603050405020304" pitchFamily="18" charset="0"/>
              </a:rPr>
              <a:t>into </a:t>
            </a:r>
            <a:r>
              <a:rPr lang="en-US" sz="1800" b="0" i="0" dirty="0">
                <a:solidFill>
                  <a:srgbClr val="000000"/>
                </a:solidFill>
                <a:effectLst/>
                <a:latin typeface="Times New Roman" panose="02020603050405020304" pitchFamily="18" charset="0"/>
                <a:cs typeface="Times New Roman" panose="02020603050405020304" pitchFamily="18" charset="0"/>
              </a:rPr>
              <a:t>machine learning algorithms may help in answering several important and critical questions related to health care</a:t>
            </a:r>
            <a:r>
              <a:rPr lang="en-US" sz="1200" b="0" i="0" dirty="0">
                <a:solidFill>
                  <a:srgbClr val="000000"/>
                </a:solidFill>
                <a:effectLst/>
                <a:latin typeface="Lato" panose="020F0502020204030203" pitchFamily="34" charset="0"/>
              </a:rPr>
              <a:t>.</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endParaRPr lang="en-US" sz="1200" dirty="0">
              <a:solidFill>
                <a:srgbClr val="000000"/>
              </a:solidFill>
              <a:latin typeface="Lato" panose="020F0502020204030203" pitchFamily="34" charset="0"/>
            </a:endParaRPr>
          </a:p>
          <a:p>
            <a:pPr marL="0" indent="0" algn="just">
              <a:lnSpc>
                <a:spcPct val="120000"/>
              </a:lnSpc>
              <a:buNone/>
            </a:pP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dirty="0"/>
              <a:t>VI Semester, Department of CSE, RNSIT</a:t>
            </a:r>
            <a:endParaRPr lang="en-US" dirty="0"/>
          </a:p>
        </p:txBody>
      </p:sp>
      <p:sp>
        <p:nvSpPr>
          <p:cNvPr id="4" name="Footer Placeholder 3"/>
          <p:cNvSpPr>
            <a:spLocks noGrp="1"/>
          </p:cNvSpPr>
          <p:nvPr>
            <p:ph type="ftr" sz="quarter" idx="11"/>
          </p:nvPr>
        </p:nvSpPr>
        <p:spPr/>
        <p:txBody>
          <a:bodyPr/>
          <a:lstStyle/>
          <a:p>
            <a:r>
              <a:rPr lang="en-US" dirty="0"/>
              <a:t>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521280" cy="5040560"/>
          </a:xfrm>
        </p:spPr>
        <p:txBody>
          <a:bodyPr anchor="ctr">
            <a:noAutofit/>
          </a:bodyPr>
          <a:lstStyle/>
          <a:p>
            <a:pPr algn="just">
              <a:lnSpc>
                <a:spcPts val="2000"/>
              </a:lnSpc>
            </a:pPr>
            <a:r>
              <a:rPr lang="en-US" sz="1800" dirty="0">
                <a:latin typeface="Times New Roman" panose="02020603050405020304" pitchFamily="18" charset="0"/>
                <a:cs typeface="Times New Roman" panose="02020603050405020304" pitchFamily="18" charset="0"/>
              </a:rPr>
              <a:t>[1] Bo </a:t>
            </a:r>
            <a:r>
              <a:rPr lang="en-US" sz="1800" dirty="0" err="1">
                <a:latin typeface="Times New Roman" panose="02020603050405020304" pitchFamily="18" charset="0"/>
                <a:cs typeface="Times New Roman" panose="02020603050405020304" pitchFamily="18" charset="0"/>
              </a:rPr>
              <a:t>Jin</a:t>
            </a:r>
            <a:r>
              <a:rPr lang="en-US" sz="1800" dirty="0">
                <a:latin typeface="Times New Roman" panose="02020603050405020304" pitchFamily="18" charset="0"/>
                <a:cs typeface="Times New Roman" panose="02020603050405020304" pitchFamily="18" charset="0"/>
              </a:rPr>
              <a:t>, Chao Che. (2018) proposed a “Predicting the Risk of Heart Failure With EHR Sequential Data Modeling” model designed by applying neural network. This paper used the electronic health record (EHR) data from real-world datasets related to congestive heart disease to perform the experiment and predict the heart disease before itself. </a:t>
            </a:r>
            <a:endParaRPr lang="en-US" sz="1800" dirty="0">
              <a:latin typeface="Times New Roman" panose="02020603050405020304" pitchFamily="18" charset="0"/>
              <a:cs typeface="Times New Roman" panose="02020603050405020304" pitchFamily="18" charset="0"/>
            </a:endParaRPr>
          </a:p>
          <a:p>
            <a:pPr algn="just">
              <a:lnSpc>
                <a:spcPts val="2000"/>
              </a:lnSpc>
            </a:pPr>
            <a:r>
              <a:rPr lang="en-US" sz="1800" dirty="0">
                <a:latin typeface="Times New Roman" panose="02020603050405020304" pitchFamily="18" charset="0"/>
                <a:cs typeface="Times New Roman" panose="02020603050405020304" pitchFamily="18" charset="0"/>
              </a:rPr>
              <a:t>[2] Aakash Chauhan. (2018) presented “Heart Disease Prediction using Evolutionary Rule Learning”. This study eliminates the manual task that additionally helps in extracting the information (data) directly from the electronic records. To generate strong association rules, we have applied frequent pattern growth association mining on patient’s dataset. This will facilitate (help) in decreasing the amount of services and shown that overwhelming majority of the rules helps within the best prediction of coronary sickness. </a:t>
            </a:r>
            <a:endParaRPr lang="en-US" sz="1800" dirty="0">
              <a:latin typeface="Times New Roman" panose="02020603050405020304" pitchFamily="18" charset="0"/>
              <a:cs typeface="Times New Roman" panose="02020603050405020304" pitchFamily="18" charset="0"/>
            </a:endParaRPr>
          </a:p>
          <a:p>
            <a:pPr algn="just">
              <a:lnSpc>
                <a:spcPts val="2000"/>
              </a:lnSpc>
            </a:pPr>
            <a:r>
              <a:rPr lang="en-US" sz="1800" dirty="0">
                <a:latin typeface="Times New Roman" panose="02020603050405020304" pitchFamily="18" charset="0"/>
                <a:cs typeface="Times New Roman" panose="02020603050405020304" pitchFamily="18" charset="0"/>
              </a:rPr>
              <a:t>[3] </a:t>
            </a:r>
            <a:r>
              <a:rPr lang="en-US" sz="1800" dirty="0" err="1">
                <a:latin typeface="Times New Roman" panose="02020603050405020304" pitchFamily="18" charset="0"/>
                <a:cs typeface="Times New Roman" panose="02020603050405020304" pitchFamily="18" charset="0"/>
              </a:rPr>
              <a:t>Ashir</a:t>
            </a:r>
            <a:r>
              <a:rPr lang="en-US" sz="1800" dirty="0">
                <a:latin typeface="Times New Roman" panose="02020603050405020304" pitchFamily="18" charset="0"/>
                <a:cs typeface="Times New Roman" panose="02020603050405020304" pitchFamily="18" charset="0"/>
              </a:rPr>
              <a:t> Javeed, </a:t>
            </a:r>
            <a:r>
              <a:rPr lang="en-US" sz="1800" dirty="0" err="1">
                <a:latin typeface="Times New Roman" panose="02020603050405020304" pitchFamily="18" charset="0"/>
                <a:cs typeface="Times New Roman" panose="02020603050405020304" pitchFamily="18" charset="0"/>
              </a:rPr>
              <a:t>Shijie</a:t>
            </a:r>
            <a:r>
              <a:rPr lang="en-US" sz="1800" dirty="0">
                <a:latin typeface="Times New Roman" panose="02020603050405020304" pitchFamily="18" charset="0"/>
                <a:cs typeface="Times New Roman" panose="02020603050405020304" pitchFamily="18" charset="0"/>
              </a:rPr>
              <a:t> Zhou. (2017) designed “An Intelligent Learning System based on Random Search Algorithm and Optimized Random Forest Model for Improved Heart Disease Detection”. This paper uses random search algorithm (RSA) for factor selection and random forest model for diagnosing the cardiovascular disease. This model is principally optimized for using grid search algorithmic program. Two forms of experiments are used for cardiovascular disease prediction. In the first form, only random forest model is developed and within the second experiment the proposed Random Search Algorithm based random forest model is developed. This methodology is efficient and less complex than conventional random forest model. Comparing to conventional random forest it produces 3.3% higher accuracy. The proposed learning system can help the physicians to improve the quality of heart failure detection.</a:t>
            </a:r>
            <a:endParaRPr lang="en-IN" sz="1800" dirty="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r>
              <a:rPr lang="en-US" dirty="0"/>
              <a:t>VI Semester, Department of CSE, RNSIT</a:t>
            </a:r>
            <a:endParaRPr lang="en-US" dirty="0"/>
          </a:p>
        </p:txBody>
      </p:sp>
      <p:sp>
        <p:nvSpPr>
          <p:cNvPr id="7" name="Footer Placeholder 6"/>
          <p:cNvSpPr>
            <a:spLocks noGrp="1"/>
          </p:cNvSpPr>
          <p:nvPr>
            <p:ph type="ftr" sz="quarter" idx="11"/>
          </p:nvPr>
        </p:nvSpPr>
        <p:spPr/>
        <p:txBody>
          <a:bodyPr/>
          <a:lstStyle/>
          <a:p>
            <a:r>
              <a:rPr lang="en-US" dirty="0"/>
              <a:t> 2022</a:t>
            </a:r>
            <a:endParaRPr lang="en-US" dirty="0"/>
          </a:p>
        </p:txBody>
      </p:sp>
      <p:sp>
        <p:nvSpPr>
          <p:cNvPr id="2" name="Slide Number Placeholder 1"/>
          <p:cNvSpPr>
            <a:spLocks noGrp="1"/>
          </p:cNvSpPr>
          <p:nvPr>
            <p:ph type="sldNum" sz="quarter" idx="12"/>
          </p:nvPr>
        </p:nvSpPr>
        <p:spPr/>
        <p:txBody>
          <a:bodyPr/>
          <a:lstStyle/>
          <a:p>
            <a:fld id="{5B4F5413-E548-45A8-B9DD-11B71454D5CA}" type="slidenum">
              <a:rPr lang="en-US" smtClean="0"/>
            </a:fld>
            <a:endParaRPr lang="en-US" dirty="0"/>
          </a:p>
        </p:txBody>
      </p:sp>
      <p:sp>
        <p:nvSpPr>
          <p:cNvPr id="4" name="Title 3"/>
          <p:cNvSpPr txBox="1"/>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a:t>
            </a:r>
            <a:r>
              <a:rPr lang="en-IN" sz="3200" b="1" dirty="0">
                <a:solidFill>
                  <a:schemeClr val="accent1"/>
                </a:solidFill>
                <a:latin typeface="Times New Roman" panose="02020603050405020304" pitchFamily="18" charset="0"/>
                <a:cs typeface="Times New Roman" panose="02020603050405020304" pitchFamily="18" charset="0"/>
              </a:rPr>
              <a:t> </a:t>
            </a:r>
            <a:r>
              <a:rPr lang="en-IN" sz="3200" b="1" dirty="0">
                <a:solidFill>
                  <a:schemeClr val="accent1">
                    <a:lumMod val="75000"/>
                  </a:schemeClr>
                </a:solidFill>
                <a:latin typeface="Times New Roman" panose="02020603050405020304" pitchFamily="18" charset="0"/>
                <a:cs typeface="Times New Roman" panose="02020603050405020304" pitchFamily="18" charset="0"/>
              </a:rPr>
              <a:t>SURVEY</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42197"/>
          </a:xfrm>
        </p:spPr>
        <p:txBody>
          <a:bodyPr>
            <a:noAutofit/>
          </a:bodyPr>
          <a:lstStyle/>
          <a:p>
            <a:pPr algn="ctr"/>
            <a:r>
              <a:rPr lang="en-IN" sz="3200" dirty="0">
                <a:solidFill>
                  <a:schemeClr val="accent1">
                    <a:lumMod val="75000"/>
                  </a:schemeClr>
                </a:solidFill>
                <a:latin typeface="Times New Roman" panose="02020603050405020304" pitchFamily="18" charset="0"/>
                <a:cs typeface="Times New Roman" panose="02020603050405020304" pitchFamily="18" charset="0"/>
              </a:rPr>
              <a:t>LITERATURE</a:t>
            </a:r>
            <a:r>
              <a:rPr lang="en-IN" sz="3200" dirty="0">
                <a:solidFill>
                  <a:schemeClr val="accent1"/>
                </a:solidFill>
                <a:latin typeface="Times New Roman" panose="02020603050405020304" pitchFamily="18" charset="0"/>
                <a:cs typeface="Times New Roman" panose="02020603050405020304" pitchFamily="18" charset="0"/>
              </a:rPr>
              <a:t> </a:t>
            </a:r>
            <a:r>
              <a:rPr lang="en-IN" sz="3200" dirty="0">
                <a:solidFill>
                  <a:schemeClr val="accent1">
                    <a:lumMod val="75000"/>
                  </a:schemeClr>
                </a:solidFill>
                <a:latin typeface="Times New Roman" panose="02020603050405020304" pitchFamily="18" charset="0"/>
                <a:cs typeface="Times New Roman" panose="02020603050405020304" pitchFamily="18" charset="0"/>
              </a:rPr>
              <a:t>SURVEY</a:t>
            </a:r>
            <a:br>
              <a:rPr lang="en-IN" sz="2900" dirty="0">
                <a:solidFill>
                  <a:schemeClr val="accent1">
                    <a:lumMod val="75000"/>
                  </a:schemeClr>
                </a:solidFill>
                <a:latin typeface="Times New Roman" panose="02020603050405020304" pitchFamily="18" charset="0"/>
                <a:cs typeface="Times New Roman" panose="02020603050405020304" pitchFamily="18" charset="0"/>
              </a:rPr>
            </a:br>
            <a:endParaRPr lang="en-IN" sz="2900" dirty="0"/>
          </a:p>
        </p:txBody>
      </p:sp>
      <p:sp>
        <p:nvSpPr>
          <p:cNvPr id="3" name="Content Placeholder 2"/>
          <p:cNvSpPr>
            <a:spLocks noGrp="1"/>
          </p:cNvSpPr>
          <p:nvPr>
            <p:ph idx="1"/>
          </p:nvPr>
        </p:nvSpPr>
        <p:spPr>
          <a:xfrm>
            <a:off x="1036320" y="1594490"/>
            <a:ext cx="10058400" cy="4023360"/>
          </a:xfrm>
        </p:spPr>
        <p:txBody>
          <a:bodyPr anchor="t">
            <a:normAutofit/>
          </a:bodyPr>
          <a:lstStyle/>
          <a:p>
            <a:r>
              <a:rPr lang="en-US" sz="1800" dirty="0">
                <a:latin typeface="Times New Roman" panose="02020603050405020304" pitchFamily="18" charset="0"/>
                <a:cs typeface="Times New Roman" panose="02020603050405020304" pitchFamily="18" charset="0"/>
              </a:rPr>
              <a:t>[4] “Effective Heart Disease Prediction Using Hybrid Machine Learning Techniques” proposed by </a:t>
            </a:r>
            <a:r>
              <a:rPr lang="en-US" sz="1800" dirty="0" err="1">
                <a:latin typeface="Times New Roman" panose="02020603050405020304" pitchFamily="18" charset="0"/>
                <a:cs typeface="Times New Roman" panose="02020603050405020304" pitchFamily="18" charset="0"/>
              </a:rPr>
              <a:t>Senthilkumar</a:t>
            </a:r>
            <a:r>
              <a:rPr lang="en-US" sz="1800" dirty="0">
                <a:latin typeface="Times New Roman" panose="02020603050405020304" pitchFamily="18" charset="0"/>
                <a:cs typeface="Times New Roman" panose="02020603050405020304" pitchFamily="18" charset="0"/>
              </a:rPr>
              <a:t> Mohan, </a:t>
            </a:r>
            <a:r>
              <a:rPr lang="en-US" sz="1800" dirty="0" err="1">
                <a:latin typeface="Times New Roman" panose="02020603050405020304" pitchFamily="18" charset="0"/>
                <a:cs typeface="Times New Roman" panose="02020603050405020304" pitchFamily="18" charset="0"/>
              </a:rPr>
              <a:t>Chandrasegar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Thirumalai</a:t>
            </a:r>
            <a:r>
              <a:rPr lang="en-US" sz="1800" dirty="0">
                <a:latin typeface="Times New Roman" panose="02020603050405020304" pitchFamily="18" charset="0"/>
                <a:cs typeface="Times New Roman" panose="02020603050405020304" pitchFamily="18" charset="0"/>
              </a:rPr>
              <a:t>. (2019) was efficient technique using hybrid machine learning methodology. The hybrid approach is combination of random forest and linear method. The dataset and subsets of attributes were collected for prediction. The subset of some attributes were chosen from the pre-processed knowledge(data) set of cardiovascular disease .After prep-processing , the hybrid techniques were applied and </a:t>
            </a:r>
            <a:r>
              <a:rPr lang="en-US" sz="1800" dirty="0" err="1">
                <a:latin typeface="Times New Roman" panose="02020603050405020304" pitchFamily="18" charset="0"/>
                <a:cs typeface="Times New Roman" panose="02020603050405020304" pitchFamily="18" charset="0"/>
              </a:rPr>
              <a:t>disgnosis</a:t>
            </a:r>
            <a:r>
              <a:rPr lang="en-US" sz="1800" dirty="0">
                <a:latin typeface="Times New Roman" panose="02020603050405020304" pitchFamily="18" charset="0"/>
                <a:cs typeface="Times New Roman" panose="02020603050405020304" pitchFamily="18" charset="0"/>
              </a:rPr>
              <a:t> the cardiovascular disease.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[5] </a:t>
            </a:r>
            <a:r>
              <a:rPr lang="en-US" sz="1800" dirty="0" err="1">
                <a:latin typeface="Times New Roman" panose="02020603050405020304" pitchFamily="18" charset="0"/>
                <a:cs typeface="Times New Roman" panose="02020603050405020304" pitchFamily="18" charset="0"/>
              </a:rPr>
              <a:t>K.Prasanna</a:t>
            </a:r>
            <a:r>
              <a:rPr lang="en-US" sz="1800" dirty="0">
                <a:latin typeface="Times New Roman" panose="02020603050405020304" pitchFamily="18" charset="0"/>
                <a:cs typeface="Times New Roman" panose="02020603050405020304" pitchFamily="18" charset="0"/>
              </a:rPr>
              <a:t> Lakshmi, Dr. </a:t>
            </a:r>
            <a:r>
              <a:rPr lang="en-US" sz="1800" dirty="0" err="1">
                <a:latin typeface="Times New Roman" panose="02020603050405020304" pitchFamily="18" charset="0"/>
                <a:cs typeface="Times New Roman" panose="02020603050405020304" pitchFamily="18" charset="0"/>
              </a:rPr>
              <a:t>C.R.K.Reddy</a:t>
            </a:r>
            <a:r>
              <a:rPr lang="en-US" sz="1800" dirty="0">
                <a:latin typeface="Times New Roman" panose="02020603050405020304" pitchFamily="18" charset="0"/>
                <a:cs typeface="Times New Roman" panose="02020603050405020304" pitchFamily="18" charset="0"/>
              </a:rPr>
              <a:t> (2015) designed “Fast Rule-Based Heart Disease Prediction using Associative Classification Mining”. In the proposed Stream Associative Classification Heart Disease Prediction (SACHDP), we used associative classification mining over landmark window of data streams. This paper contains two phases: one is generating rules from associative classification mining and next one is pruning the rules using chi-square testing and arranging the rules in an order to form a classifier. Using these phase to predict the heart disease easily.</a:t>
            </a:r>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VI Semester, Department of CSE, RNSIT</a:t>
            </a:r>
            <a:endParaRPr lang="en-US" dirty="0"/>
          </a:p>
        </p:txBody>
      </p:sp>
      <p:sp>
        <p:nvSpPr>
          <p:cNvPr id="5" name="Footer Placeholder 4"/>
          <p:cNvSpPr>
            <a:spLocks noGrp="1"/>
          </p:cNvSpPr>
          <p:nvPr>
            <p:ph type="ftr" sz="quarter" idx="11"/>
          </p:nvPr>
        </p:nvSpPr>
        <p:spPr/>
        <p:txBody>
          <a:bodyPr/>
          <a:lstStyle/>
          <a:p>
            <a:r>
              <a:rPr lang="en-US" dirty="0"/>
              <a:t>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anose="02020603050405020304" pitchFamily="18" charset="0"/>
                <a:cs typeface="Times New Roman" panose="02020603050405020304" pitchFamily="18" charset="0"/>
              </a:rPr>
              <a:t>REQUIREMENTS</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9376" y="992124"/>
            <a:ext cx="11353247" cy="5245188"/>
          </a:xfrm>
        </p:spPr>
        <p:txBody>
          <a:bodyPr>
            <a:normAutofit/>
          </a:bodyPr>
          <a:lstStyle/>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HARDWARE REQUIREMENTS</a:t>
            </a:r>
            <a:endParaRPr lang="en-IN" sz="1800" dirty="0">
              <a:latin typeface="Times New Roman" panose="02020603050405020304" pitchFamily="18" charset="0"/>
              <a:cs typeface="Times New Roman" panose="02020603050405020304" pitchFamily="18" charset="0"/>
            </a:endParaRPr>
          </a:p>
          <a:p>
            <a:pPr lvl="1"/>
            <a:r>
              <a:rPr lang="en-IN" sz="1800" dirty="0">
                <a:latin typeface="Times New Roman" panose="02020603050405020304" pitchFamily="18" charset="0"/>
                <a:cs typeface="Times New Roman" panose="02020603050405020304" pitchFamily="18" charset="0"/>
              </a:rPr>
              <a:t>Processor                     	: Any Processor above 500 MHz</a:t>
            </a:r>
            <a:endParaRPr lang="en-IN" sz="1800" dirty="0">
              <a:latin typeface="Times New Roman" panose="02020603050405020304" pitchFamily="18" charset="0"/>
              <a:cs typeface="Times New Roman" panose="02020603050405020304" pitchFamily="18" charset="0"/>
            </a:endParaRPr>
          </a:p>
          <a:p>
            <a:pPr lvl="1"/>
            <a:r>
              <a:rPr lang="en-IN" sz="1800" dirty="0">
                <a:latin typeface="Times New Roman" panose="02020603050405020304" pitchFamily="18" charset="0"/>
                <a:cs typeface="Times New Roman" panose="02020603050405020304" pitchFamily="18" charset="0"/>
              </a:rPr>
              <a:t>RAM                           	: 512Mb</a:t>
            </a:r>
            <a:endParaRPr lang="en-IN" sz="1800" dirty="0">
              <a:latin typeface="Times New Roman" panose="02020603050405020304" pitchFamily="18" charset="0"/>
              <a:cs typeface="Times New Roman" panose="02020603050405020304" pitchFamily="18" charset="0"/>
            </a:endParaRPr>
          </a:p>
          <a:p>
            <a:pPr lvl="1"/>
            <a:r>
              <a:rPr lang="en-IN" sz="1800" dirty="0">
                <a:latin typeface="Times New Roman" panose="02020603050405020304" pitchFamily="18" charset="0"/>
                <a:cs typeface="Times New Roman" panose="02020603050405020304" pitchFamily="18" charset="0"/>
              </a:rPr>
              <a:t>Hard Disk                    	: 4 GB</a:t>
            </a:r>
            <a:endParaRPr lang="en-IN" sz="1800" dirty="0">
              <a:latin typeface="Times New Roman" panose="02020603050405020304" pitchFamily="18" charset="0"/>
              <a:cs typeface="Times New Roman" panose="02020603050405020304" pitchFamily="18" charset="0"/>
            </a:endParaRPr>
          </a:p>
          <a:p>
            <a:pPr lvl="1"/>
            <a:r>
              <a:rPr lang="en-IN" sz="1800" dirty="0">
                <a:latin typeface="Times New Roman" panose="02020603050405020304" pitchFamily="18" charset="0"/>
                <a:cs typeface="Times New Roman" panose="02020603050405020304" pitchFamily="18" charset="0"/>
              </a:rPr>
              <a:t>Input device               		: Standard Keyboard and Mouse</a:t>
            </a:r>
            <a:endParaRPr lang="en-IN" sz="1800" dirty="0">
              <a:latin typeface="Times New Roman" panose="02020603050405020304" pitchFamily="18" charset="0"/>
              <a:cs typeface="Times New Roman" panose="02020603050405020304" pitchFamily="18" charset="0"/>
            </a:endParaRPr>
          </a:p>
          <a:p>
            <a:pPr lvl="1"/>
            <a:r>
              <a:rPr lang="en-IN" sz="1800" dirty="0">
                <a:latin typeface="Times New Roman" panose="02020603050405020304" pitchFamily="18" charset="0"/>
                <a:cs typeface="Times New Roman" panose="02020603050405020304" pitchFamily="18" charset="0"/>
              </a:rPr>
              <a:t>Output device          		: VGA and High Resolution Monitor</a:t>
            </a:r>
            <a:endParaRPr lang="en-IN" sz="1800" dirty="0">
              <a:latin typeface="Times New Roman" panose="02020603050405020304" pitchFamily="18" charset="0"/>
              <a:cs typeface="Times New Roman" panose="02020603050405020304" pitchFamily="18" charset="0"/>
            </a:endParaRPr>
          </a:p>
          <a:p>
            <a:pPr lvl="1"/>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SOFTWARE REQUIREMENTS</a:t>
            </a:r>
            <a:endParaRPr lang="en-IN" sz="1800" dirty="0">
              <a:latin typeface="Times New Roman" panose="02020603050405020304" pitchFamily="18" charset="0"/>
              <a:cs typeface="Times New Roman" panose="02020603050405020304" pitchFamily="18" charset="0"/>
            </a:endParaRPr>
          </a:p>
          <a:p>
            <a:pPr lvl="1"/>
            <a:r>
              <a:rPr lang="en-IN" sz="1800" dirty="0">
                <a:latin typeface="Times New Roman" panose="02020603050405020304" pitchFamily="18" charset="0"/>
                <a:cs typeface="Times New Roman" panose="02020603050405020304" pitchFamily="18" charset="0"/>
              </a:rPr>
              <a:t>Operating system      	            : Windows 10, MacOS, Linux.</a:t>
            </a:r>
            <a:endParaRPr lang="en-IN" sz="1800" dirty="0">
              <a:latin typeface="Times New Roman" panose="02020603050405020304" pitchFamily="18" charset="0"/>
              <a:cs typeface="Times New Roman" panose="02020603050405020304" pitchFamily="18" charset="0"/>
            </a:endParaRPr>
          </a:p>
          <a:p>
            <a:pPr lvl="1"/>
            <a:r>
              <a:rPr lang="en-IN" sz="1800" dirty="0">
                <a:latin typeface="Times New Roman" panose="02020603050405020304" pitchFamily="18" charset="0"/>
                <a:cs typeface="Times New Roman" panose="02020603050405020304" pitchFamily="18" charset="0"/>
              </a:rPr>
              <a:t>IDE                           	            : Google Collaboratory, Visual Studio Code, Jupyter Notebook.</a:t>
            </a:r>
            <a:endParaRPr lang="en-IN"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Tools/Technologies 	            : Python,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pandas, matplotlib, seaborn, </a:t>
            </a:r>
            <a:r>
              <a:rPr lang="en-US" sz="1800" dirty="0" err="1">
                <a:latin typeface="Times New Roman" panose="02020603050405020304" pitchFamily="18" charset="0"/>
                <a:cs typeface="Times New Roman" panose="02020603050405020304" pitchFamily="18" charset="0"/>
              </a:rPr>
              <a:t>sklearn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 libraries.</a:t>
            </a:r>
            <a:endParaRPr lang="en-IN" sz="1800" dirty="0">
              <a:latin typeface="Times New Roman" panose="02020603050405020304" pitchFamily="18" charset="0"/>
              <a:cs typeface="Times New Roman" panose="02020603050405020304" pitchFamily="18" charset="0"/>
            </a:endParaRPr>
          </a:p>
          <a:p>
            <a:pPr marL="457200" lvl="1" indent="0">
              <a:buNone/>
            </a:pPr>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dirty="0"/>
              <a:t>VI Semester, Department of CSE, RNSIT</a:t>
            </a:r>
            <a:endParaRPr lang="en-US" dirty="0"/>
          </a:p>
        </p:txBody>
      </p:sp>
      <p:sp>
        <p:nvSpPr>
          <p:cNvPr id="4" name="Footer Placeholder 3"/>
          <p:cNvSpPr>
            <a:spLocks noGrp="1"/>
          </p:cNvSpPr>
          <p:nvPr>
            <p:ph type="ftr" sz="quarter" idx="11"/>
          </p:nvPr>
        </p:nvSpPr>
        <p:spPr/>
        <p:txBody>
          <a:bodyPr/>
          <a:lstStyle/>
          <a:p>
            <a:r>
              <a:rPr lang="en-US" dirty="0"/>
              <a:t>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882" y="668088"/>
            <a:ext cx="3932237" cy="648072"/>
          </a:xfrm>
        </p:spPr>
        <p:txBody>
          <a:bodyPr>
            <a:no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SYSTEM DESIGN</a:t>
            </a:r>
            <a:br>
              <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sz="half" idx="2"/>
          </p:nvPr>
        </p:nvSpPr>
        <p:spPr>
          <a:xfrm>
            <a:off x="839788" y="1196752"/>
            <a:ext cx="5256212" cy="4672236"/>
          </a:xfrm>
        </p:spPr>
        <p:txBody>
          <a:bodyPr>
            <a:norm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As depicted in the figure, the project is divided in three phases. </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Phase 1 deals with loading, preprocessing and training the data set. In this phase, the model that performs training on the data set the best, in other words, the model that provides highest accuracy, is saved onto the disk. </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Phase 2 In this phase, the model that performs training on the data set the best, in other words, the model that provides highest accuracy is recorded.</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Phase 3 We make use of Streamlit to generate Web-App where predictions are done. Based on the predictions output is displayed.</a:t>
            </a:r>
            <a:endParaRPr lang="en-US" sz="1800" dirty="0">
              <a:latin typeface="Times New Roman" panose="02020603050405020304" pitchFamily="18" charset="0"/>
              <a:cs typeface="Times New Roman" panose="02020603050405020304" pitchFamily="18" charset="0"/>
            </a:endParaRPr>
          </a:p>
          <a:p>
            <a:endParaRPr lang="en-IN" dirty="0"/>
          </a:p>
        </p:txBody>
      </p:sp>
      <p:sp>
        <p:nvSpPr>
          <p:cNvPr id="6" name="Date Placeholder 5"/>
          <p:cNvSpPr>
            <a:spLocks noGrp="1"/>
          </p:cNvSpPr>
          <p:nvPr>
            <p:ph type="dt" sz="half" idx="10"/>
          </p:nvPr>
        </p:nvSpPr>
        <p:spPr/>
        <p:txBody>
          <a:bodyPr/>
          <a:lstStyle/>
          <a:p>
            <a:r>
              <a:rPr lang="en-US" dirty="0"/>
              <a:t>VI Semester, Department of CSE, RNSIT</a:t>
            </a:r>
            <a:endParaRPr lang="en-US" dirty="0"/>
          </a:p>
        </p:txBody>
      </p:sp>
      <p:sp>
        <p:nvSpPr>
          <p:cNvPr id="5" name="Footer Placeholder 4"/>
          <p:cNvSpPr>
            <a:spLocks noGrp="1"/>
          </p:cNvSpPr>
          <p:nvPr>
            <p:ph type="ftr" sz="quarter" idx="11"/>
          </p:nvPr>
        </p:nvSpPr>
        <p:spPr/>
        <p:txBody>
          <a:bodyPr/>
          <a:lstStyle/>
          <a:p>
            <a:r>
              <a:rPr lang="en-US" dirty="0"/>
              <a:t>2022</a:t>
            </a:r>
            <a:endParaRPr lang="en-US" dirty="0"/>
          </a:p>
        </p:txBody>
      </p:sp>
      <p:sp>
        <p:nvSpPr>
          <p:cNvPr id="3" name="Slide Number Placeholder 2"/>
          <p:cNvSpPr>
            <a:spLocks noGrp="1"/>
          </p:cNvSpPr>
          <p:nvPr>
            <p:ph type="sldNum" sz="quarter" idx="12"/>
          </p:nvPr>
        </p:nvSpPr>
        <p:spPr/>
        <p:txBody>
          <a:bodyPr/>
          <a:lstStyle/>
          <a:p>
            <a:fld id="{5B4F5413-E548-45A8-B9DD-11B71454D5CA}" type="slidenum">
              <a:rPr lang="en-US" smtClean="0"/>
            </a:fld>
            <a:endParaRPr lang="en-US" dirty="0"/>
          </a:p>
        </p:txBody>
      </p:sp>
      <p:sp>
        <p:nvSpPr>
          <p:cNvPr id="9" name="Content Placeholder 2"/>
          <p:cNvSpPr txBox="1"/>
          <p:nvPr/>
        </p:nvSpPr>
        <p:spPr>
          <a:xfrm>
            <a:off x="515380" y="84861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anose="02020603050405020304" pitchFamily="18" charset="0"/>
              <a:cs typeface="Times New Roman" panose="02020603050405020304" pitchFamily="18" charset="0"/>
            </a:endParaRPr>
          </a:p>
        </p:txBody>
      </p:sp>
      <p:pic>
        <p:nvPicPr>
          <p:cNvPr id="35" name="Picture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96222" y="1092882"/>
            <a:ext cx="4755990" cy="4672236"/>
          </a:xfrm>
          <a:prstGeom prst="rect">
            <a:avLst/>
          </a:prstGeom>
        </p:spPr>
      </p:pic>
    </p:spTree>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11367</Words>
  <Application>WPS Presentation</Application>
  <PresentationFormat>Widescreen</PresentationFormat>
  <Paragraphs>305</Paragraphs>
  <Slides>18</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Times New Roman</vt:lpstr>
      <vt:lpstr>Tahoma</vt:lpstr>
      <vt:lpstr>Lato</vt:lpstr>
      <vt:lpstr>Calibri</vt:lpstr>
      <vt:lpstr>ff5</vt:lpstr>
      <vt:lpstr>Calibri Light</vt:lpstr>
      <vt:lpstr>Microsoft YaHei</vt:lpstr>
      <vt:lpstr>Arial Unicode MS</vt:lpstr>
      <vt:lpstr>Segoe Print</vt:lpstr>
      <vt:lpstr>Office Theme</vt:lpstr>
      <vt:lpstr>Heart Disease Analysis and Prediction System </vt:lpstr>
      <vt:lpstr>AGENDA</vt:lpstr>
      <vt:lpstr>ABSTRACT </vt:lpstr>
      <vt:lpstr>ABOUT THE COMPANY</vt:lpstr>
      <vt:lpstr>INTRODUCTION </vt:lpstr>
      <vt:lpstr>PowerPoint 演示文稿</vt:lpstr>
      <vt:lpstr>LITERATURE SURVEY </vt:lpstr>
      <vt:lpstr>REQUIREMENTS</vt:lpstr>
      <vt:lpstr>SYSTEM DESIGN </vt:lpstr>
      <vt:lpstr>DETAILED DESIGN </vt:lpstr>
      <vt:lpstr>			DATA VISUALIZATION</vt:lpstr>
      <vt:lpstr>RESULTS </vt:lpstr>
      <vt:lpstr>RESULTS </vt:lpstr>
      <vt:lpstr>CONCLUSIONS</vt:lpstr>
      <vt:lpstr>LIMITATIONS</vt:lpstr>
      <vt:lpstr>FUTURE ENHANCEMENTS</vt:lpstr>
      <vt:lpstr>PowerPoint 演示文稿</vt:lpstr>
      <vt:lpstr>THANK YOU</vt:lpstr>
    </vt:vector>
  </TitlesOfParts>
  <Company>DARSHAN SATHYA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Admin</cp:lastModifiedBy>
  <cp:revision>412</cp:revision>
  <dcterms:created xsi:type="dcterms:W3CDTF">2015-10-29T14:36:00Z</dcterms:created>
  <dcterms:modified xsi:type="dcterms:W3CDTF">2022-05-25T06:26:52Z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5E3B31D78AAC49EAB544AA7B4881B623</vt:lpwstr>
  </property>
  <property fmtid="{D5CDD505-2E9C-101B-9397-08002B2CF9AE}" pid="3" name="KSOProductBuildVer">
    <vt:lpwstr>1033-11.2.0.10451</vt:lpwstr>
  </property>
</Properties>
</file>