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6" r:id="rId6"/>
    <p:sldId id="289" r:id="rId7"/>
    <p:sldId id="290" r:id="rId8"/>
    <p:sldId id="259" r:id="rId9"/>
    <p:sldId id="260" r:id="rId10"/>
    <p:sldId id="277" r:id="rId11"/>
    <p:sldId id="261" r:id="rId12"/>
    <p:sldId id="270" r:id="rId13"/>
    <p:sldId id="271" r:id="rId14"/>
    <p:sldId id="272" r:id="rId15"/>
    <p:sldId id="287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AEDC-97A5-41BF-AE8A-4A42B72F74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9C4B8-E9A4-4BC8-805B-89B7C97351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SAD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SAD</a:t>
            </a:r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SAD</a:t>
            </a:r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SAD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632125"/>
            <a:ext cx="7772400" cy="1511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Seminar Presentation(Preliminary/Final)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Holographic Memory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76" y="3214686"/>
            <a:ext cx="2714644" cy="121444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buFont typeface="+mj-lt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Nitheesh Shetty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buFont typeface="+mj-lt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1RN19CS091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694" y="3171188"/>
            <a:ext cx="3214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Mrs.Yashasvi B 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Dept. of CSE, RNSIT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icture" r:id="rId1" imgW="1408430" imgH="2011680" progId="Word.Picture.8">
                  <p:embed/>
                </p:oleObj>
              </mc:Choice>
              <mc:Fallback>
                <p:oleObj name="Picture" r:id="rId1" imgW="1408430" imgH="2011680" progId="Word.Picture.8">
                  <p:embed/>
                  <p:pic>
                    <p:nvPicPr>
                      <p:cNvPr id="0" name="Picture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RNS INSTITUTE OF TECHNOLOGY</a:t>
            </a:r>
            <a:endParaRPr lang="en-US" sz="2800" b="1" dirty="0" smtClean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br>
              <a:rPr lang="en-US" sz="31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555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STORING IN HOLOGRAPHIC DATA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  <p:pic>
        <p:nvPicPr>
          <p:cNvPr id="20482" name="Picture 2" descr="http://static.howstuffworks.com/gif/holo-memory.gif"/>
          <p:cNvPicPr>
            <a:picLocks noChangeAspect="1"/>
          </p:cNvPicPr>
          <p:nvPr>
            <p:ph idx="1"/>
          </p:nvPr>
        </p:nvPicPr>
        <p:blipFill>
          <a:blip r:embed="rId1" r:link="rId2"/>
          <a:stretch>
            <a:fillRect/>
          </a:stretch>
        </p:blipFill>
        <p:spPr>
          <a:xfrm>
            <a:off x="2080260" y="1503045"/>
            <a:ext cx="8438515" cy="439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br>
              <a:rPr lang="en-US" sz="31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555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RETRIEVED FROM HOLOGRAPHIC DATA</a:t>
            </a:r>
            <a:endParaRPr lang="en-US" sz="355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  <p:pic>
        <p:nvPicPr>
          <p:cNvPr id="8" name="Picture 2" descr="http://static.howstuffworks.com/gif/holo-memory2.gif"/>
          <p:cNvPicPr>
            <a:picLocks noChangeAspect="1"/>
          </p:cNvPicPr>
          <p:nvPr>
            <p:ph idx="1"/>
          </p:nvPr>
        </p:nvPicPr>
        <p:blipFill>
          <a:blip r:embed="rId1" r:link="rId2"/>
          <a:stretch>
            <a:fillRect/>
          </a:stretch>
        </p:blipFill>
        <p:spPr>
          <a:xfrm>
            <a:off x="2110105" y="1918970"/>
            <a:ext cx="8226425" cy="3877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br>
              <a:rPr lang="en-US" sz="31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555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38" y="1825625"/>
            <a:ext cx="9975761" cy="38282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device assembly in which a beam of cyan argon laser is divided into two components - a reference and an object beam.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beam undergoes defocusing in order it could entirely illumine the SLM  which is an LCD panel where a data page is displayed in the form of a  matrix consisting of light and dark pixels.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both beams go into the light-sensitive crystal where they interact.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get an interference pattern which serve a base for a hologram and is recorded as a set of variations of the refractive exponent and the reflection factor inside this crystal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3555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3000"/>
              <a:t>ADVANTAGES</a:t>
            </a:r>
            <a:endParaRPr lang="en-US" sz="3000"/>
          </a:p>
          <a:p>
            <a:pPr lvl="1"/>
            <a:r>
              <a:rPr lang="en-US" sz="2500"/>
              <a:t>High storage density</a:t>
            </a:r>
            <a:endParaRPr lang="en-US" sz="2500"/>
          </a:p>
          <a:p>
            <a:pPr lvl="1"/>
            <a:r>
              <a:rPr lang="en-US" sz="2500"/>
              <a:t>Less data access time</a:t>
            </a:r>
            <a:endParaRPr lang="en-US" sz="2500"/>
          </a:p>
          <a:p>
            <a:pPr lvl="1"/>
            <a:r>
              <a:rPr lang="en-US" sz="2500"/>
              <a:t>High data transfer rate</a:t>
            </a:r>
            <a:endParaRPr lang="en-US" sz="2500"/>
          </a:p>
          <a:p>
            <a:pPr lvl="1"/>
            <a:r>
              <a:rPr lang="en-US" sz="2500"/>
              <a:t>Economically feasible</a:t>
            </a:r>
            <a:endParaRPr lang="en-US" sz="25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0"/>
            <a:r>
              <a:rPr lang="en-US" sz="3000"/>
              <a:t>DISADVANTAGES</a:t>
            </a:r>
            <a:endParaRPr lang="en-US" sz="3000"/>
          </a:p>
          <a:p>
            <a:pPr lvl="1"/>
            <a:r>
              <a:rPr lang="en-US" sz="2500"/>
              <a:t>Recording rate and pixel size</a:t>
            </a:r>
            <a:endParaRPr lang="en-US" sz="2500"/>
          </a:p>
          <a:p>
            <a:pPr lvl="1"/>
            <a:r>
              <a:rPr lang="en-US" sz="2500"/>
              <a:t>Laser output power</a:t>
            </a:r>
            <a:endParaRPr lang="en-US" sz="2500"/>
          </a:p>
          <a:p>
            <a:pPr lvl="1"/>
            <a:r>
              <a:rPr lang="en-US" sz="2500"/>
              <a:t>Sensetivity of recording material</a:t>
            </a:r>
            <a:endParaRPr lang="en-US" sz="2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2022-23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55" y="1600200"/>
            <a:ext cx="9749307" cy="38862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holographic memory is very close to becoming a reality. The basic theory behind it has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shown to be reliable and has been implemented in numerous experiments.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holographic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truly become the next revolution in data storage, data transfer rates must be improved,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hologram decay must become negligible, and hologram recording time must be reduced.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will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economical for holographic memories to be produced for mass consumption.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1583690" y="8821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83690" y="99872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18"/>
            <a:ext cx="9980054" cy="6445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464347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Staebler D L, Burke W J, Phillips W, Amodei JJ “Multiple storage and erasure of fixed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holograms”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Fe-doped LiNbO3. Applied Physics Letters, 1975, 26(4): 182–184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G. Deepika “Holographic Versatile Disc” with high data transfer rate: its application to an audio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memory. Applied Optics, 1980, 19(6): 944–951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G. Burr, H. Coufa “High-density and high-capacity holographic data storage”, on Optical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Technology, Vol. 10,No. 1, IBM Almaden Research Center, Jan-March 20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http://www.akoniaholographics.com/holographic-data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https://www.computerworld.com/article/2486820/read-this-before-you-buy-another-hard-drive.html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SUGGESTIONS….!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473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-2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985" y="1417955"/>
            <a:ext cx="9556115" cy="4766310"/>
          </a:xfrm>
        </p:spPr>
        <p:txBody>
          <a:bodyPr numCol="2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Limitations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SYSTEM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REQUIREMENTS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STORING IN HOLOGRAM DATA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FROM HOLOGRAM DATA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WORKING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CONCLUSION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REFERENCES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US" sz="32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Holographic data storage is a viable alternative to magnetic disk </a:t>
            </a:r>
            <a:endParaRPr lang="en-US"/>
          </a:p>
          <a:p>
            <a:pPr marL="0" indent="0">
              <a:buNone/>
            </a:pPr>
            <a:r>
              <a:rPr lang="en-US"/>
              <a:t>   data storage.</a:t>
            </a:r>
            <a:endParaRPr lang="en-US"/>
          </a:p>
          <a:p>
            <a:r>
              <a:rPr lang="en-US"/>
              <a:t>Holographic memory is a technology that uses a three dimensional </a:t>
            </a:r>
            <a:endParaRPr lang="en-US"/>
          </a:p>
          <a:p>
            <a:pPr marL="0" indent="0">
              <a:buNone/>
            </a:pPr>
            <a:r>
              <a:rPr lang="en-US"/>
              <a:t>    medium to store data</a:t>
            </a:r>
            <a:endParaRPr lang="en-US"/>
          </a:p>
          <a:p>
            <a:r>
              <a:rPr lang="en-US"/>
              <a:t>Holographic data storage systems are very close to becoming economically feasible</a:t>
            </a:r>
            <a:endParaRPr lang="en-US"/>
          </a:p>
          <a:p>
            <a:r>
              <a:rPr lang="en-US"/>
              <a:t>Holographic memory lies between main memory and magnetic disk in regards to data access times, data transfer rates, and data storage density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2022- 23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Holographic Memory came into existence to provide service of high data volume devices &amp; to increase their data transfer rate for processing by ultra speed microprocessor.</a:t>
            </a:r>
            <a:endParaRPr lang="en-US"/>
          </a:p>
          <a:p>
            <a:r>
              <a:rPr lang="en-US"/>
              <a:t>It is a storage device which records binary information into one of holograms, then produces  photo chromic media by laser beams.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2022-23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br>
              <a:rPr lang="en-US" sz="3200"/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magnetic Disk is a type of secondary memory that is a flat disc covered with a magnetic coating to hold information. </a:t>
            </a:r>
            <a:endParaRPr lang="en-US"/>
          </a:p>
          <a:p>
            <a:r>
              <a:rPr lang="en-US"/>
              <a:t>Magnetic disks are less expensive than RAM and can store large amounts of data, but the data access rate is slower than main memory 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2022- 23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42D41-FF4A-46A6-A5B6-D9D1BC6ADE1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435" y="714375"/>
            <a:ext cx="9481820" cy="7861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V/S HOLOGRAPHIC MEMORY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</a:t>
            </a:r>
            <a:r>
              <a:rPr lang="en-US" altLang="en-IN" dirty="0" smtClean="0"/>
              <a:t>22</a:t>
            </a:r>
            <a:r>
              <a:rPr lang="en-IN" dirty="0" smtClean="0"/>
              <a:t> - 2</a:t>
            </a:r>
            <a:r>
              <a:rPr lang="en-US" altLang="en-IN" dirty="0" smtClean="0"/>
              <a:t>3</a:t>
            </a:r>
            <a:endParaRPr lang="en-US" alt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  <p:grpSp>
        <p:nvGrpSpPr>
          <p:cNvPr id="59" name="Group 54"/>
          <p:cNvGrpSpPr/>
          <p:nvPr/>
        </p:nvGrpSpPr>
        <p:grpSpPr>
          <a:xfrm>
            <a:off x="2363470" y="1903730"/>
            <a:ext cx="7829550" cy="4191000"/>
            <a:chOff x="-3" y="-3"/>
            <a:chExt cx="4182" cy="1694"/>
          </a:xfrm>
        </p:grpSpPr>
        <p:grpSp>
          <p:nvGrpSpPr>
            <p:cNvPr id="60" name="Group 52"/>
            <p:cNvGrpSpPr/>
            <p:nvPr/>
          </p:nvGrpSpPr>
          <p:grpSpPr>
            <a:xfrm>
              <a:off x="0" y="0"/>
              <a:ext cx="4176" cy="1688"/>
              <a:chOff x="0" y="0"/>
              <a:chExt cx="4176" cy="1688"/>
            </a:xfrm>
          </p:grpSpPr>
          <p:grpSp>
            <p:nvGrpSpPr>
              <p:cNvPr id="61" name="Group 21"/>
              <p:cNvGrpSpPr/>
              <p:nvPr/>
            </p:nvGrpSpPr>
            <p:grpSpPr>
              <a:xfrm>
                <a:off x="0" y="0"/>
                <a:ext cx="1044" cy="364"/>
                <a:chOff x="0" y="0"/>
                <a:chExt cx="1044" cy="364"/>
              </a:xfrm>
            </p:grpSpPr>
            <p:sp>
              <p:nvSpPr>
                <p:cNvPr id="62" name="Rectangle 4"/>
                <p:cNvSpPr/>
                <p:nvPr/>
              </p:nvSpPr>
              <p:spPr>
                <a:xfrm>
                  <a:off x="43" y="0"/>
                  <a:ext cx="958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p>
                  <a:pPr algn="ctr" eaLnBrk="1" hangingPunct="1"/>
                  <a:r>
                    <a:rPr dirty="0">
                      <a:latin typeface="Times New Roman" panose="02020603050405020304" pitchFamily="18" charset="0"/>
                      <a:ea typeface="Arial Unicode MS" pitchFamily="34" charset="-128"/>
                    </a:rPr>
                    <a:t>Storage Medium</a:t>
                  </a:r>
                  <a:endParaRPr dirty="0">
                    <a:latin typeface="Times New Roman" panose="02020603050405020304" pitchFamily="18" charset="0"/>
                    <a:ea typeface="Arial Unicode MS" pitchFamily="34" charset="-128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20"/>
                <p:cNvSpPr/>
                <p:nvPr/>
              </p:nvSpPr>
              <p:spPr>
                <a:xfrm>
                  <a:off x="0" y="0"/>
                  <a:ext cx="1044" cy="36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4" name="Group 23"/>
              <p:cNvGrpSpPr/>
              <p:nvPr/>
            </p:nvGrpSpPr>
            <p:grpSpPr>
              <a:xfrm>
                <a:off x="1044" y="0"/>
                <a:ext cx="1044" cy="364"/>
                <a:chOff x="1044" y="0"/>
                <a:chExt cx="1044" cy="364"/>
              </a:xfrm>
            </p:grpSpPr>
            <p:sp>
              <p:nvSpPr>
                <p:cNvPr id="65" name="Rectangle 5"/>
                <p:cNvSpPr/>
                <p:nvPr/>
              </p:nvSpPr>
              <p:spPr>
                <a:xfrm>
                  <a:off x="1087" y="0"/>
                  <a:ext cx="958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p>
                  <a:pPr algn="ctr" eaLnBrk="1" hangingPunct="1"/>
                  <a:r>
                    <a:rPr dirty="0">
                      <a:latin typeface="Times New Roman" panose="02020603050405020304" pitchFamily="18" charset="0"/>
                      <a:ea typeface="Arial Unicode MS" pitchFamily="34" charset="-128"/>
                    </a:rPr>
                    <a:t>Access Time</a:t>
                  </a:r>
                  <a:endParaRPr dirty="0">
                    <a:latin typeface="Times New Roman" panose="02020603050405020304" pitchFamily="18" charset="0"/>
                    <a:ea typeface="Arial Unicode MS" pitchFamily="34" charset="-128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22"/>
                <p:cNvSpPr/>
                <p:nvPr/>
              </p:nvSpPr>
              <p:spPr>
                <a:xfrm>
                  <a:off x="1044" y="0"/>
                  <a:ext cx="1044" cy="36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7" name="Group 25"/>
              <p:cNvGrpSpPr/>
              <p:nvPr/>
            </p:nvGrpSpPr>
            <p:grpSpPr>
              <a:xfrm>
                <a:off x="2088" y="0"/>
                <a:ext cx="1044" cy="364"/>
                <a:chOff x="2088" y="0"/>
                <a:chExt cx="1044" cy="364"/>
              </a:xfrm>
            </p:grpSpPr>
            <p:sp>
              <p:nvSpPr>
                <p:cNvPr id="68" name="Rectangle 6"/>
                <p:cNvSpPr/>
                <p:nvPr/>
              </p:nvSpPr>
              <p:spPr>
                <a:xfrm>
                  <a:off x="2131" y="0"/>
                  <a:ext cx="958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p>
                  <a:pPr algn="ctr" eaLnBrk="1" hangingPunct="1"/>
                  <a:r>
                    <a:rPr dirty="0">
                      <a:latin typeface="Times New Roman" panose="02020603050405020304" pitchFamily="18" charset="0"/>
                      <a:ea typeface="Arial Unicode MS" pitchFamily="34" charset="-128"/>
                    </a:rPr>
                    <a:t>Data Transfer Rate</a:t>
                  </a:r>
                  <a:endParaRPr dirty="0">
                    <a:latin typeface="Times New Roman" panose="02020603050405020304" pitchFamily="18" charset="0"/>
                    <a:ea typeface="Arial Unicode MS" pitchFamily="34" charset="-128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24"/>
                <p:cNvSpPr/>
                <p:nvPr/>
              </p:nvSpPr>
              <p:spPr>
                <a:xfrm>
                  <a:off x="2088" y="0"/>
                  <a:ext cx="1044" cy="36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70" name="Group 27"/>
              <p:cNvGrpSpPr/>
              <p:nvPr/>
            </p:nvGrpSpPr>
            <p:grpSpPr>
              <a:xfrm>
                <a:off x="3132" y="0"/>
                <a:ext cx="1044" cy="364"/>
                <a:chOff x="3132" y="0"/>
                <a:chExt cx="1044" cy="364"/>
              </a:xfrm>
            </p:grpSpPr>
            <p:sp>
              <p:nvSpPr>
                <p:cNvPr id="71" name="Rectangle 7"/>
                <p:cNvSpPr/>
                <p:nvPr/>
              </p:nvSpPr>
              <p:spPr>
                <a:xfrm>
                  <a:off x="3175" y="0"/>
                  <a:ext cx="958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p>
                  <a:pPr algn="ctr" eaLnBrk="1" hangingPunct="1"/>
                  <a:r>
                    <a:rPr dirty="0">
                      <a:latin typeface="Times New Roman" panose="02020603050405020304" pitchFamily="18" charset="0"/>
                      <a:ea typeface="Arial Unicode MS" pitchFamily="34" charset="-128"/>
                    </a:rPr>
                    <a:t>Storage Capacity</a:t>
                  </a:r>
                  <a:endParaRPr dirty="0">
                    <a:latin typeface="Times New Roman" panose="02020603050405020304" pitchFamily="18" charset="0"/>
                    <a:ea typeface="Arial Unicode MS" pitchFamily="34" charset="-128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26"/>
                <p:cNvSpPr/>
                <p:nvPr/>
              </p:nvSpPr>
              <p:spPr>
                <a:xfrm>
                  <a:off x="3132" y="0"/>
                  <a:ext cx="1044" cy="36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73" name="Group 29"/>
              <p:cNvGrpSpPr/>
              <p:nvPr/>
            </p:nvGrpSpPr>
            <p:grpSpPr>
              <a:xfrm>
                <a:off x="0" y="364"/>
                <a:ext cx="1044" cy="403"/>
                <a:chOff x="0" y="364"/>
                <a:chExt cx="1044" cy="403"/>
              </a:xfrm>
            </p:grpSpPr>
            <p:sp>
              <p:nvSpPr>
                <p:cNvPr id="74" name="Rectangle 8"/>
                <p:cNvSpPr/>
                <p:nvPr/>
              </p:nvSpPr>
              <p:spPr>
                <a:xfrm>
                  <a:off x="43" y="364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Holographic Memory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28"/>
                <p:cNvSpPr/>
                <p:nvPr/>
              </p:nvSpPr>
              <p:spPr>
                <a:xfrm>
                  <a:off x="0" y="364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76" name="Group 31"/>
              <p:cNvGrpSpPr/>
              <p:nvPr/>
            </p:nvGrpSpPr>
            <p:grpSpPr>
              <a:xfrm>
                <a:off x="1044" y="364"/>
                <a:ext cx="1044" cy="403"/>
                <a:chOff x="1044" y="364"/>
                <a:chExt cx="1044" cy="403"/>
              </a:xfrm>
            </p:grpSpPr>
            <p:sp>
              <p:nvSpPr>
                <p:cNvPr id="77" name="Rectangle 9"/>
                <p:cNvSpPr/>
                <p:nvPr/>
              </p:nvSpPr>
              <p:spPr>
                <a:xfrm>
                  <a:off x="1087" y="364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2.4 </a:t>
                  </a:r>
                  <a:r>
                    <a:rPr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</a:t>
                  </a:r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78" name="Rectangle 30"/>
                <p:cNvSpPr/>
                <p:nvPr/>
              </p:nvSpPr>
              <p:spPr>
                <a:xfrm>
                  <a:off x="1044" y="364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79" name="Group 33"/>
              <p:cNvGrpSpPr/>
              <p:nvPr/>
            </p:nvGrpSpPr>
            <p:grpSpPr>
              <a:xfrm>
                <a:off x="2088" y="364"/>
                <a:ext cx="1044" cy="403"/>
                <a:chOff x="2088" y="364"/>
                <a:chExt cx="1044" cy="403"/>
              </a:xfrm>
            </p:grpSpPr>
            <p:sp>
              <p:nvSpPr>
                <p:cNvPr id="80" name="Rectangle 10"/>
                <p:cNvSpPr/>
                <p:nvPr/>
              </p:nvSpPr>
              <p:spPr>
                <a:xfrm>
                  <a:off x="2131" y="364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10 GB/s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32"/>
                <p:cNvSpPr/>
                <p:nvPr/>
              </p:nvSpPr>
              <p:spPr>
                <a:xfrm>
                  <a:off x="2088" y="364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82" name="Group 35"/>
              <p:cNvGrpSpPr/>
              <p:nvPr/>
            </p:nvGrpSpPr>
            <p:grpSpPr>
              <a:xfrm>
                <a:off x="3132" y="364"/>
                <a:ext cx="1044" cy="403"/>
                <a:chOff x="3132" y="364"/>
                <a:chExt cx="1044" cy="403"/>
              </a:xfrm>
            </p:grpSpPr>
            <p:sp>
              <p:nvSpPr>
                <p:cNvPr id="83" name="Rectangle 11"/>
                <p:cNvSpPr/>
                <p:nvPr/>
              </p:nvSpPr>
              <p:spPr>
                <a:xfrm>
                  <a:off x="3175" y="364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400 Mbits/cm</a:t>
                  </a:r>
                  <a:r>
                    <a:rPr b="0" baseline="30000" dirty="0">
                      <a:latin typeface="Arial Unicode MS" pitchFamily="34" charset="-128"/>
                      <a:cs typeface="Times New Roman" panose="02020603050405020304" pitchFamily="18" charset="0"/>
                    </a:rPr>
                    <a:t>2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34"/>
                <p:cNvSpPr/>
                <p:nvPr/>
              </p:nvSpPr>
              <p:spPr>
                <a:xfrm>
                  <a:off x="3132" y="364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85" name="Group 37"/>
              <p:cNvGrpSpPr/>
              <p:nvPr/>
            </p:nvGrpSpPr>
            <p:grpSpPr>
              <a:xfrm>
                <a:off x="0" y="767"/>
                <a:ext cx="1044" cy="518"/>
                <a:chOff x="0" y="767"/>
                <a:chExt cx="1044" cy="518"/>
              </a:xfrm>
            </p:grpSpPr>
            <p:sp>
              <p:nvSpPr>
                <p:cNvPr id="86" name="Rectangle 12"/>
                <p:cNvSpPr/>
                <p:nvPr/>
              </p:nvSpPr>
              <p:spPr>
                <a:xfrm>
                  <a:off x="43" y="767"/>
                  <a:ext cx="958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Main Memory (RAM)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36"/>
                <p:cNvSpPr/>
                <p:nvPr/>
              </p:nvSpPr>
              <p:spPr>
                <a:xfrm>
                  <a:off x="0" y="767"/>
                  <a:ext cx="1044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88" name="Group 39"/>
              <p:cNvGrpSpPr/>
              <p:nvPr/>
            </p:nvGrpSpPr>
            <p:grpSpPr>
              <a:xfrm>
                <a:off x="1044" y="767"/>
                <a:ext cx="1044" cy="518"/>
                <a:chOff x="1044" y="767"/>
                <a:chExt cx="1044" cy="518"/>
              </a:xfrm>
            </p:grpSpPr>
            <p:sp>
              <p:nvSpPr>
                <p:cNvPr id="89" name="Rectangle 13"/>
                <p:cNvSpPr/>
                <p:nvPr/>
              </p:nvSpPr>
              <p:spPr>
                <a:xfrm>
                  <a:off x="1087" y="767"/>
                  <a:ext cx="958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10 – 40 ns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38"/>
                <p:cNvSpPr/>
                <p:nvPr/>
              </p:nvSpPr>
              <p:spPr>
                <a:xfrm>
                  <a:off x="1044" y="767"/>
                  <a:ext cx="1044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91" name="Group 41"/>
              <p:cNvGrpSpPr/>
              <p:nvPr/>
            </p:nvGrpSpPr>
            <p:grpSpPr>
              <a:xfrm>
                <a:off x="2088" y="767"/>
                <a:ext cx="1044" cy="518"/>
                <a:chOff x="2088" y="767"/>
                <a:chExt cx="1044" cy="518"/>
              </a:xfrm>
            </p:grpSpPr>
            <p:sp>
              <p:nvSpPr>
                <p:cNvPr id="92" name="Rectangle 14"/>
                <p:cNvSpPr/>
                <p:nvPr/>
              </p:nvSpPr>
              <p:spPr>
                <a:xfrm>
                  <a:off x="2131" y="767"/>
                  <a:ext cx="958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5 MB/s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40"/>
                <p:cNvSpPr/>
                <p:nvPr/>
              </p:nvSpPr>
              <p:spPr>
                <a:xfrm>
                  <a:off x="2088" y="767"/>
                  <a:ext cx="1044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94" name="Group 43"/>
              <p:cNvGrpSpPr/>
              <p:nvPr/>
            </p:nvGrpSpPr>
            <p:grpSpPr>
              <a:xfrm>
                <a:off x="3132" y="767"/>
                <a:ext cx="1044" cy="518"/>
                <a:chOff x="3132" y="767"/>
                <a:chExt cx="1044" cy="518"/>
              </a:xfrm>
            </p:grpSpPr>
            <p:sp>
              <p:nvSpPr>
                <p:cNvPr id="95" name="Rectangle 15"/>
                <p:cNvSpPr/>
                <p:nvPr/>
              </p:nvSpPr>
              <p:spPr>
                <a:xfrm>
                  <a:off x="3175" y="767"/>
                  <a:ext cx="958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4.0 Mbits/cm</a:t>
                  </a:r>
                  <a:r>
                    <a:rPr b="0" baseline="30000" dirty="0">
                      <a:latin typeface="Arial Unicode MS" pitchFamily="34" charset="-128"/>
                      <a:cs typeface="Times New Roman" panose="02020603050405020304" pitchFamily="18" charset="0"/>
                    </a:rPr>
                    <a:t>2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42"/>
                <p:cNvSpPr/>
                <p:nvPr/>
              </p:nvSpPr>
              <p:spPr>
                <a:xfrm>
                  <a:off x="3132" y="767"/>
                  <a:ext cx="1044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97" name="Group 45"/>
              <p:cNvGrpSpPr/>
              <p:nvPr/>
            </p:nvGrpSpPr>
            <p:grpSpPr>
              <a:xfrm>
                <a:off x="0" y="1285"/>
                <a:ext cx="1044" cy="403"/>
                <a:chOff x="0" y="1285"/>
                <a:chExt cx="1044" cy="403"/>
              </a:xfrm>
            </p:grpSpPr>
            <p:sp>
              <p:nvSpPr>
                <p:cNvPr id="98" name="Rectangle 16"/>
                <p:cNvSpPr/>
                <p:nvPr/>
              </p:nvSpPr>
              <p:spPr>
                <a:xfrm>
                  <a:off x="43" y="1285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Magnetic Disk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44"/>
                <p:cNvSpPr/>
                <p:nvPr/>
              </p:nvSpPr>
              <p:spPr>
                <a:xfrm>
                  <a:off x="0" y="1285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00" name="Group 47"/>
              <p:cNvGrpSpPr/>
              <p:nvPr/>
            </p:nvGrpSpPr>
            <p:grpSpPr>
              <a:xfrm>
                <a:off x="1044" y="1285"/>
                <a:ext cx="1044" cy="403"/>
                <a:chOff x="1044" y="1285"/>
                <a:chExt cx="1044" cy="403"/>
              </a:xfrm>
            </p:grpSpPr>
            <p:sp>
              <p:nvSpPr>
                <p:cNvPr id="101" name="Rectangle 17"/>
                <p:cNvSpPr/>
                <p:nvPr/>
              </p:nvSpPr>
              <p:spPr>
                <a:xfrm>
                  <a:off x="1087" y="1285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8.3 ms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46"/>
                <p:cNvSpPr/>
                <p:nvPr/>
              </p:nvSpPr>
              <p:spPr>
                <a:xfrm>
                  <a:off x="1044" y="1285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03" name="Group 49"/>
              <p:cNvGrpSpPr/>
              <p:nvPr/>
            </p:nvGrpSpPr>
            <p:grpSpPr>
              <a:xfrm>
                <a:off x="2088" y="1285"/>
                <a:ext cx="1044" cy="403"/>
                <a:chOff x="2088" y="1285"/>
                <a:chExt cx="1044" cy="403"/>
              </a:xfrm>
            </p:grpSpPr>
            <p:sp>
              <p:nvSpPr>
                <p:cNvPr id="104" name="Rectangle 18"/>
                <p:cNvSpPr/>
                <p:nvPr/>
              </p:nvSpPr>
              <p:spPr>
                <a:xfrm>
                  <a:off x="2131" y="1285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5 – 20 MB/s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Rectangle 48"/>
                <p:cNvSpPr/>
                <p:nvPr/>
              </p:nvSpPr>
              <p:spPr>
                <a:xfrm>
                  <a:off x="2088" y="1285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06" name="Group 51"/>
              <p:cNvGrpSpPr/>
              <p:nvPr/>
            </p:nvGrpSpPr>
            <p:grpSpPr>
              <a:xfrm>
                <a:off x="3132" y="1285"/>
                <a:ext cx="1044" cy="403"/>
                <a:chOff x="3132" y="1285"/>
                <a:chExt cx="1044" cy="403"/>
              </a:xfrm>
            </p:grpSpPr>
            <p:sp>
              <p:nvSpPr>
                <p:cNvPr id="107" name="Rectangle 19"/>
                <p:cNvSpPr/>
                <p:nvPr/>
              </p:nvSpPr>
              <p:spPr>
                <a:xfrm>
                  <a:off x="3175" y="1285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b="0" dirty="0">
                      <a:latin typeface="Arial Unicode MS" pitchFamily="34" charset="-128"/>
                      <a:cs typeface="Times New Roman" panose="02020603050405020304" pitchFamily="18" charset="0"/>
                    </a:rPr>
                    <a:t>100 Mbits/cm2</a:t>
                  </a:r>
                  <a:endParaRPr b="0" dirty="0">
                    <a:latin typeface="Arial Unicode MS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50"/>
                <p:cNvSpPr/>
                <p:nvPr/>
              </p:nvSpPr>
              <p:spPr>
                <a:xfrm>
                  <a:off x="3132" y="1285"/>
                  <a:ext cx="104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dirty="0"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109" name="Rectangle 53"/>
            <p:cNvSpPr/>
            <p:nvPr/>
          </p:nvSpPr>
          <p:spPr>
            <a:xfrm>
              <a:off x="-3" y="-3"/>
              <a:ext cx="4182" cy="1694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Garamond" panose="020204040303010108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</p:spPr>
        <p:txBody>
          <a:bodyPr>
            <a:noAutofit/>
          </a:bodyPr>
          <a:lstStyle/>
          <a:p>
            <a:pPr algn="ctr"/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285860"/>
            <a:ext cx="9311426" cy="45869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data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Psaltis , G.W. Bur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includes An alternative approach for next-generation memories is to store data in three dimensions.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“Recent Advantages in Holographic Data Storage” by Lambertus Hesselink , Jeffrey P. Wilde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“Improvements of holographic data storage technology” Huang, Zhen , Wang, Zhengzi, Cao, Guoqiang, Hou, Yibing which includes Holographic data storage has many advantages, which makes it become one of the most hopeful next-generation data storage techniques.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“Theoretical Study of a Surface Collinear Holographic Memory” by Soki Hirayama, Ryushi Fujimura, Shinsuke Umegaki, Tsutomu Shimura.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HOLOGRAPHIC SYSTEM</a:t>
            </a: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2022- 23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42D41-FF4A-46A6-A5B6-D9D1BC6ADE1D}" type="slidenum">
              <a:rPr lang="en-US" smtClean="0"/>
            </a:fld>
            <a:endParaRPr lang="en-US"/>
          </a:p>
        </p:txBody>
      </p:sp>
      <p:pic>
        <p:nvPicPr>
          <p:cNvPr id="14340" name="Picture 4" descr="E:\inderseminar\Memory of the future two directions_files\holo.gif"/>
          <p:cNvPicPr>
            <a:picLocks noChangeAspect="1"/>
          </p:cNvPicPr>
          <p:nvPr>
            <p:ph idx="1"/>
          </p:nvPr>
        </p:nvPicPr>
        <p:blipFill>
          <a:blip r:embed="rId1" r:link="rId2"/>
          <a:stretch>
            <a:fillRect/>
          </a:stretch>
        </p:blipFill>
        <p:spPr>
          <a:xfrm>
            <a:off x="2813050" y="1814195"/>
            <a:ext cx="7590155" cy="4023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br>
              <a:rPr lang="en-US" sz="31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ESSENTIAL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38" y="1825625"/>
            <a:ext cx="9975761" cy="382820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Blue-green argon laser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splitters to split laser beam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Mirrors to direct the laser beams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panel (spatial light modulator)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to focus the laser beams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Lithium-niobate crystal or photopolymer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Charge-coupled device (CCD) camera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</a:t>
            </a:r>
            <a:r>
              <a:rPr lang="en-US" altLang="en-IN" dirty="0"/>
              <a:t>22</a:t>
            </a:r>
            <a:r>
              <a:rPr lang="en-IN" dirty="0"/>
              <a:t> - 2</a:t>
            </a:r>
            <a:r>
              <a:rPr lang="en-US" altLang="en-IN" dirty="0"/>
              <a:t>3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5133</Words>
  <Application>WPS Presentation</Application>
  <PresentationFormat>Widescreen</PresentationFormat>
  <Paragraphs>272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Arial Unicode MS</vt:lpstr>
      <vt:lpstr>Garamond</vt:lpstr>
      <vt:lpstr>Symbol</vt:lpstr>
      <vt:lpstr>Calibri</vt:lpstr>
      <vt:lpstr>Microsoft YaHei</vt:lpstr>
      <vt:lpstr>Arial Unicode MS</vt:lpstr>
      <vt:lpstr>Calibri Light</vt:lpstr>
      <vt:lpstr>Office Theme</vt:lpstr>
      <vt:lpstr>Word.Picture.8</vt:lpstr>
      <vt:lpstr> Technical Seminar Presentation(Preliminary/Final) on  “Holographic Memory”</vt:lpstr>
      <vt:lpstr>CONTENTS</vt:lpstr>
      <vt:lpstr>ABSTRACT</vt:lpstr>
      <vt:lpstr>INTRODUCTION</vt:lpstr>
      <vt:lpstr>EXISTING SYSTEM </vt:lpstr>
      <vt:lpstr>EXISTING SYSTEM V/S HOLOGRAPHIC MEMORY</vt:lpstr>
      <vt:lpstr>  LITERATURE SURVEY    </vt:lpstr>
      <vt:lpstr>HOLOGRAPHIC SYSTEM</vt:lpstr>
      <vt:lpstr> ESSENTIAL REQUIREMENTS</vt:lpstr>
      <vt:lpstr> INFORMATION STORING IN HOLOGRAPHIC DATA </vt:lpstr>
      <vt:lpstr> INFORMATION RETRIEVED FROM HOLOGRAPHIC DATA</vt:lpstr>
      <vt:lpstr> WORKING</vt:lpstr>
      <vt:lpstr>CONCLUSION </vt:lpstr>
      <vt:lpstr>FUTURE WORK</vt:lpstr>
      <vt:lpstr>REFERENCES</vt:lpstr>
      <vt:lpstr>SUGGESTIONS….!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Screening Presentation on  “-----------------------------Title------------------------------”</dc:title>
  <dc:creator>Prof. Devaraju B M</dc:creator>
  <cp:lastModifiedBy>Admin</cp:lastModifiedBy>
  <cp:revision>54</cp:revision>
  <dcterms:created xsi:type="dcterms:W3CDTF">2018-09-27T13:10:00Z</dcterms:created>
  <dcterms:modified xsi:type="dcterms:W3CDTF">2023-04-28T16:46:38Z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68FF344D12324C7A945FE485E65BC432</vt:lpwstr>
  </property>
  <property fmtid="{D5CDD505-2E9C-101B-9397-08002B2CF9AE}" pid="3" name="KSOProductBuildVer">
    <vt:lpwstr>1033-11.2.0.10451</vt:lpwstr>
  </property>
</Properties>
</file>