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00" r:id="rId2"/>
    <p:sldId id="4093" r:id="rId3"/>
    <p:sldId id="4098" r:id="rId4"/>
    <p:sldId id="4094" r:id="rId5"/>
    <p:sldId id="256" r:id="rId6"/>
    <p:sldId id="4095" r:id="rId7"/>
    <p:sldId id="261" r:id="rId8"/>
    <p:sldId id="4096" r:id="rId9"/>
    <p:sldId id="4101" r:id="rId10"/>
    <p:sldId id="4099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10B"/>
    <a:srgbClr val="F1F6F8"/>
    <a:srgbClr val="E2ECF1"/>
    <a:srgbClr val="FF5E43"/>
    <a:srgbClr val="111340"/>
    <a:srgbClr val="DBE9F0"/>
    <a:srgbClr val="073B4C"/>
    <a:srgbClr val="335FFE"/>
    <a:srgbClr val="ECF3F6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2" autoAdjust="0"/>
    <p:restoredTop sz="91973" autoAdjust="0"/>
  </p:normalViewPr>
  <p:slideViewPr>
    <p:cSldViewPr snapToGrid="0" snapToObjects="1">
      <p:cViewPr>
        <p:scale>
          <a:sx n="50" d="100"/>
          <a:sy n="50" d="100"/>
        </p:scale>
        <p:origin x="529" y="-7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Excelr\DATA%20ANALYST\Project\Aviation\Final\Aviation%20final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Excelr\DATA%20ANALYST\Project\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Excelr\DATA%20ANALYST\Project\Aviation\Final\Aviation%20final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Excelr\DATA%20ANALYST\Project\Aviation\Final\Aviation%20final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Excelr\DATA%20ANALYST\Project\Aviation\Final\Aviation%20final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Excelr\DATA%20ANALYST\Project\Aviation\Final\Aviation%20final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Excelr\DATA%20ANALYST\Project\Aviation\Final\Aviation%20final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Excelr\DATA%20ANALYST\Project\Aviation\Final\Aviation%20final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Excelr\DATA%20ANALYST\Project\Aviation\Final\Aviation%20final.xlsb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G:\Excelr\DATA%20ANALYST\Project\Aviation\Final\Aviation%20final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[Aviation final.xlsb]KPI 4!PivotTable11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7499292812051"/>
          <c:y val="0.15682925051035287"/>
          <c:w val="0.89725007071879492"/>
          <c:h val="0.50131525226013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'KPI 4'!$B$23</c:f>
              <c:strCache>
                <c:ptCount val="1"/>
                <c:pt idx="0">
                  <c:v>Average of DEPARTURE_DELAY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 4'!$A$24:$A$38</c:f>
              <c:strCache>
                <c:ptCount val="14"/>
                <c:pt idx="0">
                  <c:v>Alaska Airlines Inc.</c:v>
                </c:pt>
                <c:pt idx="1">
                  <c:v>American Airlines Inc.</c:v>
                </c:pt>
                <c:pt idx="2">
                  <c:v>American Eagle Airlines Inc.</c:v>
                </c:pt>
                <c:pt idx="3">
                  <c:v>Atlantic Southeast Airlines</c:v>
                </c:pt>
                <c:pt idx="4">
                  <c:v>Delta Air Lines Inc.</c:v>
                </c:pt>
                <c:pt idx="5">
                  <c:v>Frontier Airlines Inc.</c:v>
                </c:pt>
                <c:pt idx="6">
                  <c:v>Hawaiian Airlines Inc.</c:v>
                </c:pt>
                <c:pt idx="7">
                  <c:v>JetBlue Airways</c:v>
                </c:pt>
                <c:pt idx="8">
                  <c:v>Skywest Airlines Inc.</c:v>
                </c:pt>
                <c:pt idx="9">
                  <c:v>Southwest Airlines Co.</c:v>
                </c:pt>
                <c:pt idx="10">
                  <c:v>Spirit Air Lines</c:v>
                </c:pt>
                <c:pt idx="11">
                  <c:v>United Air Lines Inc.</c:v>
                </c:pt>
                <c:pt idx="12">
                  <c:v>US Airways Inc.</c:v>
                </c:pt>
                <c:pt idx="13">
                  <c:v>Virgin America</c:v>
                </c:pt>
              </c:strCache>
            </c:strRef>
          </c:cat>
          <c:val>
            <c:numRef>
              <c:f>'KPI 4'!$B$24:$B$38</c:f>
              <c:numCache>
                <c:formatCode>General</c:formatCode>
                <c:ptCount val="14"/>
                <c:pt idx="0">
                  <c:v>1.7858007096736666</c:v>
                </c:pt>
                <c:pt idx="1">
                  <c:v>8.9008563467198059</c:v>
                </c:pt>
                <c:pt idx="2">
                  <c:v>10.125188203309524</c:v>
                </c:pt>
                <c:pt idx="3">
                  <c:v>8.7159344977695792</c:v>
                </c:pt>
                <c:pt idx="4">
                  <c:v>7.3692541766178197</c:v>
                </c:pt>
                <c:pt idx="5">
                  <c:v>13.350858345331709</c:v>
                </c:pt>
                <c:pt idx="6">
                  <c:v>0.48571315965790407</c:v>
                </c:pt>
                <c:pt idx="7">
                  <c:v>11.514352674410199</c:v>
                </c:pt>
                <c:pt idx="8">
                  <c:v>7.8011038084153306</c:v>
                </c:pt>
                <c:pt idx="9">
                  <c:v>10.581986295158847</c:v>
                </c:pt>
                <c:pt idx="10">
                  <c:v>15.944765880783688</c:v>
                </c:pt>
                <c:pt idx="11">
                  <c:v>14.435441010805953</c:v>
                </c:pt>
                <c:pt idx="12">
                  <c:v>6.1411369177466959</c:v>
                </c:pt>
                <c:pt idx="13">
                  <c:v>9.0225950965219521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83-4473-BB10-B913CE2DE7F7}"/>
            </c:ext>
          </c:extLst>
        </c:ser>
        <c:ser>
          <c:idx val="1"/>
          <c:order val="1"/>
          <c:tx>
            <c:strRef>
              <c:f>'KPI 4'!$C$23</c:f>
              <c:strCache>
                <c:ptCount val="1"/>
                <c:pt idx="0">
                  <c:v>Average of ARRIVAL_DELAY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 4'!$A$24:$A$38</c:f>
              <c:strCache>
                <c:ptCount val="14"/>
                <c:pt idx="0">
                  <c:v>Alaska Airlines Inc.</c:v>
                </c:pt>
                <c:pt idx="1">
                  <c:v>American Airlines Inc.</c:v>
                </c:pt>
                <c:pt idx="2">
                  <c:v>American Eagle Airlines Inc.</c:v>
                </c:pt>
                <c:pt idx="3">
                  <c:v>Atlantic Southeast Airlines</c:v>
                </c:pt>
                <c:pt idx="4">
                  <c:v>Delta Air Lines Inc.</c:v>
                </c:pt>
                <c:pt idx="5">
                  <c:v>Frontier Airlines Inc.</c:v>
                </c:pt>
                <c:pt idx="6">
                  <c:v>Hawaiian Airlines Inc.</c:v>
                </c:pt>
                <c:pt idx="7">
                  <c:v>JetBlue Airways</c:v>
                </c:pt>
                <c:pt idx="8">
                  <c:v>Skywest Airlines Inc.</c:v>
                </c:pt>
                <c:pt idx="9">
                  <c:v>Southwest Airlines Co.</c:v>
                </c:pt>
                <c:pt idx="10">
                  <c:v>Spirit Air Lines</c:v>
                </c:pt>
                <c:pt idx="11">
                  <c:v>United Air Lines Inc.</c:v>
                </c:pt>
                <c:pt idx="12">
                  <c:v>US Airways Inc.</c:v>
                </c:pt>
                <c:pt idx="13">
                  <c:v>Virgin America</c:v>
                </c:pt>
              </c:strCache>
            </c:strRef>
          </c:cat>
          <c:val>
            <c:numRef>
              <c:f>'KPI 4'!$C$24:$C$38</c:f>
              <c:numCache>
                <c:formatCode>General</c:formatCode>
                <c:ptCount val="14"/>
                <c:pt idx="0">
                  <c:v>-0.97656309241187833</c:v>
                </c:pt>
                <c:pt idx="1">
                  <c:v>3.4513721447256764</c:v>
                </c:pt>
                <c:pt idx="2">
                  <c:v>6.4578734607645156</c:v>
                </c:pt>
                <c:pt idx="3">
                  <c:v>6.5853786917397326</c:v>
                </c:pt>
                <c:pt idx="4">
                  <c:v>0.18675361236390797</c:v>
                </c:pt>
                <c:pt idx="5">
                  <c:v>12.504706404706404</c:v>
                </c:pt>
                <c:pt idx="6">
                  <c:v>2.0230928051971961</c:v>
                </c:pt>
                <c:pt idx="7">
                  <c:v>6.6778608009403069</c:v>
                </c:pt>
                <c:pt idx="8">
                  <c:v>5.8456521513000723</c:v>
                </c:pt>
                <c:pt idx="9">
                  <c:v>4.3749636792570525</c:v>
                </c:pt>
                <c:pt idx="10">
                  <c:v>14.471799501705833</c:v>
                </c:pt>
                <c:pt idx="11">
                  <c:v>5.4315939357415486</c:v>
                </c:pt>
                <c:pt idx="12">
                  <c:v>3.7062088424131026</c:v>
                </c:pt>
                <c:pt idx="13">
                  <c:v>4.7377057210031346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83-4473-BB10-B913CE2DE7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0"/>
        <c:overlap val="-32"/>
        <c:axId val="1293192063"/>
        <c:axId val="1293192543"/>
      </c:barChart>
      <c:catAx>
        <c:axId val="129319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192543"/>
        <c:crosses val="autoZero"/>
        <c:auto val="1"/>
        <c:lblAlgn val="ctr"/>
        <c:lblOffset val="100"/>
        <c:noMultiLvlLbl val="0"/>
      </c:catAx>
      <c:valAx>
        <c:axId val="1293192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19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2733321481029298E-2"/>
          <c:y val="3.7716890405148702E-2"/>
          <c:w val="0.83901983388580792"/>
          <c:h val="8.2730786317109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[Project.xlsx]Avg working years Dept wise !PivotTable10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8590135608048994"/>
          <c:y val="5.5972222222222236E-2"/>
          <c:w val="0.66894597550306212"/>
          <c:h val="0.83662839020122481"/>
        </c:manualLayout>
      </c:layout>
      <c:barChart>
        <c:barDir val="bar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07836143"/>
        <c:axId val="598091759"/>
      </c:barChart>
      <c:catAx>
        <c:axId val="60783614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091759"/>
        <c:crosses val="autoZero"/>
        <c:auto val="1"/>
        <c:lblAlgn val="ctr"/>
        <c:lblOffset val="100"/>
        <c:noMultiLvlLbl val="0"/>
      </c:catAx>
      <c:valAx>
        <c:axId val="598091759"/>
        <c:scaling>
          <c:orientation val="minMax"/>
        </c:scaling>
        <c:delete val="0"/>
        <c:axPos val="b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836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44-4F1E-8B57-DBF265927559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44-4F1E-8B57-DBF26592755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575A57F3-C66C-48F5-B0A6-31C8F4DDAD69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BE44-4F1E-8B57-DBF26592755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2725FFFF-4577-4C4B-BA94-361820093DAB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BE44-4F1E-8B57-DBF26592755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'KPI 1,2'!$A$13:$B$13</c:f>
              <c:strCache>
                <c:ptCount val="2"/>
                <c:pt idx="0">
                  <c:v>weekday flights</c:v>
                </c:pt>
                <c:pt idx="1">
                  <c:v>weekend flights</c:v>
                </c:pt>
              </c:strCache>
            </c:strRef>
          </c:cat>
          <c:val>
            <c:numRef>
              <c:f>'KPI 1,2'!$A$14:$B$14</c:f>
              <c:numCache>
                <c:formatCode>General</c:formatCode>
                <c:ptCount val="2"/>
                <c:pt idx="0">
                  <c:v>4300770</c:v>
                </c:pt>
                <c:pt idx="1">
                  <c:v>1518309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'KPI 1,2'!$A$14:$B$14</c15:f>
                <c15:dlblRangeCache>
                  <c:ptCount val="2"/>
                  <c:pt idx="0">
                    <c:v>4300770</c:v>
                  </c:pt>
                  <c:pt idx="1">
                    <c:v>1518309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BE44-4F1E-8B57-DBF26592755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Sheet1!$F$9</c:f>
              <c:strCache>
                <c:ptCount val="1"/>
                <c:pt idx="0">
                  <c:v>WEEKDAYS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Sheet1!$E$10:$E$23</c:f>
              <c:strCache>
                <c:ptCount val="14"/>
                <c:pt idx="0">
                  <c:v>Alaska Airlines Inc.</c:v>
                </c:pt>
                <c:pt idx="1">
                  <c:v>American Airlines Inc.</c:v>
                </c:pt>
                <c:pt idx="2">
                  <c:v>American Eagle Airlines Inc.</c:v>
                </c:pt>
                <c:pt idx="3">
                  <c:v>Atlantic Southeast Airlines</c:v>
                </c:pt>
                <c:pt idx="4">
                  <c:v>Delta Air Lines Inc.</c:v>
                </c:pt>
                <c:pt idx="5">
                  <c:v>Frontier Airlines Inc.</c:v>
                </c:pt>
                <c:pt idx="6">
                  <c:v>Hawaiian Airlines Inc.</c:v>
                </c:pt>
                <c:pt idx="7">
                  <c:v>JetBlue Airways</c:v>
                </c:pt>
                <c:pt idx="8">
                  <c:v>Skywest Airlines Inc.</c:v>
                </c:pt>
                <c:pt idx="9">
                  <c:v>Southwest Airlines Co.</c:v>
                </c:pt>
                <c:pt idx="10">
                  <c:v>Spirit Air Lines</c:v>
                </c:pt>
                <c:pt idx="11">
                  <c:v>United Air Lines Inc.</c:v>
                </c:pt>
                <c:pt idx="12">
                  <c:v>US Airways Inc.</c:v>
                </c:pt>
                <c:pt idx="13">
                  <c:v>Virgin America</c:v>
                </c:pt>
              </c:strCache>
            </c:strRef>
          </c:cat>
          <c:val>
            <c:numRef>
              <c:f>Sheet1!$F$10:$F$23</c:f>
              <c:numCache>
                <c:formatCode>General</c:formatCode>
                <c:ptCount val="14"/>
                <c:pt idx="0">
                  <c:v>124254</c:v>
                </c:pt>
                <c:pt idx="1">
                  <c:v>530671</c:v>
                </c:pt>
                <c:pt idx="2">
                  <c:v>218475</c:v>
                </c:pt>
                <c:pt idx="3">
                  <c:v>428946</c:v>
                </c:pt>
                <c:pt idx="4">
                  <c:v>652335</c:v>
                </c:pt>
                <c:pt idx="5">
                  <c:v>65900</c:v>
                </c:pt>
                <c:pt idx="6">
                  <c:v>54846</c:v>
                </c:pt>
                <c:pt idx="7">
                  <c:v>192675</c:v>
                </c:pt>
                <c:pt idx="8">
                  <c:v>432262</c:v>
                </c:pt>
                <c:pt idx="9">
                  <c:v>937003</c:v>
                </c:pt>
                <c:pt idx="10">
                  <c:v>83691</c:v>
                </c:pt>
                <c:pt idx="11">
                  <c:v>386972</c:v>
                </c:pt>
                <c:pt idx="12">
                  <c:v>146602</c:v>
                </c:pt>
                <c:pt idx="13">
                  <c:v>46138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3C-4671-8FD1-9FFCB9AA9D6A}"/>
            </c:ext>
          </c:extLst>
        </c:ser>
        <c:ser>
          <c:idx val="1"/>
          <c:order val="1"/>
          <c:tx>
            <c:strRef>
              <c:f>Sheet1!$G$9</c:f>
              <c:strCache>
                <c:ptCount val="1"/>
                <c:pt idx="0">
                  <c:v>WEEKENDS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Sheet1!$E$10:$E$23</c:f>
              <c:strCache>
                <c:ptCount val="14"/>
                <c:pt idx="0">
                  <c:v>Alaska Airlines Inc.</c:v>
                </c:pt>
                <c:pt idx="1">
                  <c:v>American Airlines Inc.</c:v>
                </c:pt>
                <c:pt idx="2">
                  <c:v>American Eagle Airlines Inc.</c:v>
                </c:pt>
                <c:pt idx="3">
                  <c:v>Atlantic Southeast Airlines</c:v>
                </c:pt>
                <c:pt idx="4">
                  <c:v>Delta Air Lines Inc.</c:v>
                </c:pt>
                <c:pt idx="5">
                  <c:v>Frontier Airlines Inc.</c:v>
                </c:pt>
                <c:pt idx="6">
                  <c:v>Hawaiian Airlines Inc.</c:v>
                </c:pt>
                <c:pt idx="7">
                  <c:v>JetBlue Airways</c:v>
                </c:pt>
                <c:pt idx="8">
                  <c:v>Skywest Airlines Inc.</c:v>
                </c:pt>
                <c:pt idx="9">
                  <c:v>Southwest Airlines Co.</c:v>
                </c:pt>
                <c:pt idx="10">
                  <c:v>Spirit Air Lines</c:v>
                </c:pt>
                <c:pt idx="11">
                  <c:v>United Air Lines Inc.</c:v>
                </c:pt>
                <c:pt idx="12">
                  <c:v>US Airways Inc.</c:v>
                </c:pt>
                <c:pt idx="13">
                  <c:v>Virgin America</c:v>
                </c:pt>
              </c:strCache>
            </c:strRef>
          </c:cat>
          <c:val>
            <c:numRef>
              <c:f>Sheet1!$G$10:$G$23</c:f>
              <c:numCache>
                <c:formatCode>General</c:formatCode>
                <c:ptCount val="14"/>
                <c:pt idx="0">
                  <c:v>48267</c:v>
                </c:pt>
                <c:pt idx="1">
                  <c:v>195313</c:v>
                </c:pt>
                <c:pt idx="2">
                  <c:v>76157</c:v>
                </c:pt>
                <c:pt idx="3">
                  <c:v>143031</c:v>
                </c:pt>
                <c:pt idx="4">
                  <c:v>223546</c:v>
                </c:pt>
                <c:pt idx="5">
                  <c:v>24936</c:v>
                </c:pt>
                <c:pt idx="6">
                  <c:v>21426</c:v>
                </c:pt>
                <c:pt idx="7">
                  <c:v>74373</c:v>
                </c:pt>
                <c:pt idx="8">
                  <c:v>156091</c:v>
                </c:pt>
                <c:pt idx="9">
                  <c:v>324852</c:v>
                </c:pt>
                <c:pt idx="10">
                  <c:v>33688</c:v>
                </c:pt>
                <c:pt idx="11">
                  <c:v>128751</c:v>
                </c:pt>
                <c:pt idx="12">
                  <c:v>52113</c:v>
                </c:pt>
                <c:pt idx="13">
                  <c:v>15765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3C-4671-8FD1-9FFCB9AA9D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81715424"/>
        <c:axId val="1181714464"/>
      </c:barChart>
      <c:catAx>
        <c:axId val="118171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714464"/>
        <c:crosses val="autoZero"/>
        <c:auto val="1"/>
        <c:lblAlgn val="ctr"/>
        <c:lblOffset val="100"/>
        <c:noMultiLvlLbl val="0"/>
      </c:catAx>
      <c:valAx>
        <c:axId val="1181714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7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Sheet1!$G$73</c:f>
              <c:strCache>
                <c:ptCount val="1"/>
                <c:pt idx="0">
                  <c:v>% of flights</c:v>
                </c:pt>
              </c:strCache>
            </c:strRef>
          </c:tx>
          <c:spPr>
            <a:ln w="254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tx2">
                    <a:alpha val="99000"/>
                  </a:schemeClr>
                </a:solidFill>
                <a:round/>
              </a:ln>
              <a:effectLst/>
            </c:spPr>
          </c:marker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Sheet1!$E$74:$E$80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Sheet1!$G$74:$G$80</c:f>
              <c:numCache>
                <c:formatCode>General</c:formatCode>
                <c:ptCount val="7"/>
                <c:pt idx="0">
                  <c:v>0.14874226660267029</c:v>
                </c:pt>
                <c:pt idx="1">
                  <c:v>0.14514324345828611</c:v>
                </c:pt>
                <c:pt idx="2">
                  <c:v>0.14708461596757838</c:v>
                </c:pt>
                <c:pt idx="3">
                  <c:v>0.1499414254386304</c:v>
                </c:pt>
                <c:pt idx="4">
                  <c:v>0.14816932370225597</c:v>
                </c:pt>
                <c:pt idx="5">
                  <c:v>0.12038760772967681</c:v>
                </c:pt>
                <c:pt idx="6">
                  <c:v>0.14053151710090206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DE-41F4-AB61-B8FED128927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215471776"/>
        <c:axId val="1215480896"/>
      </c:scatterChart>
      <c:valAx>
        <c:axId val="1215471776"/>
        <c:scaling>
          <c:orientation val="minMax"/>
          <c:max val="7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480896"/>
        <c:crosses val="autoZero"/>
        <c:crossBetween val="midCat"/>
      </c:valAx>
      <c:valAx>
        <c:axId val="1215480896"/>
        <c:scaling>
          <c:orientation val="minMax"/>
          <c:min val="0.1100000000000000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471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B7504CD-1178-417D-B29C-6F290FC23324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DBEE5D6-96F7-40E5-B5A0-BCC883D45A3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005-446F-AD79-C4A9A4F455C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9931D2E-8DDF-416D-9084-32C0E6E83E33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614B5916-A6D3-43CB-A27A-602D4DBF76ED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005-446F-AD79-C4A9A4F455C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29FE302-A831-45B7-A52F-E3FEF5B93863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7EB7C03-FC25-4DAF-AD74-64E48515C80D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005-446F-AD79-C4A9A4F455C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46D3C37-BFC3-4324-B824-17726011812D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0784B486-4EA1-48AC-B005-F7C6F38B91D4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005-446F-AD79-C4A9A4F455C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9399ED2-8A25-4306-984B-52261639DD6D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438520DA-35AF-4875-8EC7-27FF7D262C04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005-446F-AD79-C4A9A4F455C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663BB25-0B9D-4BDC-95DE-34189212E5C1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63028820-3F8D-4824-B45B-26CCD777B5DB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005-446F-AD79-C4A9A4F455C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3936519-849E-4AF0-9021-DDC8374B67EF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5AC91A95-45FE-4B67-BBBD-8CE6F92D5F3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005-446F-AD79-C4A9A4F455C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1143C28-8F6B-4AC6-848E-27D3BE1B0721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029C519A-FBB9-4C4F-8489-09D52E651B0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005-446F-AD79-C4A9A4F455C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E3928B8-9D60-411D-9F39-B483A0BE4EF0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9B7E2E2-5530-4975-8779-28E857596470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005-446F-AD79-C4A9A4F455C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C97C4F6-BBDC-4D96-9DAA-6AFB8C8D1454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1E6EA8FF-90B9-4207-8F2A-A08F236C2F0D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005-446F-AD79-C4A9A4F455C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5D4B4E7-736E-425C-9C78-683E5488246F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06DEA6A-B751-46EC-BD10-2A71FF91E625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005-446F-AD79-C4A9A4F455C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2543ACD-F971-4FE6-93EA-CAAA211C9D1A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BA010A9-2620-4ADA-956C-17645907F5F8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005-446F-AD79-C4A9A4F455C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82F64E19-BE44-405B-8B5E-D611986DBFF3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E265394B-1B26-4739-802F-77770AB93D2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005-446F-AD79-C4A9A4F455C5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09316633-C439-4B7A-9B59-3F3235E116F3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3775E8AC-1539-43D3-8270-0DB39F9BDB32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005-446F-AD79-C4A9A4F455C5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1,2'!$E$73:$E$86</c:f>
              <c:strCache>
                <c:ptCount val="14"/>
                <c:pt idx="0">
                  <c:v>Alaska Airlines Inc.</c:v>
                </c:pt>
                <c:pt idx="1">
                  <c:v>American Airlines Inc.</c:v>
                </c:pt>
                <c:pt idx="2">
                  <c:v>American Eagle Airlines Inc.</c:v>
                </c:pt>
                <c:pt idx="3">
                  <c:v>Atlantic Southeast Airlines</c:v>
                </c:pt>
                <c:pt idx="4">
                  <c:v>Delta Air Lines Inc.</c:v>
                </c:pt>
                <c:pt idx="5">
                  <c:v>Frontier Airlines Inc.</c:v>
                </c:pt>
                <c:pt idx="6">
                  <c:v>Hawaiian Airlines Inc.</c:v>
                </c:pt>
                <c:pt idx="7">
                  <c:v>JetBlue Airways</c:v>
                </c:pt>
                <c:pt idx="8">
                  <c:v>Skywest Airlines Inc.</c:v>
                </c:pt>
                <c:pt idx="9">
                  <c:v>Southwest Airlines Co.</c:v>
                </c:pt>
                <c:pt idx="10">
                  <c:v>Spirit Air Lines</c:v>
                </c:pt>
                <c:pt idx="11">
                  <c:v>United Air Lines Inc.</c:v>
                </c:pt>
                <c:pt idx="12">
                  <c:v>US Airways Inc.</c:v>
                </c:pt>
                <c:pt idx="13">
                  <c:v>Virgin America</c:v>
                </c:pt>
              </c:strCache>
            </c:strRef>
          </c:cat>
          <c:val>
            <c:numRef>
              <c:f>'KPI 1,2'!$G$73:$G$86</c:f>
              <c:numCache>
                <c:formatCode>General</c:formatCode>
                <c:ptCount val="14"/>
                <c:pt idx="0">
                  <c:v>3.0075187969924814E-3</c:v>
                </c:pt>
                <c:pt idx="1">
                  <c:v>0.13421052631578947</c:v>
                </c:pt>
                <c:pt idx="2">
                  <c:v>0.19981203007518797</c:v>
                </c:pt>
                <c:pt idx="3">
                  <c:v>0.15056390977443609</c:v>
                </c:pt>
                <c:pt idx="4">
                  <c:v>2.4436090225563908E-2</c:v>
                </c:pt>
                <c:pt idx="5">
                  <c:v>6.0150375939849628E-3</c:v>
                </c:pt>
                <c:pt idx="6">
                  <c:v>1.3157894736842105E-3</c:v>
                </c:pt>
                <c:pt idx="7">
                  <c:v>2.5375939849624059E-2</c:v>
                </c:pt>
                <c:pt idx="8">
                  <c:v>7.8759398496240599E-2</c:v>
                </c:pt>
                <c:pt idx="9">
                  <c:v>0.21616541353383459</c:v>
                </c:pt>
                <c:pt idx="10">
                  <c:v>2.0676691729323307E-2</c:v>
                </c:pt>
                <c:pt idx="11">
                  <c:v>7.8947368421052627E-2</c:v>
                </c:pt>
                <c:pt idx="12">
                  <c:v>5.338345864661654E-2</c:v>
                </c:pt>
                <c:pt idx="13">
                  <c:v>7.330827067669173E-3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'KPI 1,2'!$F$73:$F$86</c15:f>
                <c15:dlblRangeCache>
                  <c:ptCount val="14"/>
                  <c:pt idx="0">
                    <c:v>16</c:v>
                  </c:pt>
                  <c:pt idx="1">
                    <c:v>714</c:v>
                  </c:pt>
                  <c:pt idx="2">
                    <c:v>1063</c:v>
                  </c:pt>
                  <c:pt idx="3">
                    <c:v>801</c:v>
                  </c:pt>
                  <c:pt idx="4">
                    <c:v>130</c:v>
                  </c:pt>
                  <c:pt idx="5">
                    <c:v>32</c:v>
                  </c:pt>
                  <c:pt idx="6">
                    <c:v>7</c:v>
                  </c:pt>
                  <c:pt idx="7">
                    <c:v>135</c:v>
                  </c:pt>
                  <c:pt idx="8">
                    <c:v>419</c:v>
                  </c:pt>
                  <c:pt idx="9">
                    <c:v>1150</c:v>
                  </c:pt>
                  <c:pt idx="10">
                    <c:v>110</c:v>
                  </c:pt>
                  <c:pt idx="11">
                    <c:v>420</c:v>
                  </c:pt>
                  <c:pt idx="12">
                    <c:v>284</c:v>
                  </c:pt>
                  <c:pt idx="13">
                    <c:v>39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0005-446F-AD79-C4A9A4F455C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91999008"/>
        <c:axId val="1192000448"/>
      </c:barChart>
      <c:catAx>
        <c:axId val="119199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000448"/>
        <c:crosses val="autoZero"/>
        <c:auto val="1"/>
        <c:lblAlgn val="ctr"/>
        <c:lblOffset val="100"/>
        <c:noMultiLvlLbl val="0"/>
      </c:catAx>
      <c:valAx>
        <c:axId val="119200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199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>
                <a:solidFill>
                  <a:schemeClr val="tx2"/>
                </a:solidFill>
              </a:rPr>
              <a:t>Cancellation </a:t>
            </a:r>
            <a:r>
              <a:rPr lang="en-US" sz="2000" dirty="0">
                <a:solidFill>
                  <a:schemeClr val="tx2"/>
                </a:solidFill>
              </a:rPr>
              <a:t>reasons </a:t>
            </a:r>
            <a:endParaRPr lang="en-IN" sz="2000" dirty="0">
              <a:solidFill>
                <a:schemeClr val="tx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5B-47A9-BBF1-0418AD8CAF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5B-47A9-BBF1-0418AD8CAF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5B-47A9-BBF1-0418AD8CAF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5B-47A9-BBF1-0418AD8CAF59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Sheet2!$P$3:$S$3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Sheet2!$P$4:$S$4</c:f>
              <c:numCache>
                <c:formatCode>General</c:formatCode>
                <c:ptCount val="4"/>
                <c:pt idx="0">
                  <c:v>901</c:v>
                </c:pt>
                <c:pt idx="1">
                  <c:v>3524</c:v>
                </c:pt>
                <c:pt idx="2">
                  <c:v>895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5B-47A9-BBF1-0418AD8CAF5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[Aviation final.xlsb]KPI 3!PivotTable10</c:name>
    <c:fmtId val="15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>
        <c:manualLayout>
          <c:layoutTarget val="inner"/>
          <c:xMode val="edge"/>
          <c:yMode val="edge"/>
          <c:x val="5.1574144653373843E-2"/>
          <c:y val="0.12671449687322342"/>
          <c:w val="0.89546430604234539"/>
          <c:h val="0.87328550312677644"/>
        </c:manualLayout>
      </c:layout>
      <c:doughnutChart>
        <c:varyColors val="1"/>
        <c:ser>
          <c:idx val="0"/>
          <c:order val="0"/>
          <c:tx>
            <c:strRef>
              <c:f>'KPI 3'!$B$27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717-486A-9659-1095261BA6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717-486A-9659-1095261BA6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717-486A-9659-1095261BA6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717-486A-9659-1095261BA6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717-486A-9659-1095261BA64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717-486A-9659-1095261BA64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D717-486A-9659-1095261BA6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 3'!$A$28:$A$35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'KPI 3'!$B$28:$B$35</c:f>
              <c:numCache>
                <c:formatCode>0.00</c:formatCode>
                <c:ptCount val="7"/>
                <c:pt idx="0">
                  <c:v>6.0020634502027814</c:v>
                </c:pt>
                <c:pt idx="1">
                  <c:v>4.2460409065033922</c:v>
                </c:pt>
                <c:pt idx="2">
                  <c:v>3.8454678490872136</c:v>
                </c:pt>
                <c:pt idx="3">
                  <c:v>5.6683335548079814</c:v>
                </c:pt>
                <c:pt idx="4">
                  <c:v>4.7640790850694223</c:v>
                </c:pt>
                <c:pt idx="5">
                  <c:v>1.8528920108155913</c:v>
                </c:pt>
                <c:pt idx="6">
                  <c:v>3.9582932010890217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717-486A-9659-1095261BA64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7904617146401469E-2"/>
          <c:y val="1.1024984167413627E-3"/>
          <c:w val="0.93115581533574143"/>
          <c:h val="8.48322910744741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[Aviation final.xlsb]Sheet3!PivotTable30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5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Alaska Airlines Inc.</c:v>
                </c:pt>
                <c:pt idx="1">
                  <c:v>American Airlines Inc.</c:v>
                </c:pt>
                <c:pt idx="2">
                  <c:v>Delta Air Lines Inc.</c:v>
                </c:pt>
                <c:pt idx="3">
                  <c:v>Hawaiian Airlines Inc.</c:v>
                </c:pt>
                <c:pt idx="4">
                  <c:v>JetBlue Airways</c:v>
                </c:pt>
                <c:pt idx="5">
                  <c:v>United Air Lines Inc.</c:v>
                </c:pt>
                <c:pt idx="6">
                  <c:v>US Airways Inc.</c:v>
                </c:pt>
                <c:pt idx="7">
                  <c:v>Virgin America</c:v>
                </c:pt>
              </c:strCache>
            </c:strRef>
          </c:cat>
          <c:val>
            <c:numRef>
              <c:f>Sheet3!$B$5:$B$13</c:f>
              <c:numCache>
                <c:formatCode>General</c:formatCode>
                <c:ptCount val="8"/>
                <c:pt idx="0">
                  <c:v>16294</c:v>
                </c:pt>
                <c:pt idx="1">
                  <c:v>18819</c:v>
                </c:pt>
                <c:pt idx="2">
                  <c:v>13996</c:v>
                </c:pt>
                <c:pt idx="3">
                  <c:v>8077</c:v>
                </c:pt>
                <c:pt idx="4">
                  <c:v>14162</c:v>
                </c:pt>
                <c:pt idx="5">
                  <c:v>26849</c:v>
                </c:pt>
                <c:pt idx="6">
                  <c:v>3983</c:v>
                </c:pt>
                <c:pt idx="7">
                  <c:v>9204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A-4B0B-B3EB-474B00440C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53239359"/>
        <c:axId val="2040274128"/>
      </c:barChart>
      <c:catAx>
        <c:axId val="853239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274128"/>
        <c:crosses val="autoZero"/>
        <c:auto val="1"/>
        <c:lblAlgn val="ctr"/>
        <c:lblOffset val="100"/>
        <c:noMultiLvlLbl val="0"/>
      </c:catAx>
      <c:valAx>
        <c:axId val="204027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239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'KPI 4'!$D$49:$D$62</cx:f>
        <cx:lvl ptCount="14">
          <cx:pt idx="0">Alaska Airlines Inc.</cx:pt>
          <cx:pt idx="1">American Airlines Inc.</cx:pt>
          <cx:pt idx="2">American Eagle Airlines Inc.</cx:pt>
          <cx:pt idx="3">Atlantic Southeast Airlines</cx:pt>
          <cx:pt idx="4">Delta Air Lines Inc.</cx:pt>
          <cx:pt idx="5">Frontier Airlines Inc.</cx:pt>
          <cx:pt idx="6">Hawaiian Airlines Inc.</cx:pt>
          <cx:pt idx="7">JetBlue Airways</cx:pt>
          <cx:pt idx="8">Skywest Airlines Inc.</cx:pt>
          <cx:pt idx="9">Southwest Airlines Co.</cx:pt>
          <cx:pt idx="10">Spirit Air Lines</cx:pt>
          <cx:pt idx="11">United Air Lines Inc.</cx:pt>
          <cx:pt idx="12">US Airways Inc.</cx:pt>
          <cx:pt idx="13">Virgin America</cx:pt>
        </cx:lvl>
      </cx:strDim>
      <cx:numDim type="size">
        <cx:f>'KPI 4'!$F$49:$F$62</cx:f>
        <cx:lvl ptCount="14" formatCode="0%">
          <cx:pt idx="0">0.029647475141684792</cx:pt>
          <cx:pt idx="1">0.12475926173196823</cx:pt>
          <cx:pt idx="2">0.050632067376985258</cx:pt>
          <cx:pt idx="3">0.098293389727137234</cx:pt>
          <cx:pt idx="4">0.15051883640005576</cx:pt>
          <cx:pt idx="5">0.01561003038453336</cx:pt>
          <cx:pt idx="6">0.013107228824355194</cx:pt>
          <cx:pt idx="7">0.045891798341283901</cx:pt>
          <cx:pt idx="8">0.10110758077008407</cx:pt>
          <cx:pt idx="9">0.21684788950278902</cx:pt>
          <cx:pt idx="10">0.020171405131293115</cx:pt>
          <cx:pt idx="11">0.088626224184273836</cx:pt>
          <cx:pt idx="12">0.034148874761796497</cx:pt>
          <cx:pt idx="13">0.010637937721759749</cx:pt>
        </cx:lvl>
      </cx:numDim>
    </cx:data>
  </cx:chartData>
  <cx:chart>
    <cx:plotArea>
      <cx:plotAreaRegion>
        <cx:series layoutId="treemap" uniqueId="{EE0E6B31-57AF-406C-96E1-95CB5FD87419}">
          <cx:tx>
            <cx:txData>
              <cx:f>'KPI 4'!$F$48</cx:f>
              <cx:v/>
            </cx:txData>
          </cx:tx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800"/>
                </a:pPr>
                <a:endParaRPr lang="en-US" sz="2800" b="0" i="0" u="none" strike="noStrike" baseline="0">
                  <a:solidFill>
                    <a:sysClr val="window" lastClr="FFFFFF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
</cx:separator>
            <cx:dataLabel idx="6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2000"/>
                  </a:pPr>
                  <a:r>
                    <a:rPr lang="en-US" sz="2000" b="0" i="0" u="none" strike="noStrike" baseline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Hawaiian Airlines Inc.
1%</a:t>
                  </a:r>
                </a:p>
              </cx:txPr>
            </cx:dataLabel>
            <cx:dataLabel idx="1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/>
                  </a:pPr>
                  <a:r>
                    <a:rPr lang="en-US" sz="1400" b="0" i="0" u="none" strike="noStrike" baseline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Virgin America
1%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4BC690-798D-491F-A6C3-96A63F7A1C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1B0A3B-C9D9-4726-BDF3-AEEA5D2D652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8A667E39-FF13-4B6D-98C4-9811FFEB206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5ADE0B5-5C6C-44BD-81A3-C61466AB3D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83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D02962-AC7A-4D7D-9153-23DC8F262F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D05050-4517-474C-BDB8-35BE42E1EB3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CCC1F77E-DA80-481E-A3B0-0880E9B9EB2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8DFB082B-585D-48EA-9780-D599900E710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2513ED-ABED-4352-8218-7AA9259C464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1CBF58-A222-4F97-A27B-224182EC2C4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D9CF1329-B6B4-470B-AABD-4B2195D967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55B6949-D108-452E-8C09-B838E53576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881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4BC690-798D-491F-A6C3-96A63F7A1C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1B0A3B-C9D9-4726-BDF3-AEEA5D2D652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8A667E39-FF13-4B6D-98C4-9811FFEB206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5ADE0B5-5C6C-44BD-81A3-C61466AB3D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4BC690-798D-491F-A6C3-96A63F7A1C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1B0A3B-C9D9-4726-BDF3-AEEA5D2D652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8A667E39-FF13-4B6D-98C4-9811FFEB206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5ADE0B5-5C6C-44BD-81A3-C61466AB3D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64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4BC690-798D-491F-A6C3-96A63F7A1C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1B0A3B-C9D9-4726-BDF3-AEEA5D2D652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8A667E39-FF13-4B6D-98C4-9811FFEB206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5ADE0B5-5C6C-44BD-81A3-C61466AB3D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18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000" b="1" i="0" kern="1200" spc="-290" baseline="0">
          <a:solidFill>
            <a:schemeClr val="tx2"/>
          </a:solidFill>
          <a:latin typeface="Poppins" panose="00000500000000000000" pitchFamily="2" charset="0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14/relationships/chartEx" Target="../charts/chartEx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8">
            <a:extLst>
              <a:ext uri="{FF2B5EF4-FFF2-40B4-BE49-F238E27FC236}">
                <a16:creationId xmlns:a16="http://schemas.microsoft.com/office/drawing/2014/main" id="{3F3E8A34-1289-BCBB-5038-F923722A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568" y="3299013"/>
            <a:ext cx="20284514" cy="8713694"/>
          </a:xfrm>
          <a:prstGeom prst="roundRect">
            <a:avLst>
              <a:gd name="adj" fmla="val 7961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 w="254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solidFill>
                <a:schemeClr val="bg2"/>
              </a:solidFill>
              <a:latin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9F2BA-CA65-E14A-0894-4AC5601A4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53"/>
          <a:stretch/>
        </p:blipFill>
        <p:spPr>
          <a:xfrm>
            <a:off x="7659" y="-52989"/>
            <a:ext cx="24377651" cy="13739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4A903-415C-7EC8-AF5F-AB9707B51C20}"/>
              </a:ext>
            </a:extLst>
          </p:cNvPr>
          <p:cNvSpPr txBox="1"/>
          <p:nvPr/>
        </p:nvSpPr>
        <p:spPr>
          <a:xfrm>
            <a:off x="3185321" y="4451811"/>
            <a:ext cx="1439731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Girish Krishnagouda Patil.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 Rakesh Kumar.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Ashish Kumar.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Krishna Rathod.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Nithesh S Shetty.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Gunguru Jairus Kumar.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Miss Shweta Anil Pawar.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Karrolla Shailaja.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B79478-537C-14CD-7E4D-74E66DB81F65}"/>
              </a:ext>
            </a:extLst>
          </p:cNvPr>
          <p:cNvSpPr txBox="1"/>
          <p:nvPr/>
        </p:nvSpPr>
        <p:spPr>
          <a:xfrm>
            <a:off x="1539592" y="83285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rPr>
              <a:t>PROJECT GROUP 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19B79-E1BA-9092-127A-702B4E156B1B}"/>
              </a:ext>
            </a:extLst>
          </p:cNvPr>
          <p:cNvSpPr txBox="1"/>
          <p:nvPr/>
        </p:nvSpPr>
        <p:spPr>
          <a:xfrm>
            <a:off x="1428240" y="2194309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itchFamily="2" charset="77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235728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7EE21-09E2-1002-B28F-0685DCCBD7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953"/>
          <a:stretch/>
        </p:blipFill>
        <p:spPr>
          <a:xfrm>
            <a:off x="-1" y="-23257"/>
            <a:ext cx="24377651" cy="137392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7B40A-6AD5-32E6-2BA8-97B9548B2C3A}"/>
              </a:ext>
            </a:extLst>
          </p:cNvPr>
          <p:cNvSpPr txBox="1"/>
          <p:nvPr/>
        </p:nvSpPr>
        <p:spPr>
          <a:xfrm>
            <a:off x="1333285" y="9212671"/>
            <a:ext cx="2117924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lang="en-IN" sz="2500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9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28">
            <a:extLst>
              <a:ext uri="{FF2B5EF4-FFF2-40B4-BE49-F238E27FC236}">
                <a16:creationId xmlns:a16="http://schemas.microsoft.com/office/drawing/2014/main" id="{CE4AB0B1-A41F-4F48-B66F-7E62AD785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752" y="3092142"/>
            <a:ext cx="8973516" cy="9845181"/>
          </a:xfrm>
          <a:prstGeom prst="roundRect">
            <a:avLst>
              <a:gd name="adj" fmla="val 7961"/>
            </a:avLst>
          </a:prstGeom>
          <a:solidFill>
            <a:schemeClr val="accent1">
              <a:lumMod val="60000"/>
              <a:lumOff val="40000"/>
              <a:alpha val="30000"/>
            </a:schemeClr>
          </a:solidFill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solidFill>
                <a:schemeClr val="bg2"/>
              </a:solidFill>
              <a:latin typeface="Poppins" panose="00000500000000000000" pitchFamily="2" charset="0"/>
            </a:endParaRPr>
          </a:p>
        </p:txBody>
      </p:sp>
      <p:sp>
        <p:nvSpPr>
          <p:cNvPr id="68" name="Freeform 28">
            <a:extLst>
              <a:ext uri="{FF2B5EF4-FFF2-40B4-BE49-F238E27FC236}">
                <a16:creationId xmlns:a16="http://schemas.microsoft.com/office/drawing/2014/main" id="{B1912D8A-DC72-D10B-2BB0-024920D2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012" y="3092143"/>
            <a:ext cx="12545568" cy="9830312"/>
          </a:xfrm>
          <a:prstGeom prst="roundRect">
            <a:avLst>
              <a:gd name="adj" fmla="val 7961"/>
            </a:avLst>
          </a:prstGeom>
          <a:solidFill>
            <a:schemeClr val="accent1">
              <a:lumMod val="60000"/>
              <a:lumOff val="40000"/>
              <a:alpha val="30000"/>
            </a:schemeClr>
          </a:solidFill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solidFill>
                <a:schemeClr val="bg2"/>
              </a:solidFill>
              <a:latin typeface="Poppins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E792D0-6582-E549-F8A5-2D3D63EA7E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53"/>
          <a:stretch/>
        </p:blipFill>
        <p:spPr>
          <a:xfrm>
            <a:off x="7659" y="-52989"/>
            <a:ext cx="24377651" cy="13739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B2F8F0-E623-4A78-90B2-BBD88F817EB6}"/>
              </a:ext>
            </a:extLst>
          </p:cNvPr>
          <p:cNvSpPr txBox="1"/>
          <p:nvPr/>
        </p:nvSpPr>
        <p:spPr>
          <a:xfrm>
            <a:off x="1318071" y="663659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rPr>
              <a:t>AVIATION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BC158-2CD0-433E-86F7-24FB54B5B659}"/>
              </a:ext>
            </a:extLst>
          </p:cNvPr>
          <p:cNvSpPr txBox="1"/>
          <p:nvPr/>
        </p:nvSpPr>
        <p:spPr>
          <a:xfrm>
            <a:off x="1894424" y="4369450"/>
            <a:ext cx="19597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endParaRPr lang="en-US" sz="3200" spc="-30" dirty="0">
              <a:solidFill>
                <a:schemeClr val="bg2"/>
              </a:solidFill>
              <a:latin typeface="Poppins" panose="00000500000000000000" pitchFamily="2" charset="0"/>
              <a:cs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83D74-D2A6-409D-96CA-54E0786451B3}"/>
              </a:ext>
            </a:extLst>
          </p:cNvPr>
          <p:cNvSpPr txBox="1"/>
          <p:nvPr/>
        </p:nvSpPr>
        <p:spPr>
          <a:xfrm>
            <a:off x="1318071" y="1861036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rPr>
              <a:t> Flight Delay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38C74-5114-4135-8B20-66BC129B883B}"/>
              </a:ext>
            </a:extLst>
          </p:cNvPr>
          <p:cNvSpPr txBox="1"/>
          <p:nvPr/>
        </p:nvSpPr>
        <p:spPr>
          <a:xfrm>
            <a:off x="1966721" y="3360028"/>
            <a:ext cx="7945787" cy="615553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rPr>
              <a:t>DATA SET PROPERTIES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83B10-7853-4F96-BA62-63ED92091747}"/>
              </a:ext>
            </a:extLst>
          </p:cNvPr>
          <p:cNvSpPr txBox="1"/>
          <p:nvPr/>
        </p:nvSpPr>
        <p:spPr>
          <a:xfrm>
            <a:off x="2272388" y="4851723"/>
            <a:ext cx="7945788" cy="5016758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Domain : Aviation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Name: Flight Delay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Dataset Name: airlines, airports, flights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Dataset Size: Total 10 lakhs 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5E60AA-192F-AEEC-85E4-840EBF234A98}"/>
              </a:ext>
            </a:extLst>
          </p:cNvPr>
          <p:cNvSpPr txBox="1"/>
          <p:nvPr/>
        </p:nvSpPr>
        <p:spPr>
          <a:xfrm>
            <a:off x="10843521" y="3367762"/>
            <a:ext cx="116766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rPr>
              <a:t>KPI’s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C72C5E-0A69-7F62-10FD-28BE27B7A93E}"/>
              </a:ext>
            </a:extLst>
          </p:cNvPr>
          <p:cNvSpPr txBox="1"/>
          <p:nvPr/>
        </p:nvSpPr>
        <p:spPr>
          <a:xfrm>
            <a:off x="11020662" y="4851723"/>
            <a:ext cx="1153226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Weekday Vs Weekend total flights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Total number of cancelled flights for JetBlue Airways on first date of every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Week wise, State wise and City wise statistics of delay of flights with airline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Number of airlines with No departure/arrival delay with distance covered between 2500 and 3000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 descr="Aviation Logo PNG Transparent Images Free Download | Vector Files | Pngtree">
            <a:extLst>
              <a:ext uri="{FF2B5EF4-FFF2-40B4-BE49-F238E27FC236}">
                <a16:creationId xmlns:a16="http://schemas.microsoft.com/office/drawing/2014/main" id="{F3E16771-E7CA-4CF4-9697-8B243D45D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t="21880" r="14594" b="30073"/>
          <a:stretch/>
        </p:blipFill>
        <p:spPr bwMode="auto">
          <a:xfrm>
            <a:off x="1318071" y="479023"/>
            <a:ext cx="1774013" cy="16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24FD3E3-66EE-EAF4-345F-612EACA1DDA6}"/>
              </a:ext>
            </a:extLst>
          </p:cNvPr>
          <p:cNvGrpSpPr/>
          <p:nvPr/>
        </p:nvGrpSpPr>
        <p:grpSpPr>
          <a:xfrm>
            <a:off x="-1" y="-23257"/>
            <a:ext cx="24377651" cy="13739257"/>
            <a:chOff x="-1" y="-23257"/>
            <a:chExt cx="24377651" cy="13739257"/>
          </a:xfrm>
        </p:grpSpPr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18740CF2-3B93-4D69-BB6F-BA6EE6E7E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9333" y="3385703"/>
              <a:ext cx="6840000" cy="4608000"/>
            </a:xfrm>
            <a:prstGeom prst="roundRect">
              <a:avLst>
                <a:gd name="adj" fmla="val 7016"/>
              </a:avLst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E816A193-0C86-484E-AD6B-18257B6FE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9333" y="8296694"/>
              <a:ext cx="6840000" cy="4608000"/>
            </a:xfrm>
            <a:prstGeom prst="roundRect">
              <a:avLst>
                <a:gd name="adj" fmla="val 7788"/>
              </a:avLst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4B44B151-120C-4B2D-8E8F-D4904565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85" y="3353001"/>
              <a:ext cx="13657969" cy="9673854"/>
            </a:xfrm>
            <a:prstGeom prst="roundRect">
              <a:avLst>
                <a:gd name="adj" fmla="val 328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2C3E97F-02AE-F099-0911-2D19B80A0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t="1953"/>
            <a:stretch/>
          </p:blipFill>
          <p:spPr>
            <a:xfrm>
              <a:off x="-1" y="-23257"/>
              <a:ext cx="24377651" cy="1373925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FD4716-F4D2-4C43-8E5D-4A5314E3B0B1}"/>
                </a:ext>
              </a:extLst>
            </p:cNvPr>
            <p:cNvSpPr txBox="1"/>
            <p:nvPr/>
          </p:nvSpPr>
          <p:spPr>
            <a:xfrm>
              <a:off x="1452335" y="719922"/>
              <a:ext cx="21336000" cy="120032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7200" b="1" spc="-29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AVIATION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750E8E-E072-40F2-BB2B-07D6B54F9F04}"/>
                </a:ext>
              </a:extLst>
            </p:cNvPr>
            <p:cNvSpPr txBox="1"/>
            <p:nvPr/>
          </p:nvSpPr>
          <p:spPr>
            <a:xfrm>
              <a:off x="1520826" y="1886522"/>
              <a:ext cx="213359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spc="-12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AIRLINES SUMMARY.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BEF1D4-898E-488C-9D77-01492141E476}"/>
                </a:ext>
              </a:extLst>
            </p:cNvPr>
            <p:cNvSpPr txBox="1"/>
            <p:nvPr/>
          </p:nvSpPr>
          <p:spPr>
            <a:xfrm>
              <a:off x="1687872" y="3711707"/>
              <a:ext cx="12980648" cy="61555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3400" b="1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FLIGHTS PERCENTAGE BY AIRLINES</a:t>
              </a:r>
              <a:endPara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endParaRPr>
            </a:p>
          </p:txBody>
        </p:sp>
        <p:sp>
          <p:nvSpPr>
            <p:cNvPr id="67" name="Line 25">
              <a:extLst>
                <a:ext uri="{FF2B5EF4-FFF2-40B4-BE49-F238E27FC236}">
                  <a16:creationId xmlns:a16="http://schemas.microsoft.com/office/drawing/2014/main" id="{9C1568E2-1361-47D7-9B9A-58B046082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6926" y="9011622"/>
              <a:ext cx="0" cy="3172132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EBEFFB-FA70-4EB2-85CF-40C551B8C0CA}"/>
                </a:ext>
              </a:extLst>
            </p:cNvPr>
            <p:cNvSpPr txBox="1"/>
            <p:nvPr/>
          </p:nvSpPr>
          <p:spPr>
            <a:xfrm>
              <a:off x="16505317" y="10810743"/>
              <a:ext cx="1532558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5400" b="1" spc="-29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1%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00ED6F-6054-4E55-8EE8-601C62398FC2}"/>
                </a:ext>
              </a:extLst>
            </p:cNvPr>
            <p:cNvSpPr txBox="1"/>
            <p:nvPr/>
          </p:nvSpPr>
          <p:spPr>
            <a:xfrm>
              <a:off x="19273928" y="9571345"/>
              <a:ext cx="3491262" cy="2371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Virgin America airlines has lowest no of flights followed by Hawaiian airlines and Frontier Airlines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F92E9C-3903-BCB0-157F-62C8A8A11AD1}"/>
                </a:ext>
              </a:extLst>
            </p:cNvPr>
            <p:cNvSpPr txBox="1"/>
            <p:nvPr/>
          </p:nvSpPr>
          <p:spPr>
            <a:xfrm>
              <a:off x="16179864" y="9236068"/>
              <a:ext cx="2603583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Virgin America</a:t>
              </a:r>
              <a:endParaRPr lang="en-US" b="1" spc="-29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endParaRPr>
            </a:p>
          </p:txBody>
        </p:sp>
        <p:sp>
          <p:nvSpPr>
            <p:cNvPr id="68" name="Line 26">
              <a:extLst>
                <a:ext uri="{FF2B5EF4-FFF2-40B4-BE49-F238E27FC236}">
                  <a16:creationId xmlns:a16="http://schemas.microsoft.com/office/drawing/2014/main" id="{35EE0E72-0C14-4B3B-8442-5A7A4AC8D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6926" y="4100633"/>
              <a:ext cx="0" cy="3172132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F14F62-9882-4D6E-A0B5-5CEBEE211F4B}"/>
                </a:ext>
              </a:extLst>
            </p:cNvPr>
            <p:cNvSpPr txBox="1"/>
            <p:nvPr/>
          </p:nvSpPr>
          <p:spPr>
            <a:xfrm>
              <a:off x="19270406" y="4015077"/>
              <a:ext cx="3491262" cy="32947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Southwest airlines has highest no of flights among all the airlines, Followed by Delta airlines(15%) and American airlines(12%).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040AB-F055-8779-7D43-85288CA3D0F1}"/>
                </a:ext>
              </a:extLst>
            </p:cNvPr>
            <p:cNvSpPr txBox="1"/>
            <p:nvPr/>
          </p:nvSpPr>
          <p:spPr>
            <a:xfrm>
              <a:off x="16049333" y="4591874"/>
              <a:ext cx="2847062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SOUTHWEST AIRLINES </a:t>
              </a:r>
              <a:endParaRPr lang="en-US" sz="3200" b="1" spc="-29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9607FF-724F-2019-4CE9-658B9FCD7E76}"/>
                </a:ext>
              </a:extLst>
            </p:cNvPr>
            <p:cNvSpPr txBox="1"/>
            <p:nvPr/>
          </p:nvSpPr>
          <p:spPr>
            <a:xfrm>
              <a:off x="16220294" y="5749472"/>
              <a:ext cx="250513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b="1" spc="-29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22%</a:t>
              </a:r>
            </a:p>
          </p:txBody>
        </p:sp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18" name="Chart 17">
                  <a:extLst>
                    <a:ext uri="{FF2B5EF4-FFF2-40B4-BE49-F238E27FC236}">
                      <a16:creationId xmlns:a16="http://schemas.microsoft.com/office/drawing/2014/main" id="{D3B22145-5904-4995-ADB2-D2BAAD2371E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781468678"/>
                    </p:ext>
                  </p:extLst>
                </p:nvPr>
              </p:nvGraphicFramePr>
              <p:xfrm>
                <a:off x="1687872" y="4667772"/>
                <a:ext cx="13125408" cy="8078964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4"/>
                </a:graphicData>
              </a:graphic>
            </p:graphicFrame>
          </mc:Choice>
          <mc:Fallback xmlns="">
            <p:pic>
              <p:nvPicPr>
                <p:cNvPr id="18" name="Chart 17">
                  <a:extLst>
                    <a:ext uri="{FF2B5EF4-FFF2-40B4-BE49-F238E27FC236}">
                      <a16:creationId xmlns:a16="http://schemas.microsoft.com/office/drawing/2014/main" id="{D3B22145-5904-4995-ADB2-D2BAAD2371E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7872" y="4667772"/>
                  <a:ext cx="13125408" cy="807896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9298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F5021ABE-3E9D-8C65-373A-AC588068C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53"/>
          <a:stretch/>
        </p:blipFill>
        <p:spPr>
          <a:xfrm>
            <a:off x="-1" y="-23257"/>
            <a:ext cx="24377651" cy="13739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B2F8F0-E623-4A78-90B2-BBD88F817EB6}"/>
              </a:ext>
            </a:extLst>
          </p:cNvPr>
          <p:cNvSpPr txBox="1"/>
          <p:nvPr/>
        </p:nvSpPr>
        <p:spPr>
          <a:xfrm>
            <a:off x="1539593" y="856108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rPr>
              <a:t>AVIATION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83D74-D2A6-409D-96CA-54E0786451B3}"/>
              </a:ext>
            </a:extLst>
          </p:cNvPr>
          <p:cNvSpPr txBox="1"/>
          <p:nvPr/>
        </p:nvSpPr>
        <p:spPr>
          <a:xfrm>
            <a:off x="1539593" y="1998738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itchFamily="2" charset="77"/>
              </a:rPr>
              <a:t>FLIGHTS SUMMARY</a:t>
            </a:r>
          </a:p>
        </p:txBody>
      </p:sp>
      <p:sp>
        <p:nvSpPr>
          <p:cNvPr id="88" name="Freeform 2">
            <a:extLst>
              <a:ext uri="{FF2B5EF4-FFF2-40B4-BE49-F238E27FC236}">
                <a16:creationId xmlns:a16="http://schemas.microsoft.com/office/drawing/2014/main" id="{D328A11F-7370-2643-B81F-96DE23D8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531" y="3320516"/>
            <a:ext cx="11429062" cy="6010484"/>
          </a:xfrm>
          <a:prstGeom prst="roundRect">
            <a:avLst>
              <a:gd name="adj" fmla="val 6062"/>
            </a:avLst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36FD-E8B7-40C0-8864-BF3DF8A2D21B}"/>
              </a:ext>
            </a:extLst>
          </p:cNvPr>
          <p:cNvSpPr txBox="1"/>
          <p:nvPr/>
        </p:nvSpPr>
        <p:spPr>
          <a:xfrm>
            <a:off x="11822362" y="10132469"/>
            <a:ext cx="11251736" cy="19097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itchFamily="2" charset="77"/>
              </a:rPr>
              <a:t>Sprit airlines has highest arrival(</a:t>
            </a:r>
            <a:r>
              <a:rPr lang="en-US" sz="2400" spc="-30" dirty="0">
                <a:solidFill>
                  <a:srgbClr val="F3110B"/>
                </a:solidFill>
                <a:latin typeface="Poppins" panose="00000500000000000000" pitchFamily="2" charset="0"/>
                <a:cs typeface="Poppins" pitchFamily="2" charset="77"/>
              </a:rPr>
              <a:t>14.47</a:t>
            </a:r>
            <a:r>
              <a:rPr lang="en-US" sz="2400" spc="-3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itchFamily="2" charset="77"/>
              </a:rPr>
              <a:t>) as well as departure(</a:t>
            </a:r>
            <a:r>
              <a:rPr lang="en-US" sz="2400" spc="-30" dirty="0">
                <a:solidFill>
                  <a:srgbClr val="F3110B"/>
                </a:solidFill>
                <a:latin typeface="Poppins" panose="00000500000000000000" pitchFamily="2" charset="0"/>
                <a:cs typeface="Poppins" pitchFamily="2" charset="77"/>
              </a:rPr>
              <a:t>15.94</a:t>
            </a:r>
            <a:r>
              <a:rPr lang="en-US" sz="2400" spc="-3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itchFamily="2" charset="77"/>
              </a:rPr>
              <a:t>) delay. </a:t>
            </a:r>
            <a:endParaRPr lang="en-US" sz="2400" b="1" spc="-30" dirty="0">
              <a:solidFill>
                <a:schemeClr val="tx1">
                  <a:lumMod val="50000"/>
                </a:schemeClr>
              </a:solidFill>
              <a:latin typeface="Poppins" panose="00000500000000000000" pitchFamily="2" charset="0"/>
              <a:cs typeface="Poppins" pitchFamily="2" charset="77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itchFamily="2" charset="77"/>
              </a:rPr>
              <a:t>Alaska airlines is on time or before time, followed by Delta airlines(</a:t>
            </a:r>
            <a:r>
              <a:rPr lang="en-US" sz="2400" spc="-30" dirty="0">
                <a:solidFill>
                  <a:srgbClr val="00B050"/>
                </a:solidFill>
                <a:latin typeface="Poppins" panose="00000500000000000000" pitchFamily="2" charset="0"/>
                <a:cs typeface="Poppins" pitchFamily="2" charset="77"/>
              </a:rPr>
              <a:t>0.19</a:t>
            </a:r>
            <a:r>
              <a:rPr lang="en-US" sz="2400" spc="-3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itchFamily="2" charset="77"/>
              </a:rPr>
              <a:t>) which has lesser delay on arrival where as </a:t>
            </a:r>
            <a:r>
              <a:rPr lang="en-US" sz="2400" spc="-30" dirty="0" err="1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itchFamily="2" charset="77"/>
              </a:rPr>
              <a:t>Hawaili</a:t>
            </a:r>
            <a:r>
              <a:rPr lang="en-US" sz="2400" spc="-3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itchFamily="2" charset="77"/>
              </a:rPr>
              <a:t> airlines has lowest departure delay(</a:t>
            </a:r>
            <a:r>
              <a:rPr lang="en-US" sz="2400" spc="-30" dirty="0">
                <a:solidFill>
                  <a:srgbClr val="00B050"/>
                </a:solidFill>
                <a:latin typeface="Poppins" panose="00000500000000000000" pitchFamily="2" charset="0"/>
                <a:cs typeface="Poppins" pitchFamily="2" charset="77"/>
              </a:rPr>
              <a:t>0.49</a:t>
            </a:r>
            <a:r>
              <a:rPr lang="en-US" sz="2400" spc="-3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itchFamily="2" charset="77"/>
              </a:rPr>
              <a:t>)</a:t>
            </a:r>
          </a:p>
        </p:txBody>
      </p:sp>
      <p:sp>
        <p:nvSpPr>
          <p:cNvPr id="90" name="Freeform 2">
            <a:extLst>
              <a:ext uri="{FF2B5EF4-FFF2-40B4-BE49-F238E27FC236}">
                <a16:creationId xmlns:a16="http://schemas.microsoft.com/office/drawing/2014/main" id="{226E0742-DD73-B8B2-DE58-6AE0271CA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1546" y="9584692"/>
            <a:ext cx="11507866" cy="3230654"/>
          </a:xfrm>
          <a:prstGeom prst="roundRect">
            <a:avLst>
              <a:gd name="adj" fmla="val 11329"/>
            </a:avLst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7655AB4-0962-D5B8-1555-F3CDFFC2AA78}"/>
              </a:ext>
            </a:extLst>
          </p:cNvPr>
          <p:cNvSpPr txBox="1"/>
          <p:nvPr/>
        </p:nvSpPr>
        <p:spPr>
          <a:xfrm>
            <a:off x="12041842" y="9435393"/>
            <a:ext cx="10285174" cy="7263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rPr>
              <a:t>INSIGHTS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789F7DC-D1B0-6306-A1C5-FBA571305282}"/>
              </a:ext>
            </a:extLst>
          </p:cNvPr>
          <p:cNvGrpSpPr/>
          <p:nvPr/>
        </p:nvGrpSpPr>
        <p:grpSpPr>
          <a:xfrm>
            <a:off x="1303552" y="7219292"/>
            <a:ext cx="9000000" cy="1728000"/>
            <a:chOff x="1428241" y="7158826"/>
            <a:chExt cx="9000000" cy="172800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176E9D-AC5A-7BC6-5862-7F9AE5860C78}"/>
                </a:ext>
              </a:extLst>
            </p:cNvPr>
            <p:cNvSpPr txBox="1"/>
            <p:nvPr/>
          </p:nvSpPr>
          <p:spPr>
            <a:xfrm>
              <a:off x="2010382" y="7186340"/>
              <a:ext cx="8100181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IN" sz="4400" b="1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DIVERTED</a:t>
              </a:r>
              <a:r>
                <a:rPr lang="en-IN" sz="3600" b="1" kern="1200" baseline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IN" sz="4400" b="1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FLIGHTS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01D95A-0E59-11D8-16C9-D51A5CDA577C}"/>
                </a:ext>
              </a:extLst>
            </p:cNvPr>
            <p:cNvSpPr txBox="1"/>
            <p:nvPr/>
          </p:nvSpPr>
          <p:spPr>
            <a:xfrm>
              <a:off x="2016068" y="7901467"/>
              <a:ext cx="21872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/>
              <a:fld id="{CBAF29C6-5D48-4581-BBC4-894F4CA36622}" type="TxLink">
                <a:rPr lang="en-US" sz="4000" b="1" i="0" u="none" strike="noStrike" smtClean="0">
                  <a:solidFill>
                    <a:schemeClr val="tx2"/>
                  </a:solidFill>
                  <a:latin typeface="Calibri"/>
                  <a:ea typeface="Calibri"/>
                  <a:cs typeface="Calibri"/>
                </a:rPr>
                <a:pPr/>
                <a:t>15187</a:t>
              </a:fld>
              <a:endParaRPr lang="en-IN" sz="5400" b="1" i="0" u="none" strike="noStrike" dirty="0">
                <a:solidFill>
                  <a:schemeClr val="tx2"/>
                </a:solidFill>
                <a:latin typeface="Calibri"/>
                <a:ea typeface="Calibri"/>
                <a:cs typeface="Calibri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887E0E3-13E8-0F48-52A8-D8E1EEDC7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6280" y="7470704"/>
              <a:ext cx="1168069" cy="10251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9" name="Freeform 2">
              <a:extLst>
                <a:ext uri="{FF2B5EF4-FFF2-40B4-BE49-F238E27FC236}">
                  <a16:creationId xmlns:a16="http://schemas.microsoft.com/office/drawing/2014/main" id="{E079A9FE-A819-B7E6-D10C-F4DD7F03C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41" y="7158826"/>
              <a:ext cx="9000000" cy="1728000"/>
            </a:xfrm>
            <a:prstGeom prst="roundRect">
              <a:avLst>
                <a:gd name="adj" fmla="val 9767"/>
              </a:avLst>
            </a:prstGeom>
            <a:noFill/>
            <a:ln w="254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0CB0A6C-1EF3-2B8A-EC4D-962F89CD10B8}"/>
              </a:ext>
            </a:extLst>
          </p:cNvPr>
          <p:cNvGrpSpPr/>
          <p:nvPr/>
        </p:nvGrpSpPr>
        <p:grpSpPr>
          <a:xfrm>
            <a:off x="1303552" y="11087346"/>
            <a:ext cx="9000000" cy="1728000"/>
            <a:chOff x="1398217" y="11087346"/>
            <a:chExt cx="9000000" cy="1728000"/>
          </a:xfrm>
        </p:grpSpPr>
        <p:sp>
          <p:nvSpPr>
            <p:cNvPr id="18" name="Freeform 2">
              <a:extLst>
                <a:ext uri="{FF2B5EF4-FFF2-40B4-BE49-F238E27FC236}">
                  <a16:creationId xmlns:a16="http://schemas.microsoft.com/office/drawing/2014/main" id="{A76656F3-12AE-78A8-E8BB-CD0EB3959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217" y="11087346"/>
              <a:ext cx="9000000" cy="1728000"/>
            </a:xfrm>
            <a:prstGeom prst="roundRect">
              <a:avLst>
                <a:gd name="adj" fmla="val 9767"/>
              </a:avLst>
            </a:prstGeom>
            <a:noFill/>
            <a:ln w="254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anose="00000500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789640-1C3A-B425-FF86-C6C67515DADF}"/>
                </a:ext>
              </a:extLst>
            </p:cNvPr>
            <p:cNvSpPr txBox="1"/>
            <p:nvPr/>
          </p:nvSpPr>
          <p:spPr>
            <a:xfrm>
              <a:off x="2080827" y="11181905"/>
              <a:ext cx="8100181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IN" sz="4400" b="1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AVG</a:t>
              </a:r>
              <a:r>
                <a:rPr lang="en-IN" sz="4400" b="1" kern="1200" baseline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 ARRIVAL DELAY</a:t>
              </a:r>
              <a:endParaRPr lang="en-IN" sz="4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B61360-2B49-B1E9-BEBF-A45F6ED6D293}"/>
                </a:ext>
              </a:extLst>
            </p:cNvPr>
            <p:cNvSpPr txBox="1"/>
            <p:nvPr/>
          </p:nvSpPr>
          <p:spPr>
            <a:xfrm>
              <a:off x="2016068" y="11871584"/>
              <a:ext cx="21872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/>
              <a:r>
                <a:rPr lang="en-US" sz="4000" b="1" i="0" u="none" strike="noStrike" dirty="0">
                  <a:solidFill>
                    <a:schemeClr val="tx2"/>
                  </a:solidFill>
                  <a:latin typeface="Calibri"/>
                  <a:ea typeface="Calibri"/>
                  <a:cs typeface="Calibri"/>
                </a:rPr>
                <a:t>4.41</a:t>
              </a:r>
            </a:p>
          </p:txBody>
        </p:sp>
        <p:pic>
          <p:nvPicPr>
            <p:cNvPr id="27" name="Picture 26" descr="48,700+ Delayed Flight Stock Photos, Pictures &amp; Royalty-Free Images -  iStock | Delayed flight sign, Delayed flight board">
              <a:extLst>
                <a:ext uri="{FF2B5EF4-FFF2-40B4-BE49-F238E27FC236}">
                  <a16:creationId xmlns:a16="http://schemas.microsoft.com/office/drawing/2014/main" id="{FC343666-3A3E-4870-BEC9-29A3E1C044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14" t="33832" r="38624" b="42535"/>
            <a:stretch/>
          </p:blipFill>
          <p:spPr bwMode="auto">
            <a:xfrm rot="5400000">
              <a:off x="8539423" y="11313132"/>
              <a:ext cx="1082461" cy="11169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136B89C-7DBD-4A9C-D79D-F2D14D220485}"/>
              </a:ext>
            </a:extLst>
          </p:cNvPr>
          <p:cNvGrpSpPr/>
          <p:nvPr/>
        </p:nvGrpSpPr>
        <p:grpSpPr>
          <a:xfrm>
            <a:off x="1303552" y="5213265"/>
            <a:ext cx="9000000" cy="1800000"/>
            <a:chOff x="1398217" y="5211817"/>
            <a:chExt cx="9000000" cy="1800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A9371E6-A651-7EE6-897C-58E8E3742619}"/>
                </a:ext>
              </a:extLst>
            </p:cNvPr>
            <p:cNvGrpSpPr/>
            <p:nvPr/>
          </p:nvGrpSpPr>
          <p:grpSpPr>
            <a:xfrm>
              <a:off x="1398217" y="5211817"/>
              <a:ext cx="9000000" cy="1800000"/>
              <a:chOff x="1428241" y="5211817"/>
              <a:chExt cx="9000000" cy="1800000"/>
            </a:xfrm>
          </p:grpSpPr>
          <p:sp>
            <p:nvSpPr>
              <p:cNvPr id="95" name="Freeform 2">
                <a:extLst>
                  <a:ext uri="{FF2B5EF4-FFF2-40B4-BE49-F238E27FC236}">
                    <a16:creationId xmlns:a16="http://schemas.microsoft.com/office/drawing/2014/main" id="{F3BB6936-3FFA-0196-8CD3-6FDAE3CF6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241" y="5211817"/>
                <a:ext cx="9000000" cy="1800000"/>
              </a:xfrm>
              <a:prstGeom prst="roundRect">
                <a:avLst>
                  <a:gd name="adj" fmla="val 7873"/>
                </a:avLst>
              </a:prstGeom>
              <a:noFill/>
              <a:ln w="25400" cap="flat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383F39C-9A2B-45D7-9177-6C1DA7787BD2}"/>
                  </a:ext>
                </a:extLst>
              </p:cNvPr>
              <p:cNvSpPr txBox="1"/>
              <p:nvPr/>
            </p:nvSpPr>
            <p:spPr>
              <a:xfrm>
                <a:off x="2010383" y="5278878"/>
                <a:ext cx="8100181" cy="76944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IN" sz="4400" b="1" kern="12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FLIGHTS </a:t>
                </a:r>
                <a:r>
                  <a:rPr lang="en-US" sz="4400" b="1" kern="12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CANCELLED </a:t>
                </a:r>
                <a:endParaRPr lang="en-IN" sz="4400" b="1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14" name="Picture 13" descr="14,582 Stop Flights Images, Stock Photos &amp; Vectors | Shutterstock">
                <a:extLst>
                  <a:ext uri="{FF2B5EF4-FFF2-40B4-BE49-F238E27FC236}">
                    <a16:creationId xmlns:a16="http://schemas.microsoft.com/office/drawing/2014/main" id="{4B591BB3-778E-8584-093E-F9533BA2B6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82" t="8724" r="8390" b="14952"/>
              <a:stretch/>
            </p:blipFill>
            <p:spPr bwMode="auto">
              <a:xfrm>
                <a:off x="8457444" y="5645352"/>
                <a:ext cx="1116905" cy="1013065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00FB086-2649-3A2A-9A16-F2AD0C07D910}"/>
                </a:ext>
              </a:extLst>
            </p:cNvPr>
            <p:cNvSpPr txBox="1"/>
            <p:nvPr/>
          </p:nvSpPr>
          <p:spPr>
            <a:xfrm>
              <a:off x="1936565" y="6034763"/>
              <a:ext cx="214209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u="none" strike="noStrike" dirty="0">
                  <a:solidFill>
                    <a:schemeClr val="tx2"/>
                  </a:solidFill>
                  <a:latin typeface="Calibri"/>
                  <a:ea typeface="Calibri"/>
                  <a:cs typeface="Calibri"/>
                </a:rPr>
                <a:t>89884</a:t>
              </a:r>
              <a:endParaRPr lang="en-IN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9684074-1EF2-FDAC-EDF8-6D4D346AB25E}"/>
              </a:ext>
            </a:extLst>
          </p:cNvPr>
          <p:cNvGrpSpPr/>
          <p:nvPr/>
        </p:nvGrpSpPr>
        <p:grpSpPr>
          <a:xfrm>
            <a:off x="1303552" y="3279238"/>
            <a:ext cx="9000000" cy="1728000"/>
            <a:chOff x="1398217" y="3279238"/>
            <a:chExt cx="9000000" cy="17280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AEBDBDF-1410-D42F-B234-B444E2F78B52}"/>
                </a:ext>
              </a:extLst>
            </p:cNvPr>
            <p:cNvGrpSpPr/>
            <p:nvPr/>
          </p:nvGrpSpPr>
          <p:grpSpPr>
            <a:xfrm>
              <a:off x="1398217" y="3279238"/>
              <a:ext cx="9000000" cy="1728000"/>
              <a:chOff x="1398217" y="3279238"/>
              <a:chExt cx="9000000" cy="172800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C52B9-9D45-4F62-B589-70C08F375F24}"/>
                  </a:ext>
                </a:extLst>
              </p:cNvPr>
              <p:cNvSpPr txBox="1"/>
              <p:nvPr/>
            </p:nvSpPr>
            <p:spPr>
              <a:xfrm>
                <a:off x="2016068" y="3417755"/>
                <a:ext cx="7764298" cy="76944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IN" sz="4400" b="1" kern="12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TOTAL</a:t>
                </a:r>
                <a:r>
                  <a:rPr lang="en-IN" sz="4400" b="1" baseline="0" dirty="0">
                    <a:latin typeface="+mn-lt"/>
                    <a:ea typeface="Lato black" panose="020B0604020202020204" pitchFamily="34" charset="0"/>
                    <a:cs typeface="Lato black" panose="020B0604020202020204" pitchFamily="34" charset="0"/>
                  </a:rPr>
                  <a:t> </a:t>
                </a:r>
                <a:r>
                  <a:rPr lang="en-IN" sz="4400" b="1" kern="12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NO OF FLIGHTS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ACCB274-F570-ABEA-7C17-80F4D9CC39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9534" t="26286" r="18149" b="27011"/>
              <a:stretch/>
            </p:blipFill>
            <p:spPr>
              <a:xfrm>
                <a:off x="8457444" y="3584267"/>
                <a:ext cx="1116905" cy="1066198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41" name="Freeform 2">
                <a:extLst>
                  <a:ext uri="{FF2B5EF4-FFF2-40B4-BE49-F238E27FC236}">
                    <a16:creationId xmlns:a16="http://schemas.microsoft.com/office/drawing/2014/main" id="{93CEA469-3CFB-2FDD-D97B-42ED1616C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217" y="3279238"/>
                <a:ext cx="9000000" cy="1728000"/>
              </a:xfrm>
              <a:prstGeom prst="roundRect">
                <a:avLst>
                  <a:gd name="adj" fmla="val 9767"/>
                </a:avLst>
              </a:prstGeom>
              <a:noFill/>
              <a:ln w="25400" cap="flat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Poppins" panose="00000500000000000000" pitchFamily="2" charset="0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30C77D-9411-F4A0-7282-E7B68925AEB9}"/>
                </a:ext>
              </a:extLst>
            </p:cNvPr>
            <p:cNvSpPr txBox="1"/>
            <p:nvPr/>
          </p:nvSpPr>
          <p:spPr>
            <a:xfrm>
              <a:off x="1936564" y="4193859"/>
              <a:ext cx="414326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fld id="{321952E0-27BA-4842-BBC4-2DFB74C959DD}" type="TxLink">
                <a:rPr lang="en-US" sz="3600" b="1" i="0" u="none" strike="noStrike" smtClean="0">
                  <a:solidFill>
                    <a:schemeClr val="tx2"/>
                  </a:solidFill>
                  <a:latin typeface="Calibri"/>
                  <a:ea typeface="Calibri"/>
                  <a:cs typeface="Calibri"/>
                </a:rPr>
                <a:pPr/>
                <a:t>5819079</a:t>
              </a:fld>
              <a:endParaRPr lang="en-IN" sz="3600" b="1" i="0" u="none" strike="noStrike" dirty="0">
                <a:solidFill>
                  <a:schemeClr val="tx2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6CBE745-B8E6-E57C-077C-A2B03BC14A5A}"/>
              </a:ext>
            </a:extLst>
          </p:cNvPr>
          <p:cNvGrpSpPr/>
          <p:nvPr/>
        </p:nvGrpSpPr>
        <p:grpSpPr>
          <a:xfrm>
            <a:off x="1303552" y="9153319"/>
            <a:ext cx="9000000" cy="1728000"/>
            <a:chOff x="1398217" y="9153319"/>
            <a:chExt cx="9000000" cy="172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5E1521E-0F95-DE53-2138-2E5A0CD3D654}"/>
                </a:ext>
              </a:extLst>
            </p:cNvPr>
            <p:cNvGrpSpPr/>
            <p:nvPr/>
          </p:nvGrpSpPr>
          <p:grpSpPr>
            <a:xfrm>
              <a:off x="1398217" y="9153319"/>
              <a:ext cx="9000000" cy="1728000"/>
              <a:chOff x="1398217" y="9153319"/>
              <a:chExt cx="9000000" cy="172800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97E19C-C0E0-3068-A6A3-6CC1D1CA59FB}"/>
                  </a:ext>
                </a:extLst>
              </p:cNvPr>
              <p:cNvSpPr txBox="1"/>
              <p:nvPr/>
            </p:nvSpPr>
            <p:spPr>
              <a:xfrm>
                <a:off x="1936565" y="9218585"/>
                <a:ext cx="8100181" cy="76944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IN" sz="4400" b="1" kern="12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AVG</a:t>
                </a:r>
                <a:r>
                  <a:rPr lang="en-IN" sz="4400" b="1" kern="1200" baseline="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 DEPARTURE DELAY</a:t>
                </a:r>
                <a:endParaRPr lang="en-IN" sz="4400" b="1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26" name="Picture 25" descr="48,700+ Delayed Flight Stock Photos, Pictures &amp; Royalty-Free Images -  iStock | Delayed flight sign, Delayed flight board">
                <a:extLst>
                  <a:ext uri="{FF2B5EF4-FFF2-40B4-BE49-F238E27FC236}">
                    <a16:creationId xmlns:a16="http://schemas.microsoft.com/office/drawing/2014/main" id="{AD9E5E87-4BD8-1065-6933-B5E57BFAB4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14" t="33832" r="38624" b="42535"/>
              <a:stretch/>
            </p:blipFill>
            <p:spPr bwMode="auto">
              <a:xfrm>
                <a:off x="8332464" y="9344472"/>
                <a:ext cx="1168069" cy="1249548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Freeform 2">
                <a:extLst>
                  <a:ext uri="{FF2B5EF4-FFF2-40B4-BE49-F238E27FC236}">
                    <a16:creationId xmlns:a16="http://schemas.microsoft.com/office/drawing/2014/main" id="{C0183014-2947-F039-D146-CE6AFEA9D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217" y="9153319"/>
                <a:ext cx="9000000" cy="1728000"/>
              </a:xfrm>
              <a:prstGeom prst="roundRect">
                <a:avLst>
                  <a:gd name="adj" fmla="val 9767"/>
                </a:avLst>
              </a:prstGeom>
              <a:noFill/>
              <a:ln w="25400" cap="flat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Poppins" panose="00000500000000000000" pitchFamily="2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2B4F53F-34C8-6261-DB9E-67F4EDC9A0C9}"/>
                </a:ext>
              </a:extLst>
            </p:cNvPr>
            <p:cNvSpPr txBox="1"/>
            <p:nvPr/>
          </p:nvSpPr>
          <p:spPr>
            <a:xfrm>
              <a:off x="1936565" y="10037827"/>
              <a:ext cx="214209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u="none" strike="noStrike" dirty="0">
                  <a:solidFill>
                    <a:schemeClr val="tx2"/>
                  </a:solidFill>
                  <a:latin typeface="Calibri"/>
                  <a:ea typeface="Calibri"/>
                  <a:cs typeface="Calibri"/>
                </a:rPr>
                <a:t>9.37</a:t>
              </a:r>
            </a:p>
          </p:txBody>
        </p:sp>
      </p:grp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D6B6DFB-FC29-2A58-DE27-CE3B3B84D1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036767"/>
              </p:ext>
            </p:extLst>
          </p:nvPr>
        </p:nvGraphicFramePr>
        <p:xfrm>
          <a:off x="11258774" y="3957837"/>
          <a:ext cx="11322693" cy="5373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FD8288BD-94A4-553D-09F9-5316C6BB1586}"/>
              </a:ext>
            </a:extLst>
          </p:cNvPr>
          <p:cNvSpPr txBox="1"/>
          <p:nvPr/>
        </p:nvSpPr>
        <p:spPr>
          <a:xfrm>
            <a:off x="11644782" y="3577198"/>
            <a:ext cx="10936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itchFamily="2" charset="77"/>
              </a:rPr>
              <a:t>AIRLINE WISE AVG DEPARTURE AND ARRIVAL DELAY</a:t>
            </a:r>
          </a:p>
        </p:txBody>
      </p:sp>
    </p:spTree>
    <p:extLst>
      <p:ext uri="{BB962C8B-B14F-4D97-AF65-F5344CB8AC3E}">
        <p14:creationId xmlns:p14="http://schemas.microsoft.com/office/powerpoint/2010/main" val="382196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84ACEBD-BF34-043B-A330-D65F7C44FD3F}"/>
              </a:ext>
            </a:extLst>
          </p:cNvPr>
          <p:cNvGrpSpPr/>
          <p:nvPr/>
        </p:nvGrpSpPr>
        <p:grpSpPr>
          <a:xfrm>
            <a:off x="-1" y="-23257"/>
            <a:ext cx="24377651" cy="13739257"/>
            <a:chOff x="-1" y="-23257"/>
            <a:chExt cx="24377651" cy="13739257"/>
          </a:xfrm>
        </p:grpSpPr>
        <p:sp>
          <p:nvSpPr>
            <p:cNvPr id="73" name="Freeform 4">
              <a:extLst>
                <a:ext uri="{FF2B5EF4-FFF2-40B4-BE49-F238E27FC236}">
                  <a16:creationId xmlns:a16="http://schemas.microsoft.com/office/drawing/2014/main" id="{4FC68F6C-D203-4DE8-ACB0-6B6975693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360" y="8341989"/>
              <a:ext cx="10581020" cy="4748140"/>
            </a:xfrm>
            <a:prstGeom prst="roundRect">
              <a:avLst>
                <a:gd name="adj" fmla="val 5112"/>
              </a:avLst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Poppins" panose="00000500000000000000" pitchFamily="2" charset="0"/>
              </a:endParaRPr>
            </a:p>
          </p:txBody>
        </p:sp>
        <p:sp>
          <p:nvSpPr>
            <p:cNvPr id="106" name="Freeform 57">
              <a:extLst>
                <a:ext uri="{FF2B5EF4-FFF2-40B4-BE49-F238E27FC236}">
                  <a16:creationId xmlns:a16="http://schemas.microsoft.com/office/drawing/2014/main" id="{4E0BE703-85A4-4E4C-A307-1ADB2F8A9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583" y="8341989"/>
              <a:ext cx="10581020" cy="4748140"/>
            </a:xfrm>
            <a:prstGeom prst="roundRect">
              <a:avLst>
                <a:gd name="adj" fmla="val 4984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Poppins" panose="00000500000000000000" pitchFamily="2" charset="0"/>
              </a:endParaRPr>
            </a:p>
          </p:txBody>
        </p:sp>
        <p:sp>
          <p:nvSpPr>
            <p:cNvPr id="72" name="Freeform 3">
              <a:extLst>
                <a:ext uri="{FF2B5EF4-FFF2-40B4-BE49-F238E27FC236}">
                  <a16:creationId xmlns:a16="http://schemas.microsoft.com/office/drawing/2014/main" id="{3828A4A6-7759-4822-A51E-0935A4515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360" y="3281234"/>
              <a:ext cx="10581020" cy="4744279"/>
            </a:xfrm>
            <a:prstGeom prst="roundRect">
              <a:avLst>
                <a:gd name="adj" fmla="val 4846"/>
              </a:avLst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Poppins" panose="00000500000000000000" pitchFamily="2" charset="0"/>
              </a:endParaRPr>
            </a:p>
          </p:txBody>
        </p:sp>
        <p:sp>
          <p:nvSpPr>
            <p:cNvPr id="71" name="Freeform 2">
              <a:extLst>
                <a:ext uri="{FF2B5EF4-FFF2-40B4-BE49-F238E27FC236}">
                  <a16:creationId xmlns:a16="http://schemas.microsoft.com/office/drawing/2014/main" id="{FE3BBF32-D80B-4A88-AEB9-0D8BC1628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583" y="3281234"/>
              <a:ext cx="10581020" cy="4744279"/>
            </a:xfrm>
            <a:prstGeom prst="roundRect">
              <a:avLst>
                <a:gd name="adj" fmla="val 4717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Poppins" panose="00000500000000000000" pitchFamily="2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3195044-B791-15AF-09FD-7DAAE3525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t="1953"/>
            <a:stretch/>
          </p:blipFill>
          <p:spPr>
            <a:xfrm>
              <a:off x="-1" y="-23257"/>
              <a:ext cx="24377651" cy="1373925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404268F-1B4D-448A-B76B-0905449154A5}"/>
                </a:ext>
              </a:extLst>
            </p:cNvPr>
            <p:cNvSpPr txBox="1"/>
            <p:nvPr/>
          </p:nvSpPr>
          <p:spPr>
            <a:xfrm>
              <a:off x="1450604" y="2075743"/>
              <a:ext cx="213359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spc="-120" dirty="0">
                  <a:latin typeface="Poppins" panose="00000500000000000000" pitchFamily="2" charset="0"/>
                  <a:cs typeface="Poppins" pitchFamily="2" charset="77"/>
                </a:rPr>
                <a:t>Weekday Vs Weekend total flights statistics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93B2699-CF95-CEB2-BAE0-9DE593E72CFF}"/>
                </a:ext>
              </a:extLst>
            </p:cNvPr>
            <p:cNvGrpSpPr/>
            <p:nvPr/>
          </p:nvGrpSpPr>
          <p:grpSpPr>
            <a:xfrm>
              <a:off x="1864254" y="3512949"/>
              <a:ext cx="9999323" cy="4443478"/>
              <a:chOff x="1896329" y="3512949"/>
              <a:chExt cx="9999323" cy="4443478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E867D3-DB11-42C8-B104-862666A235D6}"/>
                  </a:ext>
                </a:extLst>
              </p:cNvPr>
              <p:cNvSpPr txBox="1"/>
              <p:nvPr/>
            </p:nvSpPr>
            <p:spPr>
              <a:xfrm>
                <a:off x="6999569" y="5241476"/>
                <a:ext cx="4896083" cy="9864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>
                  <a:lnSpc>
                    <a:spcPts val="36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spc="-30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itchFamily="2" charset="77"/>
                  </a:rPr>
                  <a:t>26.09%</a:t>
                </a:r>
                <a:r>
                  <a:rPr lang="en-US" sz="2400" spc="-30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itchFamily="2" charset="77"/>
                  </a:rPr>
                  <a:t> Flights are running on weekends .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F32E59A-A6A8-47C1-B517-B36C0B03ED83}"/>
                  </a:ext>
                </a:extLst>
              </p:cNvPr>
              <p:cNvSpPr txBox="1"/>
              <p:nvPr/>
            </p:nvSpPr>
            <p:spPr>
              <a:xfrm>
                <a:off x="6999568" y="6560899"/>
                <a:ext cx="4896083" cy="9864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>
                  <a:lnSpc>
                    <a:spcPts val="36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spc="-30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itchFamily="2" charset="77"/>
                  </a:rPr>
                  <a:t>73.91%</a:t>
                </a:r>
                <a:r>
                  <a:rPr lang="en-US" sz="2400" spc="-30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itchFamily="2" charset="77"/>
                  </a:rPr>
                  <a:t> Flights are running on weekdays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09A5437-4445-4366-BDF6-32027B1AD485}"/>
                  </a:ext>
                </a:extLst>
              </p:cNvPr>
              <p:cNvSpPr txBox="1"/>
              <p:nvPr/>
            </p:nvSpPr>
            <p:spPr>
              <a:xfrm>
                <a:off x="5105746" y="4362310"/>
                <a:ext cx="1386494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accent1"/>
                    </a:solidFill>
                    <a:latin typeface="Poppins" panose="00000500000000000000" pitchFamily="2" charset="0"/>
                    <a:cs typeface="Poppins" pitchFamily="2" charset="77"/>
                  </a:rPr>
                  <a:t>20%</a:t>
                </a:r>
              </a:p>
            </p:txBody>
          </p:sp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FFFE26B2-291C-5CC9-6F01-3E0342225F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43908502"/>
                  </p:ext>
                </p:extLst>
              </p:nvPr>
            </p:nvGraphicFramePr>
            <p:xfrm>
              <a:off x="1896329" y="3512949"/>
              <a:ext cx="4934482" cy="444347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8778BF-A71B-8718-CFDC-04BE6C6C3B31}"/>
                  </a:ext>
                </a:extLst>
              </p:cNvPr>
              <p:cNvSpPr txBox="1"/>
              <p:nvPr/>
            </p:nvSpPr>
            <p:spPr>
              <a:xfrm>
                <a:off x="6971255" y="3644669"/>
                <a:ext cx="4896083" cy="9864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ts val="3600"/>
                  </a:lnSpc>
                </a:pPr>
                <a:r>
                  <a:rPr lang="en-GB" sz="2400" b="1" spc="-30" dirty="0">
                    <a:solidFill>
                      <a:srgbClr val="002060"/>
                    </a:solidFill>
                    <a:latin typeface="Poppins" panose="00000500000000000000" pitchFamily="2" charset="0"/>
                    <a:cs typeface="Poppins" pitchFamily="2" charset="77"/>
                  </a:rPr>
                  <a:t>WEEKDAY VS WEEKEND TOTAL FLIGHTS BY PERCENTAGE</a:t>
                </a:r>
                <a:endParaRPr lang="en-US" sz="2400" b="1" spc="-30" dirty="0">
                  <a:solidFill>
                    <a:srgbClr val="002060"/>
                  </a:solidFill>
                  <a:latin typeface="Poppins" panose="00000500000000000000" pitchFamily="2" charset="0"/>
                  <a:cs typeface="Poppins" pitchFamily="2" charset="77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8ED4645-8DE9-4872-B356-4683C3D3942C}"/>
                </a:ext>
              </a:extLst>
            </p:cNvPr>
            <p:cNvSpPr txBox="1"/>
            <p:nvPr/>
          </p:nvSpPr>
          <p:spPr>
            <a:xfrm>
              <a:off x="8190419" y="9668226"/>
              <a:ext cx="3817930" cy="19097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spc="-30" dirty="0">
                  <a:solidFill>
                    <a:schemeClr val="bg1"/>
                  </a:solidFill>
                  <a:latin typeface="Poppins" panose="00000500000000000000" pitchFamily="2" charset="0"/>
                  <a:cs typeface="Poppins" pitchFamily="2" charset="77"/>
                </a:rPr>
                <a:t>NO OF FLIGHTS ARE LESSER IN WEEKENDS WHEN COMPARED WITH WEEKDAYS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F2F55F-3D3F-2766-6BF7-8E79772FD51F}"/>
                </a:ext>
              </a:extLst>
            </p:cNvPr>
            <p:cNvSpPr txBox="1"/>
            <p:nvPr/>
          </p:nvSpPr>
          <p:spPr>
            <a:xfrm>
              <a:off x="7611144" y="8830673"/>
              <a:ext cx="4402313" cy="5247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b="1" spc="-30" dirty="0">
                  <a:solidFill>
                    <a:srgbClr val="002060"/>
                  </a:solidFill>
                  <a:latin typeface="Poppins" panose="00000500000000000000" pitchFamily="2" charset="0"/>
                  <a:cs typeface="Poppins" pitchFamily="2" charset="77"/>
                </a:rPr>
                <a:t>FLIGHTS % BY WEEKDAYS.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809FE1B-89E6-4560-AA16-AE510A1D6AFA}"/>
                </a:ext>
              </a:extLst>
            </p:cNvPr>
            <p:cNvSpPr txBox="1"/>
            <p:nvPr/>
          </p:nvSpPr>
          <p:spPr>
            <a:xfrm>
              <a:off x="13629043" y="8821895"/>
              <a:ext cx="8152151" cy="1448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b="1" spc="-30" dirty="0">
                  <a:solidFill>
                    <a:srgbClr val="00B050"/>
                  </a:solidFill>
                  <a:latin typeface="Poppins" panose="00000500000000000000" pitchFamily="2" charset="0"/>
                  <a:cs typeface="Poppins" pitchFamily="2" charset="77"/>
                </a:rPr>
                <a:t>SOUTHWEST AIRLINES </a:t>
              </a:r>
              <a:r>
                <a:rPr lang="en-US" sz="2400" spc="-30" dirty="0">
                  <a:solidFill>
                    <a:schemeClr val="bg1"/>
                  </a:solidFill>
                  <a:latin typeface="Poppins" panose="00000500000000000000" pitchFamily="2" charset="0"/>
                  <a:cs typeface="Poppins" pitchFamily="2" charset="77"/>
                </a:rPr>
                <a:t>HAS HIGHEST NO OF FLIGHTS DURING </a:t>
              </a:r>
              <a:r>
                <a:rPr lang="en-US" sz="2400" spc="-3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" panose="00000500000000000000" pitchFamily="2" charset="0"/>
                  <a:cs typeface="Poppins" pitchFamily="2" charset="77"/>
                </a:rPr>
                <a:t>WEEKDAYS</a:t>
              </a:r>
              <a:r>
                <a:rPr lang="en-US" sz="2400" spc="-30" dirty="0">
                  <a:solidFill>
                    <a:schemeClr val="bg1"/>
                  </a:solidFill>
                  <a:latin typeface="Poppins" panose="00000500000000000000" pitchFamily="2" charset="0"/>
                  <a:cs typeface="Poppins" pitchFamily="2" charset="77"/>
                </a:rPr>
                <a:t> AS WELL AS </a:t>
              </a:r>
              <a:r>
                <a:rPr lang="en-US" sz="2400" spc="-3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" panose="00000500000000000000" pitchFamily="2" charset="0"/>
                  <a:cs typeface="Poppins" pitchFamily="2" charset="77"/>
                </a:rPr>
                <a:t>WEEKENDS</a:t>
              </a:r>
              <a:r>
                <a:rPr lang="en-US" sz="2400" spc="-30" dirty="0">
                  <a:solidFill>
                    <a:schemeClr val="bg1"/>
                  </a:solidFill>
                  <a:latin typeface="Poppins" panose="00000500000000000000" pitchFamily="2" charset="0"/>
                  <a:cs typeface="Poppins" pitchFamily="2" charset="77"/>
                </a:rPr>
                <a:t> FOLLOWED BY </a:t>
              </a:r>
              <a:r>
                <a:rPr lang="en-US" sz="2400" b="1" spc="-30" dirty="0">
                  <a:solidFill>
                    <a:srgbClr val="00B050"/>
                  </a:solidFill>
                  <a:latin typeface="Poppins" panose="00000500000000000000" pitchFamily="2" charset="0"/>
                  <a:cs typeface="Poppins" pitchFamily="2" charset="77"/>
                </a:rPr>
                <a:t>DELTA AIRLINES </a:t>
              </a:r>
              <a:r>
                <a:rPr lang="en-US" sz="2400" spc="-30" dirty="0">
                  <a:solidFill>
                    <a:schemeClr val="bg2"/>
                  </a:solidFill>
                  <a:latin typeface="Poppins" panose="00000500000000000000" pitchFamily="2" charset="0"/>
                  <a:cs typeface="Poppins" pitchFamily="2" charset="77"/>
                </a:rPr>
                <a:t>AND</a:t>
              </a:r>
              <a:r>
                <a:rPr lang="en-US" sz="2400" b="1" spc="-30" dirty="0">
                  <a:solidFill>
                    <a:srgbClr val="92D050"/>
                  </a:solidFill>
                  <a:latin typeface="Poppins" panose="00000500000000000000" pitchFamily="2" charset="0"/>
                  <a:cs typeface="Poppins" pitchFamily="2" charset="77"/>
                </a:rPr>
                <a:t> </a:t>
              </a:r>
              <a:r>
                <a:rPr lang="en-US" sz="2400" b="1" spc="-30" dirty="0">
                  <a:solidFill>
                    <a:srgbClr val="00B050"/>
                  </a:solidFill>
                  <a:latin typeface="Poppins" panose="00000500000000000000" pitchFamily="2" charset="0"/>
                  <a:cs typeface="Poppins" pitchFamily="2" charset="77"/>
                </a:rPr>
                <a:t>AMERICAN AIRLINES.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D28C5B-3D2A-9AF8-4D43-090F0F177746}"/>
                </a:ext>
              </a:extLst>
            </p:cNvPr>
            <p:cNvSpPr txBox="1"/>
            <p:nvPr/>
          </p:nvSpPr>
          <p:spPr>
            <a:xfrm>
              <a:off x="13624933" y="10716059"/>
              <a:ext cx="8432789" cy="1448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b="1" spc="-30" dirty="0">
                  <a:solidFill>
                    <a:srgbClr val="FF0000"/>
                  </a:solidFill>
                  <a:latin typeface="Poppins" panose="00000500000000000000" pitchFamily="2" charset="0"/>
                  <a:cs typeface="Poppins" pitchFamily="2" charset="77"/>
                </a:rPr>
                <a:t>VIRGIN AIRLINES</a:t>
              </a:r>
              <a:r>
                <a:rPr lang="en-US" sz="2400" b="1" spc="-30" dirty="0">
                  <a:solidFill>
                    <a:srgbClr val="00B050"/>
                  </a:solidFill>
                  <a:latin typeface="Poppins" panose="00000500000000000000" pitchFamily="2" charset="0"/>
                  <a:cs typeface="Poppins" pitchFamily="2" charset="77"/>
                </a:rPr>
                <a:t> </a:t>
              </a:r>
              <a:r>
                <a:rPr lang="en-US" sz="2400" spc="-30" dirty="0">
                  <a:solidFill>
                    <a:schemeClr val="bg1"/>
                  </a:solidFill>
                  <a:latin typeface="Poppins" panose="00000500000000000000" pitchFamily="2" charset="0"/>
                  <a:cs typeface="Poppins" pitchFamily="2" charset="77"/>
                </a:rPr>
                <a:t>HAS LOWEST NO OF FLIGHTS DURING </a:t>
              </a:r>
              <a:r>
                <a:rPr lang="en-US" sz="2400" spc="-3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" panose="00000500000000000000" pitchFamily="2" charset="0"/>
                  <a:cs typeface="Poppins" pitchFamily="2" charset="77"/>
                </a:rPr>
                <a:t>WEEKDAYS</a:t>
              </a:r>
              <a:r>
                <a:rPr lang="en-US" sz="2400" spc="-30" dirty="0">
                  <a:solidFill>
                    <a:schemeClr val="bg1"/>
                  </a:solidFill>
                  <a:latin typeface="Poppins" panose="00000500000000000000" pitchFamily="2" charset="0"/>
                  <a:cs typeface="Poppins" pitchFamily="2" charset="77"/>
                </a:rPr>
                <a:t> AS WELL AS </a:t>
              </a:r>
              <a:r>
                <a:rPr lang="en-US" sz="2400" spc="-3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Poppins" panose="00000500000000000000" pitchFamily="2" charset="0"/>
                  <a:cs typeface="Poppins" pitchFamily="2" charset="77"/>
                </a:rPr>
                <a:t>WEEKENDS</a:t>
              </a:r>
              <a:r>
                <a:rPr lang="en-US" sz="2400" spc="-30" dirty="0">
                  <a:solidFill>
                    <a:schemeClr val="bg1"/>
                  </a:solidFill>
                  <a:latin typeface="Poppins" panose="00000500000000000000" pitchFamily="2" charset="0"/>
                  <a:cs typeface="Poppins" pitchFamily="2" charset="77"/>
                </a:rPr>
                <a:t> FOLLOWED BY </a:t>
              </a:r>
              <a:r>
                <a:rPr lang="en-US" sz="2400" b="1" spc="-30" dirty="0">
                  <a:solidFill>
                    <a:schemeClr val="accent5">
                      <a:lumMod val="75000"/>
                    </a:schemeClr>
                  </a:solidFill>
                  <a:latin typeface="Poppins" panose="00000500000000000000" pitchFamily="2" charset="0"/>
                  <a:cs typeface="Poppins" pitchFamily="2" charset="77"/>
                </a:rPr>
                <a:t>HAWAIIAN AIRLINES </a:t>
              </a:r>
              <a:r>
                <a:rPr lang="en-US" sz="2400" spc="-30" dirty="0">
                  <a:solidFill>
                    <a:schemeClr val="bg2"/>
                  </a:solidFill>
                  <a:latin typeface="Poppins" panose="00000500000000000000" pitchFamily="2" charset="0"/>
                  <a:cs typeface="Poppins" pitchFamily="2" charset="77"/>
                </a:rPr>
                <a:t>AND</a:t>
              </a:r>
              <a:r>
                <a:rPr lang="en-US" sz="2400" b="1" spc="-30" dirty="0">
                  <a:solidFill>
                    <a:srgbClr val="92D050"/>
                  </a:solidFill>
                  <a:latin typeface="Poppins" panose="00000500000000000000" pitchFamily="2" charset="0"/>
                  <a:cs typeface="Poppins" pitchFamily="2" charset="77"/>
                </a:rPr>
                <a:t> </a:t>
              </a:r>
              <a:r>
                <a:rPr lang="en-US" sz="2400" b="1" spc="-30" dirty="0">
                  <a:solidFill>
                    <a:schemeClr val="accent5">
                      <a:lumMod val="75000"/>
                    </a:schemeClr>
                  </a:solidFill>
                  <a:latin typeface="Poppins" panose="00000500000000000000" pitchFamily="2" charset="0"/>
                  <a:cs typeface="Poppins" pitchFamily="2" charset="77"/>
                </a:rPr>
                <a:t>FRONTIER AIRLINES</a:t>
              </a:r>
              <a:r>
                <a:rPr lang="en-US" sz="2400" b="1" spc="-30" dirty="0">
                  <a:solidFill>
                    <a:srgbClr val="92D050"/>
                  </a:solidFill>
                  <a:latin typeface="Poppins" panose="00000500000000000000" pitchFamily="2" charset="0"/>
                  <a:cs typeface="Poppins" pitchFamily="2" charset="77"/>
                </a:rPr>
                <a:t>.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5A42B40-F80D-AA2B-F90E-96A73EB6BB00}"/>
                </a:ext>
              </a:extLst>
            </p:cNvPr>
            <p:cNvSpPr txBox="1"/>
            <p:nvPr/>
          </p:nvSpPr>
          <p:spPr>
            <a:xfrm>
              <a:off x="1539592" y="832851"/>
              <a:ext cx="21336000" cy="123110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AVIATION</a:t>
              </a:r>
            </a:p>
          </p:txBody>
        </p:sp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05849D21-5486-202E-17E3-A796131D51C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18169438"/>
                </p:ext>
              </p:extLst>
            </p:nvPr>
          </p:nvGraphicFramePr>
          <p:xfrm>
            <a:off x="1791652" y="3389653"/>
            <a:ext cx="5147527" cy="44947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E0FE9C08-1CEE-992B-2F79-B4F1EFB4B842}"/>
                </a:ext>
              </a:extLst>
            </p:cNvPr>
            <p:cNvSpPr/>
            <p:nvPr/>
          </p:nvSpPr>
          <p:spPr>
            <a:xfrm>
              <a:off x="22057722" y="7561455"/>
              <a:ext cx="736734" cy="1222831"/>
            </a:xfrm>
            <a:prstGeom prst="downArrow">
              <a:avLst/>
            </a:prstGeom>
            <a:gradFill flip="none" rotWithShape="1">
              <a:gsLst>
                <a:gs pos="0">
                  <a:srgbClr val="6FBFFF"/>
                </a:gs>
                <a:gs pos="98000">
                  <a:srgbClr val="3C8B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7541F72E-7FE7-C27D-6B9A-CFAD39BEFF9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52327889"/>
                </p:ext>
              </p:extLst>
            </p:nvPr>
          </p:nvGraphicFramePr>
          <p:xfrm>
            <a:off x="12429206" y="3440080"/>
            <a:ext cx="10265694" cy="45072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089EC4C-2A18-F3CE-BD84-5BD068A7C8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508" t="33446" r="68824" b="42108"/>
            <a:stretch/>
          </p:blipFill>
          <p:spPr>
            <a:xfrm>
              <a:off x="12654881" y="9181413"/>
              <a:ext cx="974162" cy="97362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D3A5B68-D3AE-5684-C9A9-423FC7792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508" t="33446" r="68824" b="42108"/>
            <a:stretch/>
          </p:blipFill>
          <p:spPr>
            <a:xfrm>
              <a:off x="12650771" y="10933083"/>
              <a:ext cx="974162" cy="97362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10E5C425-ECEA-2FF1-690E-DA74D92F7F9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74649651"/>
                </p:ext>
              </p:extLst>
            </p:nvPr>
          </p:nvGraphicFramePr>
          <p:xfrm>
            <a:off x="1864254" y="8488575"/>
            <a:ext cx="6400743" cy="45232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079FE-0D07-D2DE-8671-8DAECEE57C59}"/>
              </a:ext>
            </a:extLst>
          </p:cNvPr>
          <p:cNvGrpSpPr/>
          <p:nvPr/>
        </p:nvGrpSpPr>
        <p:grpSpPr>
          <a:xfrm>
            <a:off x="-1" y="-23257"/>
            <a:ext cx="24377651" cy="13739257"/>
            <a:chOff x="-1" y="-23257"/>
            <a:chExt cx="24377651" cy="13739257"/>
          </a:xfrm>
        </p:grpSpPr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1A75DA1A-93A9-4F94-9712-8CD479DDD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75" y="8495523"/>
              <a:ext cx="4354392" cy="4543545"/>
            </a:xfrm>
            <a:prstGeom prst="roundRect">
              <a:avLst>
                <a:gd name="adj" fmla="val 2947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6896725F-5574-4505-9B5F-76AF59502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507" y="8495523"/>
              <a:ext cx="4354392" cy="4543545"/>
            </a:xfrm>
            <a:prstGeom prst="roundRect">
              <a:avLst>
                <a:gd name="adj" fmla="val 3927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BC03785A-93D3-4459-9E57-011BA3173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5537" y="8495523"/>
              <a:ext cx="4354392" cy="4543545"/>
            </a:xfrm>
            <a:prstGeom prst="roundRect">
              <a:avLst>
                <a:gd name="adj" fmla="val 3647"/>
              </a:avLst>
            </a:prstGeom>
            <a:solidFill>
              <a:schemeClr val="accent3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3AAD365-9B34-FF8A-5C98-366DA4FC2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5000"/>
            </a:blip>
            <a:srcRect t="1953"/>
            <a:stretch/>
          </p:blipFill>
          <p:spPr>
            <a:xfrm>
              <a:off x="-1" y="-23257"/>
              <a:ext cx="24377651" cy="1373925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4A9D10-D6F4-4D09-8AD2-E2D2C8EDABBB}"/>
                </a:ext>
              </a:extLst>
            </p:cNvPr>
            <p:cNvSpPr txBox="1"/>
            <p:nvPr/>
          </p:nvSpPr>
          <p:spPr>
            <a:xfrm>
              <a:off x="944794" y="586833"/>
              <a:ext cx="21336000" cy="923330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IN" sz="5400" b="1" dirty="0">
                  <a:solidFill>
                    <a:schemeClr val="tx2"/>
                  </a:solidFill>
                  <a:latin typeface="+mj-lt"/>
                </a:rPr>
                <a:t>Number of cancelled flights on first date of every month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19C0648-4949-4E31-AE19-99D8051BB9E4}"/>
                </a:ext>
              </a:extLst>
            </p:cNvPr>
            <p:cNvSpPr txBox="1"/>
            <p:nvPr/>
          </p:nvSpPr>
          <p:spPr>
            <a:xfrm>
              <a:off x="761914" y="1509996"/>
              <a:ext cx="21335998" cy="553998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spc="-120" dirty="0">
                  <a:solidFill>
                    <a:schemeClr val="tx1">
                      <a:lumMod val="75000"/>
                    </a:schemeClr>
                  </a:solidFill>
                  <a:latin typeface="Poppins" panose="00000500000000000000" pitchFamily="2" charset="0"/>
                  <a:cs typeface="Poppins" pitchFamily="2" charset="77"/>
                </a:rPr>
                <a:t>Analysis of Airline wise cancelled flights on first date of every month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615DCF2-2B5A-47AC-8DB3-9771014F340D}"/>
                </a:ext>
              </a:extLst>
            </p:cNvPr>
            <p:cNvSpPr txBox="1"/>
            <p:nvPr/>
          </p:nvSpPr>
          <p:spPr>
            <a:xfrm>
              <a:off x="1290867" y="8866140"/>
              <a:ext cx="3621372" cy="1138773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4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JETBLUE AIRWAYS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C4AA538-1308-4F86-9722-BD435BA59D4D}"/>
                </a:ext>
              </a:extLst>
            </p:cNvPr>
            <p:cNvSpPr txBox="1"/>
            <p:nvPr/>
          </p:nvSpPr>
          <p:spPr>
            <a:xfrm>
              <a:off x="1290867" y="11060520"/>
              <a:ext cx="3621372" cy="1433726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0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IT IS 7</a:t>
              </a:r>
              <a:r>
                <a:rPr lang="en-US" sz="2000" spc="-30" baseline="3000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TH</a:t>
              </a:r>
              <a:r>
                <a:rPr lang="en-US" sz="20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  LOWEST CANCELLED FLIGHTS AMONG ALL THE AIRLINES 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795CBDA-EB7C-4378-B854-0097E65BFD87}"/>
                </a:ext>
              </a:extLst>
            </p:cNvPr>
            <p:cNvSpPr txBox="1"/>
            <p:nvPr/>
          </p:nvSpPr>
          <p:spPr>
            <a:xfrm>
              <a:off x="1290865" y="10081732"/>
              <a:ext cx="3621373" cy="830997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800" b="1" spc="-29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135(2.54%) 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3DDB4C2-416D-4F60-9B16-3B3641005C1D}"/>
                </a:ext>
              </a:extLst>
            </p:cNvPr>
            <p:cNvSpPr txBox="1"/>
            <p:nvPr/>
          </p:nvSpPr>
          <p:spPr>
            <a:xfrm>
              <a:off x="14876439" y="5536953"/>
              <a:ext cx="5765409" cy="1631216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 anchor="b">
              <a:spAutoFit/>
            </a:bodyPr>
            <a:lstStyle/>
            <a:p>
              <a:r>
                <a:rPr lang="en-US" sz="10000" b="1" spc="-55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66%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C1467F1-A9E8-4563-AA74-4AD70CE531C1}"/>
                </a:ext>
              </a:extLst>
            </p:cNvPr>
            <p:cNvSpPr txBox="1"/>
            <p:nvPr/>
          </p:nvSpPr>
          <p:spPr>
            <a:xfrm>
              <a:off x="14984312" y="11145473"/>
              <a:ext cx="5765409" cy="1631216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 anchor="b">
              <a:spAutoFit/>
            </a:bodyPr>
            <a:lstStyle/>
            <a:p>
              <a:r>
                <a:rPr lang="en-US" sz="10000" b="1" spc="-55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0%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0F55F3C-D526-4563-9E76-00B2F87578C1}"/>
                </a:ext>
              </a:extLst>
            </p:cNvPr>
            <p:cNvSpPr txBox="1"/>
            <p:nvPr/>
          </p:nvSpPr>
          <p:spPr>
            <a:xfrm>
              <a:off x="15532980" y="6840356"/>
              <a:ext cx="7797253" cy="986424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 anchor="b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Due to reason B 66% of the Flights are cancelled on 1</a:t>
              </a:r>
              <a:r>
                <a:rPr lang="en-US" sz="2400" spc="-30" baseline="3000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st</a:t>
              </a:r>
              <a:r>
                <a:rPr lang="en-US" sz="24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 of every month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659D862-8936-4AE2-AB29-03301E75C5D4}"/>
                </a:ext>
              </a:extLst>
            </p:cNvPr>
            <p:cNvSpPr txBox="1"/>
            <p:nvPr/>
          </p:nvSpPr>
          <p:spPr>
            <a:xfrm>
              <a:off x="15496148" y="12514309"/>
              <a:ext cx="7797253" cy="524759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 anchor="b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No flights were cancelled due to reason D.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7824A7-AD42-E727-589A-DD562ED5F099}"/>
                </a:ext>
              </a:extLst>
            </p:cNvPr>
            <p:cNvSpPr txBox="1"/>
            <p:nvPr/>
          </p:nvSpPr>
          <p:spPr>
            <a:xfrm>
              <a:off x="5783015" y="8865394"/>
              <a:ext cx="3621372" cy="1138773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4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SOUTHWEST AIRLINES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02B3E0-24A3-FFCC-AC3D-A25D3AE9496B}"/>
                </a:ext>
              </a:extLst>
            </p:cNvPr>
            <p:cNvSpPr txBox="1"/>
            <p:nvPr/>
          </p:nvSpPr>
          <p:spPr>
            <a:xfrm>
              <a:off x="5542507" y="10867987"/>
              <a:ext cx="4354392" cy="1888209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18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IT HAS HIGHEST CANCELLED FLIGHTS AMONG ALL THE AIRLINES, FOLLOWED BY </a:t>
              </a:r>
              <a:r>
                <a:rPr lang="en-US" sz="1800" b="1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AMERICAN EAGLE AIRLINES </a:t>
              </a:r>
              <a:r>
                <a:rPr lang="en-US" sz="18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WHICH HAS 2</a:t>
              </a:r>
              <a:r>
                <a:rPr lang="en-US" sz="1800" spc="-30" baseline="3000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ND</a:t>
              </a:r>
              <a:r>
                <a:rPr lang="en-US" sz="18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 HIGHEST CANCELLED FLIGHTS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537FBE-6DC7-74C9-3088-A996309AB276}"/>
                </a:ext>
              </a:extLst>
            </p:cNvPr>
            <p:cNvSpPr txBox="1"/>
            <p:nvPr/>
          </p:nvSpPr>
          <p:spPr>
            <a:xfrm>
              <a:off x="5783013" y="10080986"/>
              <a:ext cx="3621373" cy="830997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800" b="1" spc="-29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1150(21.6%)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7751EB-BEB1-F9DA-02DE-3F716A6FB6EE}"/>
                </a:ext>
              </a:extLst>
            </p:cNvPr>
            <p:cNvSpPr txBox="1"/>
            <p:nvPr/>
          </p:nvSpPr>
          <p:spPr>
            <a:xfrm>
              <a:off x="10543991" y="8825549"/>
              <a:ext cx="3621372" cy="1138773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4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HAWAIIAN AIRLINES.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3C3D12-478A-B267-AE54-78F85385F7C8}"/>
                </a:ext>
              </a:extLst>
            </p:cNvPr>
            <p:cNvSpPr txBox="1"/>
            <p:nvPr/>
          </p:nvSpPr>
          <p:spPr>
            <a:xfrm>
              <a:off x="10522047" y="10872138"/>
              <a:ext cx="3621372" cy="1895391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0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IT HAS LOWEST FLIGHT CANCELLATION  FOLLOWED BY </a:t>
              </a:r>
              <a:r>
                <a:rPr lang="en-US" sz="2000" b="1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ALASKA AIRLINES </a:t>
              </a:r>
              <a:r>
                <a:rPr lang="en-US" sz="20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AND </a:t>
              </a:r>
              <a:r>
                <a:rPr lang="en-US" sz="2000" b="1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FRONTIER AIRLINES </a:t>
              </a:r>
              <a:r>
                <a:rPr lang="en-US" sz="20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4051EC-EE77-4AEE-39F5-106FA1220503}"/>
                </a:ext>
              </a:extLst>
            </p:cNvPr>
            <p:cNvSpPr txBox="1"/>
            <p:nvPr/>
          </p:nvSpPr>
          <p:spPr>
            <a:xfrm>
              <a:off x="10543989" y="10041141"/>
              <a:ext cx="3621373" cy="830997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4800" b="1" spc="-29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7(0.13%)</a:t>
              </a:r>
            </a:p>
          </p:txBody>
        </p:sp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BBF966D5-FD1D-1F34-418F-C46C8837794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4647754"/>
                </p:ext>
              </p:extLst>
            </p:nvPr>
          </p:nvGraphicFramePr>
          <p:xfrm>
            <a:off x="944791" y="2370988"/>
            <a:ext cx="13565137" cy="58220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1C0FBAB3-1464-AE39-736A-EF476318779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08225208"/>
                </p:ext>
              </p:extLst>
            </p:nvPr>
          </p:nvGraphicFramePr>
          <p:xfrm>
            <a:off x="16650897" y="2088320"/>
            <a:ext cx="6199076" cy="45124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329D86-A01B-ED3E-0138-408C66A9AE46}"/>
                </a:ext>
              </a:extLst>
            </p:cNvPr>
            <p:cNvSpPr txBox="1"/>
            <p:nvPr/>
          </p:nvSpPr>
          <p:spPr>
            <a:xfrm>
              <a:off x="14899426" y="8045331"/>
              <a:ext cx="5765409" cy="1631216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 anchor="b">
              <a:spAutoFit/>
            </a:bodyPr>
            <a:lstStyle/>
            <a:p>
              <a:r>
                <a:rPr lang="en-US" sz="10000" b="1" spc="-55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17%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E0BAF5-270B-7136-28F2-A29CB6B390F7}"/>
                </a:ext>
              </a:extLst>
            </p:cNvPr>
            <p:cNvSpPr txBox="1"/>
            <p:nvPr/>
          </p:nvSpPr>
          <p:spPr>
            <a:xfrm>
              <a:off x="15555967" y="9348734"/>
              <a:ext cx="7797253" cy="986424"/>
            </a:xfrm>
            <a:prstGeom prst="rect">
              <a:avLst/>
            </a:prstGeom>
            <a:noFill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rtlCol="0" anchor="b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Due to reason C and A  66% of the Flights are cancelled on 1</a:t>
              </a:r>
              <a:r>
                <a:rPr lang="en-US" sz="2400" spc="-30" baseline="3000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st</a:t>
              </a:r>
              <a:r>
                <a:rPr lang="en-US" sz="24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 of every 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626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">
            <a:extLst>
              <a:ext uri="{FF2B5EF4-FFF2-40B4-BE49-F238E27FC236}">
                <a16:creationId xmlns:a16="http://schemas.microsoft.com/office/drawing/2014/main" id="{18740CF2-3B93-4D69-BB6F-BA6EE6E7E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8683" y="10089003"/>
            <a:ext cx="6863572" cy="2960831"/>
          </a:xfrm>
          <a:prstGeom prst="roundRect">
            <a:avLst>
              <a:gd name="adj" fmla="val 7016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chemeClr val="tx2"/>
              </a:solidFill>
              <a:latin typeface="Poppins" panose="00000500000000000000" pitchFamily="2" charset="0"/>
            </a:endParaRPr>
          </a:p>
        </p:txBody>
      </p:sp>
      <p:sp>
        <p:nvSpPr>
          <p:cNvPr id="66" name="Freeform 24">
            <a:extLst>
              <a:ext uri="{FF2B5EF4-FFF2-40B4-BE49-F238E27FC236}">
                <a16:creationId xmlns:a16="http://schemas.microsoft.com/office/drawing/2014/main" id="{E816A193-0C86-484E-AD6B-18257B6F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4343" y="6616008"/>
            <a:ext cx="6863572" cy="2960831"/>
          </a:xfrm>
          <a:prstGeom prst="roundRect">
            <a:avLst>
              <a:gd name="adj" fmla="val 7788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chemeClr val="tx2"/>
              </a:solidFill>
              <a:latin typeface="Poppins" panose="00000500000000000000" pitchFamily="2" charset="0"/>
            </a:endParaRPr>
          </a:p>
        </p:txBody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E4050A9A-FAE4-47C1-A0F9-6A980F6E8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773" y="3148230"/>
            <a:ext cx="6863572" cy="2960833"/>
          </a:xfrm>
          <a:prstGeom prst="roundRect">
            <a:avLst>
              <a:gd name="adj" fmla="val 8174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chemeClr val="tx2"/>
              </a:solidFill>
              <a:latin typeface="Poppins" panose="00000500000000000000" pitchFamily="2" charset="0"/>
            </a:endParaRPr>
          </a:p>
        </p:txBody>
      </p:sp>
      <p:sp>
        <p:nvSpPr>
          <p:cNvPr id="44" name="Freeform 2">
            <a:extLst>
              <a:ext uri="{FF2B5EF4-FFF2-40B4-BE49-F238E27FC236}">
                <a16:creationId xmlns:a16="http://schemas.microsoft.com/office/drawing/2014/main" id="{4B44B151-120C-4B2D-8E8F-D4904565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593" y="3330023"/>
            <a:ext cx="13657969" cy="9673854"/>
          </a:xfrm>
          <a:prstGeom prst="roundRect">
            <a:avLst>
              <a:gd name="adj" fmla="val 328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solidFill>
                <a:schemeClr val="tx2"/>
              </a:solidFill>
              <a:latin typeface="Poppins" panose="00000500000000000000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FDBA0B6-FBDE-96E9-7333-DE3DF13FEC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953"/>
          <a:stretch/>
        </p:blipFill>
        <p:spPr>
          <a:xfrm>
            <a:off x="-1" y="-23257"/>
            <a:ext cx="24377651" cy="137392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FD4716-F4D2-4C43-8E5D-4A5314E3B0B1}"/>
              </a:ext>
            </a:extLst>
          </p:cNvPr>
          <p:cNvSpPr txBox="1"/>
          <p:nvPr/>
        </p:nvSpPr>
        <p:spPr>
          <a:xfrm>
            <a:off x="1477345" y="666167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rPr>
              <a:t>ANALYSIS OF AVERAGE FLIGHTS DELAY</a:t>
            </a:r>
          </a:p>
        </p:txBody>
      </p:sp>
      <p:sp>
        <p:nvSpPr>
          <p:cNvPr id="67" name="Line 25">
            <a:extLst>
              <a:ext uri="{FF2B5EF4-FFF2-40B4-BE49-F238E27FC236}">
                <a16:creationId xmlns:a16="http://schemas.microsoft.com/office/drawing/2014/main" id="{9C1568E2-1361-47D7-9B9A-58B046082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2197" y="7075379"/>
            <a:ext cx="0" cy="2038226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solidFill>
                <a:schemeClr val="tx2"/>
              </a:solidFill>
              <a:latin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BEFFB-FA70-4EB2-85CF-40C551B8C0CA}"/>
              </a:ext>
            </a:extLst>
          </p:cNvPr>
          <p:cNvSpPr txBox="1"/>
          <p:nvPr/>
        </p:nvSpPr>
        <p:spPr>
          <a:xfrm>
            <a:off x="16205325" y="8166950"/>
            <a:ext cx="20095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rPr>
              <a:t>-1.00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0ED6F-6054-4E55-8EE8-601C62398FC2}"/>
              </a:ext>
            </a:extLst>
          </p:cNvPr>
          <p:cNvSpPr txBox="1"/>
          <p:nvPr/>
        </p:nvSpPr>
        <p:spPr>
          <a:xfrm>
            <a:off x="19306516" y="6653456"/>
            <a:ext cx="3503294" cy="28330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rPr>
              <a:t>Alaska Airlines are on time throughout the week, followed by Delta Airlines (0.08) and Hawaiian Airlines(1.98)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EF1D4-898E-488C-9D77-01492141E476}"/>
              </a:ext>
            </a:extLst>
          </p:cNvPr>
          <p:cNvSpPr txBox="1"/>
          <p:nvPr/>
        </p:nvSpPr>
        <p:spPr>
          <a:xfrm>
            <a:off x="1642848" y="3467098"/>
            <a:ext cx="12980648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rPr>
              <a:t>WEEK WISE STATISTICS OF DELAY OF FLIGHTS WITH AIRLINE DETAILS</a:t>
            </a:r>
          </a:p>
          <a:p>
            <a:pPr algn="ctr"/>
            <a:endParaRPr lang="en-US" sz="3400" b="1" spc="-30" dirty="0">
              <a:solidFill>
                <a:schemeClr val="tx2"/>
              </a:solidFill>
              <a:latin typeface="Poppins" panose="00000500000000000000" pitchFamily="2" charset="0"/>
              <a:cs typeface="Poppins" pitchFamily="2" charset="77"/>
            </a:endParaRPr>
          </a:p>
        </p:txBody>
      </p:sp>
      <p:sp>
        <p:nvSpPr>
          <p:cNvPr id="68" name="Line 26">
            <a:extLst>
              <a:ext uri="{FF2B5EF4-FFF2-40B4-BE49-F238E27FC236}">
                <a16:creationId xmlns:a16="http://schemas.microsoft.com/office/drawing/2014/main" id="{35EE0E72-0C14-4B3B-8442-5A7A4AC8D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6537" y="10548375"/>
            <a:ext cx="0" cy="2038226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solidFill>
                <a:schemeClr val="tx2"/>
              </a:solidFill>
              <a:latin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BB647-3BD1-0859-F899-1315C9D5EEAA}"/>
              </a:ext>
            </a:extLst>
          </p:cNvPr>
          <p:cNvSpPr txBox="1"/>
          <p:nvPr/>
        </p:nvSpPr>
        <p:spPr>
          <a:xfrm>
            <a:off x="15982469" y="10326223"/>
            <a:ext cx="3104068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rPr>
              <a:t>OVERALL AVERAGE DELAY THROUGHOUT THE WEEK </a:t>
            </a:r>
            <a:endParaRPr lang="en-US" sz="3200" b="1" spc="-290" dirty="0">
              <a:solidFill>
                <a:schemeClr val="tx2"/>
              </a:solidFill>
              <a:latin typeface="Poppins" panose="00000500000000000000" pitchFamily="2" charset="0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92E9C-3903-BCB0-157F-62C8A8A11AD1}"/>
              </a:ext>
            </a:extLst>
          </p:cNvPr>
          <p:cNvSpPr txBox="1"/>
          <p:nvPr/>
        </p:nvSpPr>
        <p:spPr>
          <a:xfrm>
            <a:off x="16205324" y="7128172"/>
            <a:ext cx="261255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rPr>
              <a:t>Alaska Airlines </a:t>
            </a:r>
            <a:endParaRPr lang="en-US" sz="2800" b="1" spc="-290" dirty="0">
              <a:solidFill>
                <a:schemeClr val="tx2"/>
              </a:solidFill>
              <a:latin typeface="Poppins" panose="00000500000000000000" pitchFamily="2" charset="0"/>
              <a:cs typeface="Poppins" pitchFamily="2" charset="77"/>
            </a:endParaRPr>
          </a:p>
        </p:txBody>
      </p:sp>
      <p:sp>
        <p:nvSpPr>
          <p:cNvPr id="69" name="Line 27">
            <a:extLst>
              <a:ext uri="{FF2B5EF4-FFF2-40B4-BE49-F238E27FC236}">
                <a16:creationId xmlns:a16="http://schemas.microsoft.com/office/drawing/2014/main" id="{2BBDA8AA-CF01-40B3-9216-63200B306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7627" y="3611463"/>
            <a:ext cx="0" cy="2038226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solidFill>
                <a:schemeClr val="tx2"/>
              </a:solidFill>
              <a:latin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FB8BC5-5701-41D4-A98B-D4872E05EB86}"/>
              </a:ext>
            </a:extLst>
          </p:cNvPr>
          <p:cNvSpPr txBox="1"/>
          <p:nvPr/>
        </p:nvSpPr>
        <p:spPr>
          <a:xfrm>
            <a:off x="16017900" y="4726359"/>
            <a:ext cx="25051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rPr>
              <a:t>14.47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F1AA8C-AEE5-4FBC-B772-2FA87D447CD4}"/>
              </a:ext>
            </a:extLst>
          </p:cNvPr>
          <p:cNvSpPr txBox="1"/>
          <p:nvPr/>
        </p:nvSpPr>
        <p:spPr>
          <a:xfrm>
            <a:off x="19181946" y="3419909"/>
            <a:ext cx="3503294" cy="23714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rPr>
              <a:t>Spirit Air Lines has average highest arrival delay, Followed by Frontier Airlines(12.49) 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91C7A-0C25-6DC2-2680-A57D253AA5F3}"/>
              </a:ext>
            </a:extLst>
          </p:cNvPr>
          <p:cNvSpPr txBox="1"/>
          <p:nvPr/>
        </p:nvSpPr>
        <p:spPr>
          <a:xfrm>
            <a:off x="16143177" y="3705970"/>
            <a:ext cx="250513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rPr>
              <a:t>SPIRIT AIR LINES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B971178-9A44-2C1A-1955-D547F57A1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20186"/>
              </p:ext>
            </p:extLst>
          </p:nvPr>
        </p:nvGraphicFramePr>
        <p:xfrm>
          <a:off x="19214259" y="10089003"/>
          <a:ext cx="3273314" cy="2960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3130A3A-CC3C-C308-6620-256FE468E014}"/>
              </a:ext>
            </a:extLst>
          </p:cNvPr>
          <p:cNvSpPr txBox="1"/>
          <p:nvPr/>
        </p:nvSpPr>
        <p:spPr>
          <a:xfrm>
            <a:off x="1539593" y="1998738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rPr>
              <a:t>WEEKWISE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DBE3419-1C46-1B8E-9CD6-904D4D288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69793"/>
              </p:ext>
            </p:extLst>
          </p:nvPr>
        </p:nvGraphicFramePr>
        <p:xfrm>
          <a:off x="1692410" y="4584884"/>
          <a:ext cx="13300685" cy="8143568"/>
        </p:xfrm>
        <a:graphic>
          <a:graphicData uri="http://schemas.openxmlformats.org/drawingml/2006/table">
            <a:tbl>
              <a:tblPr/>
              <a:tblGrid>
                <a:gridCol w="4954780">
                  <a:extLst>
                    <a:ext uri="{9D8B030D-6E8A-4147-A177-3AD203B41FA5}">
                      <a16:colId xmlns:a16="http://schemas.microsoft.com/office/drawing/2014/main" val="2169375351"/>
                    </a:ext>
                  </a:extLst>
                </a:gridCol>
                <a:gridCol w="981114">
                  <a:extLst>
                    <a:ext uri="{9D8B030D-6E8A-4147-A177-3AD203B41FA5}">
                      <a16:colId xmlns:a16="http://schemas.microsoft.com/office/drawing/2014/main" val="1299830479"/>
                    </a:ext>
                  </a:extLst>
                </a:gridCol>
                <a:gridCol w="981114">
                  <a:extLst>
                    <a:ext uri="{9D8B030D-6E8A-4147-A177-3AD203B41FA5}">
                      <a16:colId xmlns:a16="http://schemas.microsoft.com/office/drawing/2014/main" val="2381844962"/>
                    </a:ext>
                  </a:extLst>
                </a:gridCol>
                <a:gridCol w="981114">
                  <a:extLst>
                    <a:ext uri="{9D8B030D-6E8A-4147-A177-3AD203B41FA5}">
                      <a16:colId xmlns:a16="http://schemas.microsoft.com/office/drawing/2014/main" val="642535105"/>
                    </a:ext>
                  </a:extLst>
                </a:gridCol>
                <a:gridCol w="981114">
                  <a:extLst>
                    <a:ext uri="{9D8B030D-6E8A-4147-A177-3AD203B41FA5}">
                      <a16:colId xmlns:a16="http://schemas.microsoft.com/office/drawing/2014/main" val="4103759446"/>
                    </a:ext>
                  </a:extLst>
                </a:gridCol>
                <a:gridCol w="981114">
                  <a:extLst>
                    <a:ext uri="{9D8B030D-6E8A-4147-A177-3AD203B41FA5}">
                      <a16:colId xmlns:a16="http://schemas.microsoft.com/office/drawing/2014/main" val="3227804076"/>
                    </a:ext>
                  </a:extLst>
                </a:gridCol>
                <a:gridCol w="981114">
                  <a:extLst>
                    <a:ext uri="{9D8B030D-6E8A-4147-A177-3AD203B41FA5}">
                      <a16:colId xmlns:a16="http://schemas.microsoft.com/office/drawing/2014/main" val="2865609409"/>
                    </a:ext>
                  </a:extLst>
                </a:gridCol>
                <a:gridCol w="981114">
                  <a:extLst>
                    <a:ext uri="{9D8B030D-6E8A-4147-A177-3AD203B41FA5}">
                      <a16:colId xmlns:a16="http://schemas.microsoft.com/office/drawing/2014/main" val="1502773180"/>
                    </a:ext>
                  </a:extLst>
                </a:gridCol>
                <a:gridCol w="1478107">
                  <a:extLst>
                    <a:ext uri="{9D8B030D-6E8A-4147-A177-3AD203B41FA5}">
                      <a16:colId xmlns:a16="http://schemas.microsoft.com/office/drawing/2014/main" val="2740409066"/>
                    </a:ext>
                  </a:extLst>
                </a:gridCol>
              </a:tblGrid>
              <a:tr h="508973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 OF THE WEEK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602107"/>
                  </a:ext>
                </a:extLst>
              </a:tr>
              <a:tr h="508973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AIRLINES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10574"/>
                  </a:ext>
                </a:extLst>
              </a:tr>
              <a:tr h="508973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 Southeast Airlines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5.70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7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812230"/>
                  </a:ext>
                </a:extLst>
              </a:tr>
              <a:tr h="508973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Eagle Airlines Inc.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925775"/>
                  </a:ext>
                </a:extLst>
              </a:tr>
              <a:tr h="508973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Alaska Airlines Inc.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-1.80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-1.00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69471"/>
                  </a:ext>
                </a:extLst>
              </a:tr>
              <a:tr h="508973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Airlines Inc.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48287"/>
                  </a:ext>
                </a:extLst>
              </a:tr>
              <a:tr h="508973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Delta Air Lines Inc.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6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900545"/>
                  </a:ext>
                </a:extLst>
              </a:tr>
              <a:tr h="508973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Frontier Airlines Inc.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12.50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F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12.50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F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3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4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12.49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4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912002"/>
                  </a:ext>
                </a:extLst>
              </a:tr>
              <a:tr h="508973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Hawaiian Airlines Inc.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-0.30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62665"/>
                  </a:ext>
                </a:extLst>
              </a:tr>
              <a:tr h="508973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JetBlue Airways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9.28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4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25857"/>
                  </a:ext>
                </a:extLst>
              </a:tr>
              <a:tr h="508973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Skywest Airlines Inc.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78096"/>
                  </a:ext>
                </a:extLst>
              </a:tr>
              <a:tr h="508973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Southwest Airlines Co.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02033"/>
                  </a:ext>
                </a:extLst>
              </a:tr>
              <a:tr h="508973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Spirit Air Lines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F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378591"/>
                  </a:ext>
                </a:extLst>
              </a:tr>
              <a:tr h="508973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Air Lines Inc.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14540"/>
                  </a:ext>
                </a:extLst>
              </a:tr>
              <a:tr h="508973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 Airways Inc.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5.08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299268"/>
                  </a:ext>
                </a:extLst>
              </a:tr>
              <a:tr h="508973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Virgin America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E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0655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C3CD1E8-1FA8-7F04-1C91-FD1870787ED2}"/>
              </a:ext>
            </a:extLst>
          </p:cNvPr>
          <p:cNvGrpSpPr/>
          <p:nvPr/>
        </p:nvGrpSpPr>
        <p:grpSpPr>
          <a:xfrm>
            <a:off x="-74360" y="-230643"/>
            <a:ext cx="24492873" cy="13739257"/>
            <a:chOff x="-74360" y="-230643"/>
            <a:chExt cx="24492873" cy="13739257"/>
          </a:xfrm>
        </p:grpSpPr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4B44B151-120C-4B2D-8E8F-D4904565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85" y="3353001"/>
              <a:ext cx="13657969" cy="9673854"/>
            </a:xfrm>
            <a:prstGeom prst="roundRect">
              <a:avLst>
                <a:gd name="adj" fmla="val 328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E816A193-0C86-484E-AD6B-18257B6FE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9333" y="6638986"/>
              <a:ext cx="6863572" cy="2960831"/>
            </a:xfrm>
            <a:prstGeom prst="roundRect">
              <a:avLst>
                <a:gd name="adj" fmla="val 7788"/>
              </a:avLst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E4050A9A-FAE4-47C1-A0F9-6A980F6E8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9333" y="9998116"/>
              <a:ext cx="6863572" cy="2960833"/>
            </a:xfrm>
            <a:prstGeom prst="roundRect">
              <a:avLst>
                <a:gd name="adj" fmla="val 8174"/>
              </a:avLst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18740CF2-3B93-4D69-BB6F-BA6EE6E7E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9333" y="3385703"/>
              <a:ext cx="6863572" cy="2960831"/>
            </a:xfrm>
            <a:prstGeom prst="roundRect">
              <a:avLst>
                <a:gd name="adj" fmla="val 7016"/>
              </a:avLst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83CEB81-3F9B-5E50-ADC9-B3F5C66A2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t="1953"/>
            <a:stretch/>
          </p:blipFill>
          <p:spPr>
            <a:xfrm>
              <a:off x="40862" y="-230643"/>
              <a:ext cx="24377651" cy="1373925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FD4716-F4D2-4C43-8E5D-4A5314E3B0B1}"/>
                </a:ext>
              </a:extLst>
            </p:cNvPr>
            <p:cNvSpPr txBox="1"/>
            <p:nvPr/>
          </p:nvSpPr>
          <p:spPr>
            <a:xfrm>
              <a:off x="1452335" y="689145"/>
              <a:ext cx="21336000" cy="123110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ANALYSIS OF AVERAGE FLIGHTS DELAY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750E8E-E072-40F2-BB2B-07D6B54F9F04}"/>
                </a:ext>
              </a:extLst>
            </p:cNvPr>
            <p:cNvSpPr txBox="1"/>
            <p:nvPr/>
          </p:nvSpPr>
          <p:spPr>
            <a:xfrm>
              <a:off x="1452337" y="1886522"/>
              <a:ext cx="213359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spc="-12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CITY WISE</a:t>
              </a:r>
            </a:p>
          </p:txBody>
        </p:sp>
        <p:sp>
          <p:nvSpPr>
            <p:cNvPr id="67" name="Line 25">
              <a:extLst>
                <a:ext uri="{FF2B5EF4-FFF2-40B4-BE49-F238E27FC236}">
                  <a16:creationId xmlns:a16="http://schemas.microsoft.com/office/drawing/2014/main" id="{9C1568E2-1361-47D7-9B9A-58B046082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7187" y="7098357"/>
              <a:ext cx="0" cy="203822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EBEFFB-FA70-4EB2-85CF-40C551B8C0CA}"/>
                </a:ext>
              </a:extLst>
            </p:cNvPr>
            <p:cNvSpPr txBox="1"/>
            <p:nvPr/>
          </p:nvSpPr>
          <p:spPr>
            <a:xfrm>
              <a:off x="16180314" y="8189928"/>
              <a:ext cx="250513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5400" b="1" spc="-29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-13.761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00ED6F-6054-4E55-8EE8-601C62398FC2}"/>
                </a:ext>
              </a:extLst>
            </p:cNvPr>
            <p:cNvSpPr txBox="1"/>
            <p:nvPr/>
          </p:nvSpPr>
          <p:spPr>
            <a:xfrm>
              <a:off x="19281506" y="6907265"/>
              <a:ext cx="3503294" cy="23714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 Vernal has no delay followed by Moab and Iron Mountain, in fact the flights are before the time..!!</a:t>
              </a:r>
            </a:p>
          </p:txBody>
        </p:sp>
        <p:sp>
          <p:nvSpPr>
            <p:cNvPr id="68" name="Line 26">
              <a:extLst>
                <a:ext uri="{FF2B5EF4-FFF2-40B4-BE49-F238E27FC236}">
                  <a16:creationId xmlns:a16="http://schemas.microsoft.com/office/drawing/2014/main" id="{35EE0E72-0C14-4B3B-8442-5A7A4AC8D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7187" y="3845075"/>
              <a:ext cx="0" cy="203822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F14F62-9882-4D6E-A0B5-5CEBEE211F4B}"/>
                </a:ext>
              </a:extLst>
            </p:cNvPr>
            <p:cNvSpPr txBox="1"/>
            <p:nvPr/>
          </p:nvSpPr>
          <p:spPr>
            <a:xfrm>
              <a:off x="19281506" y="3893731"/>
              <a:ext cx="3503294" cy="19097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St Cloud has maximum arrival delay followed by Trenton and Agena</a:t>
              </a:r>
            </a:p>
          </p:txBody>
        </p:sp>
        <p:sp>
          <p:nvSpPr>
            <p:cNvPr id="69" name="Line 27">
              <a:extLst>
                <a:ext uri="{FF2B5EF4-FFF2-40B4-BE49-F238E27FC236}">
                  <a16:creationId xmlns:a16="http://schemas.microsoft.com/office/drawing/2014/main" id="{2BBDA8AA-CF01-40B3-9216-63200B306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7187" y="10461349"/>
              <a:ext cx="0" cy="203822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FB8BC5-5701-41D4-A98B-D4872E05EB86}"/>
                </a:ext>
              </a:extLst>
            </p:cNvPr>
            <p:cNvSpPr txBox="1"/>
            <p:nvPr/>
          </p:nvSpPr>
          <p:spPr>
            <a:xfrm>
              <a:off x="15998419" y="11910073"/>
              <a:ext cx="250513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5400" b="1" spc="-29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4.407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F1AA8C-AEE5-4FBC-B772-2FA87D447CD4}"/>
                </a:ext>
              </a:extLst>
            </p:cNvPr>
            <p:cNvSpPr txBox="1"/>
            <p:nvPr/>
          </p:nvSpPr>
          <p:spPr>
            <a:xfrm>
              <a:off x="19162464" y="10731461"/>
              <a:ext cx="3824801" cy="14480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Flight delay ranges between -13.761 to 23.026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BEF1D4-898E-488C-9D77-01492141E476}"/>
                </a:ext>
              </a:extLst>
            </p:cNvPr>
            <p:cNvSpPr txBox="1"/>
            <p:nvPr/>
          </p:nvSpPr>
          <p:spPr>
            <a:xfrm>
              <a:off x="242030" y="3616423"/>
              <a:ext cx="12980648" cy="61555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TOP 10 CITIES WITH HIGHEST ARRIVAL DELAY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F92E9C-3903-BCB0-157F-62C8A8A11AD1}"/>
                </a:ext>
              </a:extLst>
            </p:cNvPr>
            <p:cNvSpPr txBox="1"/>
            <p:nvPr/>
          </p:nvSpPr>
          <p:spPr>
            <a:xfrm>
              <a:off x="16180314" y="7305038"/>
              <a:ext cx="26125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VERNAL</a:t>
              </a:r>
              <a:endParaRPr lang="en-US" b="1" spc="-29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A91C7A-0C25-6DC2-2680-A57D253AA5F3}"/>
                </a:ext>
              </a:extLst>
            </p:cNvPr>
            <p:cNvSpPr txBox="1"/>
            <p:nvPr/>
          </p:nvSpPr>
          <p:spPr>
            <a:xfrm>
              <a:off x="16242737" y="10155747"/>
              <a:ext cx="2550132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AVERAGE FLIGHT DELAY</a:t>
              </a:r>
              <a:endParaRPr lang="en-US" b="1" spc="-29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040AB-F055-8779-7D43-85288CA3D0F1}"/>
                </a:ext>
              </a:extLst>
            </p:cNvPr>
            <p:cNvSpPr txBox="1"/>
            <p:nvPr/>
          </p:nvSpPr>
          <p:spPr>
            <a:xfrm>
              <a:off x="16162446" y="4152852"/>
              <a:ext cx="287473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b="1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ST CLOUD</a:t>
              </a:r>
              <a:endParaRPr lang="en-US" sz="4000" b="1" spc="-29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9607FF-724F-2019-4CE9-658B9FCD7E76}"/>
                </a:ext>
              </a:extLst>
            </p:cNvPr>
            <p:cNvSpPr txBox="1"/>
            <p:nvPr/>
          </p:nvSpPr>
          <p:spPr>
            <a:xfrm>
              <a:off x="16234021" y="5069408"/>
              <a:ext cx="250513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5400" b="1" spc="-29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23.026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E662C5-2A74-489D-F4FB-FCBDED662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0532" y="4363464"/>
              <a:ext cx="6845996" cy="36742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1DD5C08-305B-8B0C-DCD9-E65CC8FD3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0532" y="9113258"/>
              <a:ext cx="6845996" cy="367422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30C274-3ECD-BCC5-A4D9-CF22F413C505}"/>
                </a:ext>
              </a:extLst>
            </p:cNvPr>
            <p:cNvSpPr txBox="1"/>
            <p:nvPr/>
          </p:nvSpPr>
          <p:spPr>
            <a:xfrm>
              <a:off x="-74360" y="8358434"/>
              <a:ext cx="12980648" cy="61555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TOP 10 CITIES WITHOUT ARRIVAL 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160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C3CD1E8-1FA8-7F04-1C91-FD1870787ED2}"/>
              </a:ext>
            </a:extLst>
          </p:cNvPr>
          <p:cNvGrpSpPr/>
          <p:nvPr/>
        </p:nvGrpSpPr>
        <p:grpSpPr>
          <a:xfrm>
            <a:off x="-1" y="-23257"/>
            <a:ext cx="24377651" cy="13739257"/>
            <a:chOff x="-1" y="-23257"/>
            <a:chExt cx="24377651" cy="13739257"/>
          </a:xfrm>
        </p:grpSpPr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4B44B151-120C-4B2D-8E8F-D4904565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85" y="3353001"/>
              <a:ext cx="13657969" cy="9673854"/>
            </a:xfrm>
            <a:prstGeom prst="roundRect">
              <a:avLst>
                <a:gd name="adj" fmla="val 328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E816A193-0C86-484E-AD6B-18257B6FE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9333" y="6638986"/>
              <a:ext cx="6863572" cy="2960831"/>
            </a:xfrm>
            <a:prstGeom prst="roundRect">
              <a:avLst>
                <a:gd name="adj" fmla="val 7788"/>
              </a:avLst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E4050A9A-FAE4-47C1-A0F9-6A980F6E8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9333" y="9998116"/>
              <a:ext cx="6863572" cy="2960833"/>
            </a:xfrm>
            <a:prstGeom prst="roundRect">
              <a:avLst>
                <a:gd name="adj" fmla="val 8174"/>
              </a:avLst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18740CF2-3B93-4D69-BB6F-BA6EE6E7E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9333" y="3385703"/>
              <a:ext cx="6863572" cy="2960831"/>
            </a:xfrm>
            <a:prstGeom prst="roundRect">
              <a:avLst>
                <a:gd name="adj" fmla="val 7016"/>
              </a:avLst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83CEB81-3F9B-5E50-ADC9-B3F5C66A2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t="1953"/>
            <a:stretch/>
          </p:blipFill>
          <p:spPr>
            <a:xfrm>
              <a:off x="-1" y="-23257"/>
              <a:ext cx="24377651" cy="1373925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FD4716-F4D2-4C43-8E5D-4A5314E3B0B1}"/>
                </a:ext>
              </a:extLst>
            </p:cNvPr>
            <p:cNvSpPr txBox="1"/>
            <p:nvPr/>
          </p:nvSpPr>
          <p:spPr>
            <a:xfrm>
              <a:off x="1452335" y="689145"/>
              <a:ext cx="21336000" cy="123110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ANALYSIS OF FLIGHTS WITH NO DELAY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750E8E-E072-40F2-BB2B-07D6B54F9F04}"/>
                </a:ext>
              </a:extLst>
            </p:cNvPr>
            <p:cNvSpPr txBox="1"/>
            <p:nvPr/>
          </p:nvSpPr>
          <p:spPr>
            <a:xfrm>
              <a:off x="1452337" y="1886522"/>
              <a:ext cx="213359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>
                  <a:solidFill>
                    <a:schemeClr val="tx2"/>
                  </a:solidFill>
                  <a:latin typeface="+mj-lt"/>
                </a:rPr>
                <a:t>DISTANCE COVERED BETWEEN 2500 AND 3000</a:t>
              </a:r>
            </a:p>
          </p:txBody>
        </p:sp>
        <p:sp>
          <p:nvSpPr>
            <p:cNvPr id="67" name="Line 25">
              <a:extLst>
                <a:ext uri="{FF2B5EF4-FFF2-40B4-BE49-F238E27FC236}">
                  <a16:creationId xmlns:a16="http://schemas.microsoft.com/office/drawing/2014/main" id="{9C1568E2-1361-47D7-9B9A-58B046082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7187" y="7098357"/>
              <a:ext cx="0" cy="203822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EBEFFB-FA70-4EB2-85CF-40C551B8C0CA}"/>
                </a:ext>
              </a:extLst>
            </p:cNvPr>
            <p:cNvSpPr txBox="1"/>
            <p:nvPr/>
          </p:nvSpPr>
          <p:spPr>
            <a:xfrm>
              <a:off x="16180314" y="8189928"/>
              <a:ext cx="250513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5400" b="1" spc="-29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26849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00ED6F-6054-4E55-8EE8-601C62398FC2}"/>
                </a:ext>
              </a:extLst>
            </p:cNvPr>
            <p:cNvSpPr txBox="1"/>
            <p:nvPr/>
          </p:nvSpPr>
          <p:spPr>
            <a:xfrm>
              <a:off x="19281506" y="7138098"/>
              <a:ext cx="3503294" cy="19097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United airlines have highest no if flights with no departure /arrival delay </a:t>
              </a:r>
            </a:p>
          </p:txBody>
        </p:sp>
        <p:sp>
          <p:nvSpPr>
            <p:cNvPr id="68" name="Line 26">
              <a:extLst>
                <a:ext uri="{FF2B5EF4-FFF2-40B4-BE49-F238E27FC236}">
                  <a16:creationId xmlns:a16="http://schemas.microsoft.com/office/drawing/2014/main" id="{35EE0E72-0C14-4B3B-8442-5A7A4AC8D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7187" y="3845075"/>
              <a:ext cx="0" cy="203822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F14F62-9882-4D6E-A0B5-5CEBEE211F4B}"/>
                </a:ext>
              </a:extLst>
            </p:cNvPr>
            <p:cNvSpPr txBox="1"/>
            <p:nvPr/>
          </p:nvSpPr>
          <p:spPr>
            <a:xfrm>
              <a:off x="19281506" y="4124564"/>
              <a:ext cx="3503294" cy="14480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8 Airlines are there with no departure /arrival delay</a:t>
              </a:r>
            </a:p>
          </p:txBody>
        </p:sp>
        <p:sp>
          <p:nvSpPr>
            <p:cNvPr id="69" name="Line 27">
              <a:extLst>
                <a:ext uri="{FF2B5EF4-FFF2-40B4-BE49-F238E27FC236}">
                  <a16:creationId xmlns:a16="http://schemas.microsoft.com/office/drawing/2014/main" id="{2BBDA8AA-CF01-40B3-9216-63200B306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7187" y="10461349"/>
              <a:ext cx="0" cy="203822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 dirty="0">
                <a:solidFill>
                  <a:schemeClr val="tx2"/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FB8BC5-5701-41D4-A98B-D4872E05EB86}"/>
                </a:ext>
              </a:extLst>
            </p:cNvPr>
            <p:cNvSpPr txBox="1"/>
            <p:nvPr/>
          </p:nvSpPr>
          <p:spPr>
            <a:xfrm>
              <a:off x="15817395" y="11539411"/>
              <a:ext cx="250513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5400" b="1" spc="-29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3983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F1AA8C-AEE5-4FBC-B772-2FA87D447CD4}"/>
                </a:ext>
              </a:extLst>
            </p:cNvPr>
            <p:cNvSpPr txBox="1"/>
            <p:nvPr/>
          </p:nvSpPr>
          <p:spPr>
            <a:xfrm>
              <a:off x="19162464" y="10731462"/>
              <a:ext cx="3824801" cy="14480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US Airways have lowest no of flights with no departure/arrival delay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F92E9C-3903-BCB0-157F-62C8A8A11AD1}"/>
                </a:ext>
              </a:extLst>
            </p:cNvPr>
            <p:cNvSpPr txBox="1"/>
            <p:nvPr/>
          </p:nvSpPr>
          <p:spPr>
            <a:xfrm>
              <a:off x="16180314" y="7028039"/>
              <a:ext cx="2612555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UNITED AIRLINES</a:t>
              </a:r>
              <a:endParaRPr lang="en-US" b="1" spc="-29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A91C7A-0C25-6DC2-2680-A57D253AA5F3}"/>
                </a:ext>
              </a:extLst>
            </p:cNvPr>
            <p:cNvSpPr txBox="1"/>
            <p:nvPr/>
          </p:nvSpPr>
          <p:spPr>
            <a:xfrm>
              <a:off x="16242737" y="10432745"/>
              <a:ext cx="255013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spc="-29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US AIRWAYS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040AB-F055-8779-7D43-85288CA3D0F1}"/>
                </a:ext>
              </a:extLst>
            </p:cNvPr>
            <p:cNvSpPr txBox="1"/>
            <p:nvPr/>
          </p:nvSpPr>
          <p:spPr>
            <a:xfrm>
              <a:off x="16162446" y="4152852"/>
              <a:ext cx="287473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b="1" spc="-3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NO DELAY</a:t>
              </a:r>
              <a:endParaRPr lang="en-US" sz="4000" b="1" spc="-290" dirty="0">
                <a:solidFill>
                  <a:schemeClr val="tx2"/>
                </a:solidFill>
                <a:latin typeface="Poppins" panose="00000500000000000000" pitchFamily="2" charset="0"/>
                <a:cs typeface="Poppins" pitchFamily="2" charset="7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9607FF-724F-2019-4CE9-658B9FCD7E76}"/>
                </a:ext>
              </a:extLst>
            </p:cNvPr>
            <p:cNvSpPr txBox="1"/>
            <p:nvPr/>
          </p:nvSpPr>
          <p:spPr>
            <a:xfrm>
              <a:off x="16234021" y="5069408"/>
              <a:ext cx="250513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b="1" spc="-290" dirty="0">
                  <a:solidFill>
                    <a:schemeClr val="tx2"/>
                  </a:solidFill>
                  <a:latin typeface="Poppins" panose="00000500000000000000" pitchFamily="2" charset="0"/>
                  <a:cs typeface="Poppins" pitchFamily="2" charset="77"/>
                </a:rPr>
                <a:t>8</a:t>
              </a:r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EF4AB1B-EB7F-5F86-0E68-224A54469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654339"/>
              </p:ext>
            </p:extLst>
          </p:nvPr>
        </p:nvGraphicFramePr>
        <p:xfrm>
          <a:off x="1837817" y="4355156"/>
          <a:ext cx="12780268" cy="8318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D61A82-669A-DD33-10C6-6EC97B8C8EC0}"/>
              </a:ext>
            </a:extLst>
          </p:cNvPr>
          <p:cNvSpPr txBox="1"/>
          <p:nvPr/>
        </p:nvSpPr>
        <p:spPr>
          <a:xfrm>
            <a:off x="1407548" y="3340164"/>
            <a:ext cx="12989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+mj-lt"/>
              </a:rPr>
              <a:t>AIRLINES WITH NO DEPARTURE/ARRIVAL DELAY WITH DISTANCE COVERED BETWEEN 2500 AND 3000</a:t>
            </a:r>
          </a:p>
        </p:txBody>
      </p:sp>
    </p:spTree>
    <p:extLst>
      <p:ext uri="{BB962C8B-B14F-4D97-AF65-F5344CB8AC3E}">
        <p14:creationId xmlns:p14="http://schemas.microsoft.com/office/powerpoint/2010/main" val="2248606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Data Analysis Infographics S1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277BA1"/>
      </a:accent1>
      <a:accent2>
        <a:srgbClr val="42A88C"/>
      </a:accent2>
      <a:accent3>
        <a:srgbClr val="8FBE6D"/>
      </a:accent3>
      <a:accent4>
        <a:srgbClr val="FAC54B"/>
      </a:accent4>
      <a:accent5>
        <a:srgbClr val="FC9F5B"/>
      </a:accent5>
      <a:accent6>
        <a:srgbClr val="C4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84782</TotalTime>
  <Words>892</Words>
  <Application>Microsoft Office PowerPoint</Application>
  <PresentationFormat>Custom</PresentationFormat>
  <Paragraphs>264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Isabella Moncada</dc:creator>
  <cp:keywords/>
  <dc:description/>
  <cp:lastModifiedBy>Girish patil</cp:lastModifiedBy>
  <cp:revision>9750</cp:revision>
  <cp:lastPrinted>2019-09-18T23:04:43Z</cp:lastPrinted>
  <dcterms:created xsi:type="dcterms:W3CDTF">2014-11-12T21:47:38Z</dcterms:created>
  <dcterms:modified xsi:type="dcterms:W3CDTF">2023-05-18T12:03:50Z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2023-04-05T08:40:20Z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73005bf6-adee-4352-ac26-b45679c08634</vt:lpwstr>
  </property>
  <property fmtid="{D5CDD505-2E9C-101B-9397-08002B2CF9AE}" pid="7" name="MSIP_Label_defa4170-0d19-0005-0004-bc88714345d2_ActionId">
    <vt:lpwstr>f0502c70-25c4-4d48-bbd3-418092863dbb</vt:lpwstr>
  </property>
  <property fmtid="{D5CDD505-2E9C-101B-9397-08002B2CF9AE}" pid="8" name="MSIP_Label_defa4170-0d19-0005-0004-bc88714345d2_ContentBits">
    <vt:lpwstr>0</vt:lpwstr>
  </property>
</Properties>
</file>