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4" r:id="rId8"/>
    <p:sldId id="263" r:id="rId9"/>
    <p:sldId id="265"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11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12/5/2021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12/5/2021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BankMarketing</a:t>
            </a:r>
            <a:endParaRPr lang="en-US" dirty="0"/>
          </a:p>
        </p:txBody>
      </p:sp>
      <p:sp>
        <p:nvSpPr>
          <p:cNvPr id="3" name="Subtitle 2"/>
          <p:cNvSpPr>
            <a:spLocks noGrp="1"/>
          </p:cNvSpPr>
          <p:nvPr>
            <p:ph type="subTitle" idx="1"/>
          </p:nvPr>
        </p:nvSpPr>
        <p:spPr/>
        <p:txBody>
          <a:bodyPr/>
          <a:lstStyle/>
          <a:p>
            <a:r>
              <a:rPr lang="en-US" dirty="0" smtClean="0"/>
              <a:t>Data Analysis by:</a:t>
            </a:r>
          </a:p>
          <a:p>
            <a:r>
              <a:rPr lang="en-US" dirty="0" err="1" smtClean="0"/>
              <a:t>S.Nitheshkumar</a:t>
            </a:r>
            <a:endParaRPr lang="en-US" dirty="0" smtClean="0"/>
          </a:p>
        </p:txBody>
      </p:sp>
    </p:spTree>
    <p:extLst>
      <p:ext uri="{BB962C8B-B14F-4D97-AF65-F5344CB8AC3E}">
        <p14:creationId xmlns:p14="http://schemas.microsoft.com/office/powerpoint/2010/main" val="21552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W</a:t>
            </a:r>
            <a:r>
              <a:rPr lang="en-US" cap="none" dirty="0" smtClean="0"/>
              <a:t>hich month or day of week has highest rate of term deposit subscription?</a:t>
            </a:r>
            <a:endParaRPr lang="en-US" cap="none"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2548" y="2182091"/>
            <a:ext cx="5482839" cy="3276772"/>
          </a:xfrm>
        </p:spPr>
      </p:pic>
      <p:sp>
        <p:nvSpPr>
          <p:cNvPr id="4" name="Content Placeholder 3"/>
          <p:cNvSpPr>
            <a:spLocks noGrp="1"/>
          </p:cNvSpPr>
          <p:nvPr>
            <p:ph sz="half" idx="2"/>
          </p:nvPr>
        </p:nvSpPr>
        <p:spPr/>
        <p:txBody>
          <a:bodyPr/>
          <a:lstStyle/>
          <a:p>
            <a:r>
              <a:rPr lang="en-US" dirty="0"/>
              <a:t>The month of may is having the highest number of term </a:t>
            </a:r>
            <a:r>
              <a:rPr lang="en-US" dirty="0" smtClean="0"/>
              <a:t>deposit </a:t>
            </a:r>
            <a:r>
              <a:rPr lang="en-US" dirty="0"/>
              <a:t>subscription at the week days</a:t>
            </a:r>
            <a:r>
              <a:rPr lang="en-US" dirty="0" smtClean="0"/>
              <a:t>.</a:t>
            </a:r>
          </a:p>
          <a:p>
            <a:r>
              <a:rPr lang="en-US" dirty="0" smtClean="0"/>
              <a:t>All the weeks are have an even amount of subscripting, Hence week days have no particular impact.</a:t>
            </a:r>
            <a:endParaRPr lang="en-US" dirty="0"/>
          </a:p>
        </p:txBody>
      </p:sp>
    </p:spTree>
    <p:extLst>
      <p:ext uri="{BB962C8B-B14F-4D97-AF65-F5344CB8AC3E}">
        <p14:creationId xmlns:p14="http://schemas.microsoft.com/office/powerpoint/2010/main" val="410350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dirty="0"/>
              <a:t>C</a:t>
            </a:r>
            <a:r>
              <a:rPr lang="en-US" cap="none" dirty="0" smtClean="0"/>
              <a:t>onclusion</a:t>
            </a:r>
            <a:endParaRPr lang="en-US" cap="none" dirty="0"/>
          </a:p>
        </p:txBody>
      </p:sp>
      <p:sp>
        <p:nvSpPr>
          <p:cNvPr id="6" name="Content Placeholder 5"/>
          <p:cNvSpPr>
            <a:spLocks noGrp="1"/>
          </p:cNvSpPr>
          <p:nvPr>
            <p:ph idx="1"/>
          </p:nvPr>
        </p:nvSpPr>
        <p:spPr/>
        <p:txBody>
          <a:bodyPr/>
          <a:lstStyle/>
          <a:p>
            <a:r>
              <a:rPr lang="en-US" dirty="0"/>
              <a:t>We are able to predict the number of client who will subscribe and who will not subscribe </a:t>
            </a:r>
            <a:r>
              <a:rPr lang="en-US" dirty="0" smtClean="0"/>
              <a:t>through </a:t>
            </a:r>
            <a:r>
              <a:rPr lang="en-US" dirty="0"/>
              <a:t>the provided </a:t>
            </a:r>
            <a:r>
              <a:rPr lang="en-US" dirty="0" smtClean="0"/>
              <a:t>data using Logistic Regression which is giving an accuracy score of 91%.</a:t>
            </a:r>
            <a:endParaRPr lang="en-US" dirty="0"/>
          </a:p>
          <a:p>
            <a:r>
              <a:rPr lang="en-US" dirty="0"/>
              <a:t>Various factors plays a vital role in the term </a:t>
            </a:r>
            <a:r>
              <a:rPr lang="en-US" dirty="0" smtClean="0"/>
              <a:t>deposit </a:t>
            </a:r>
            <a:r>
              <a:rPr lang="en-US" dirty="0"/>
              <a:t>subscription. </a:t>
            </a:r>
            <a:r>
              <a:rPr lang="en-US" dirty="0" smtClean="0"/>
              <a:t>Their </a:t>
            </a:r>
            <a:r>
              <a:rPr lang="en-US" dirty="0"/>
              <a:t>age and job place a major role, for different job their salary would vary based on that client mind set towards term </a:t>
            </a:r>
            <a:r>
              <a:rPr lang="en-US" dirty="0" smtClean="0"/>
              <a:t>deposit </a:t>
            </a:r>
            <a:r>
              <a:rPr lang="en-US" dirty="0"/>
              <a:t>subscription varies.</a:t>
            </a:r>
          </a:p>
          <a:p>
            <a:r>
              <a:rPr lang="en-US" dirty="0"/>
              <a:t>We can see that few </a:t>
            </a:r>
            <a:r>
              <a:rPr lang="en-US" dirty="0" smtClean="0"/>
              <a:t>changes in scheme </a:t>
            </a:r>
            <a:r>
              <a:rPr lang="en-US" dirty="0"/>
              <a:t>can increase the number subscription towards term </a:t>
            </a:r>
            <a:r>
              <a:rPr lang="en-US" dirty="0" smtClean="0"/>
              <a:t>deposit.</a:t>
            </a:r>
            <a:endParaRPr lang="en-US" dirty="0"/>
          </a:p>
          <a:p>
            <a:endParaRPr lang="en-US" dirty="0"/>
          </a:p>
        </p:txBody>
      </p:sp>
    </p:spTree>
    <p:extLst>
      <p:ext uri="{BB962C8B-B14F-4D97-AF65-F5344CB8AC3E}">
        <p14:creationId xmlns:p14="http://schemas.microsoft.com/office/powerpoint/2010/main" val="141789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S</a:t>
            </a:r>
            <a:r>
              <a:rPr lang="en-US" cap="none" dirty="0" smtClean="0"/>
              <a:t>uggestion</a:t>
            </a:r>
            <a:endParaRPr lang="en-US" cap="none" dirty="0"/>
          </a:p>
        </p:txBody>
      </p:sp>
      <p:sp>
        <p:nvSpPr>
          <p:cNvPr id="3" name="Content Placeholder 2"/>
          <p:cNvSpPr>
            <a:spLocks noGrp="1"/>
          </p:cNvSpPr>
          <p:nvPr>
            <p:ph idx="1"/>
          </p:nvPr>
        </p:nvSpPr>
        <p:spPr/>
        <p:txBody>
          <a:bodyPr>
            <a:normAutofit fontScale="70000" lnSpcReduction="20000"/>
          </a:bodyPr>
          <a:lstStyle/>
          <a:p>
            <a:r>
              <a:rPr lang="en-US" dirty="0"/>
              <a:t>Flexible pricing of term </a:t>
            </a:r>
            <a:r>
              <a:rPr lang="en-US" dirty="0" smtClean="0"/>
              <a:t>deposit </a:t>
            </a:r>
            <a:r>
              <a:rPr lang="en-US" dirty="0"/>
              <a:t>could </a:t>
            </a:r>
            <a:r>
              <a:rPr lang="en-US" dirty="0" smtClean="0"/>
              <a:t>increase </a:t>
            </a:r>
            <a:r>
              <a:rPr lang="en-US" dirty="0"/>
              <a:t>the number of subscription. Since the lower salaried people can also </a:t>
            </a:r>
            <a:r>
              <a:rPr lang="en-US" dirty="0" smtClean="0"/>
              <a:t>afford.</a:t>
            </a:r>
            <a:endParaRPr lang="en-US" dirty="0"/>
          </a:p>
          <a:p>
            <a:r>
              <a:rPr lang="en-US" dirty="0"/>
              <a:t>Providing offers to people of age above 50 can increase the subscription and also providing gift and vouchers to the client would help increase the subscription.</a:t>
            </a:r>
          </a:p>
          <a:p>
            <a:r>
              <a:rPr lang="en-US" dirty="0"/>
              <a:t>Providing fancy gift for clients who suggests to others and bring </a:t>
            </a:r>
            <a:r>
              <a:rPr lang="en-US" dirty="0" smtClean="0"/>
              <a:t>clients </a:t>
            </a:r>
            <a:r>
              <a:rPr lang="en-US" dirty="0"/>
              <a:t>to add in term </a:t>
            </a:r>
            <a:r>
              <a:rPr lang="en-US" dirty="0" smtClean="0"/>
              <a:t>deposit.</a:t>
            </a:r>
            <a:endParaRPr lang="en-US" dirty="0"/>
          </a:p>
          <a:p>
            <a:r>
              <a:rPr lang="en-US" dirty="0"/>
              <a:t>At the period of </a:t>
            </a:r>
            <a:r>
              <a:rPr lang="en-US" dirty="0" smtClean="0"/>
              <a:t>Quartile </a:t>
            </a:r>
            <a:r>
              <a:rPr lang="en-US" dirty="0"/>
              <a:t>or the month 'may' where all get salary increment new offers and scheme would help in the improvement of the subscription.</a:t>
            </a:r>
          </a:p>
          <a:p>
            <a:r>
              <a:rPr lang="en-US" dirty="0"/>
              <a:t>Contacting and </a:t>
            </a:r>
            <a:r>
              <a:rPr lang="en-US" dirty="0" smtClean="0"/>
              <a:t>specifying </a:t>
            </a:r>
            <a:r>
              <a:rPr lang="en-US" dirty="0"/>
              <a:t>the offers and scheme to more clients who have not previously contacted and already contacted can make more people aware of the plan and scheme of term deposit which help to improve subscription.</a:t>
            </a:r>
          </a:p>
          <a:p>
            <a:r>
              <a:rPr lang="en-US" dirty="0"/>
              <a:t>Using Cellular contact have a high reach among clients, it can also reach a large number of clients and spread information about scheme over a large group.</a:t>
            </a:r>
          </a:p>
          <a:p>
            <a:endParaRPr lang="en-US" dirty="0"/>
          </a:p>
        </p:txBody>
      </p:sp>
    </p:spTree>
    <p:extLst>
      <p:ext uri="{BB962C8B-B14F-4D97-AF65-F5344CB8AC3E}">
        <p14:creationId xmlns:p14="http://schemas.microsoft.com/office/powerpoint/2010/main" val="170923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cap="none" dirty="0" smtClean="0"/>
              <a:t>escription</a:t>
            </a:r>
            <a:r>
              <a:rPr lang="en-US" dirty="0" smtClean="0"/>
              <a:t> </a:t>
            </a:r>
            <a:r>
              <a:rPr lang="en-US" cap="none" dirty="0" smtClean="0"/>
              <a:t>about the data provided</a:t>
            </a:r>
            <a:endParaRPr lang="en-US" cap="none" dirty="0"/>
          </a:p>
        </p:txBody>
      </p:sp>
      <p:sp>
        <p:nvSpPr>
          <p:cNvPr id="3" name="Content Placeholder 2"/>
          <p:cNvSpPr>
            <a:spLocks noGrp="1"/>
          </p:cNvSpPr>
          <p:nvPr>
            <p:ph idx="1"/>
          </p:nvPr>
        </p:nvSpPr>
        <p:spPr/>
        <p:txBody>
          <a:bodyPr/>
          <a:lstStyle/>
          <a:p>
            <a:r>
              <a:rPr lang="en-US" dirty="0"/>
              <a:t>With the data provided using machine learning to help the client to predict their customers subscription. </a:t>
            </a:r>
            <a:endParaRPr lang="en-US" dirty="0" smtClean="0"/>
          </a:p>
          <a:p>
            <a:r>
              <a:rPr lang="en-US" dirty="0" smtClean="0"/>
              <a:t>The </a:t>
            </a:r>
            <a:r>
              <a:rPr lang="en-US" dirty="0"/>
              <a:t>data is related with direct marketing campaigns of a Portuguese banking institution. The marketing campaigns were based on phone calls. </a:t>
            </a:r>
            <a:endParaRPr lang="en-US" dirty="0" smtClean="0"/>
          </a:p>
          <a:p>
            <a:r>
              <a:rPr lang="en-US" dirty="0" smtClean="0"/>
              <a:t>Often</a:t>
            </a:r>
            <a:r>
              <a:rPr lang="en-US" dirty="0"/>
              <a:t>, more than one contact to the same client was required, in order to access if the product (bank term deposit) would be ('yes') or not ('no') subscribed</a:t>
            </a:r>
            <a:r>
              <a:rPr lang="en-US" dirty="0" smtClean="0"/>
              <a:t>.</a:t>
            </a:r>
          </a:p>
          <a:p>
            <a:r>
              <a:rPr lang="en-US" dirty="0" smtClean="0"/>
              <a:t>There are other data which given customers personal details, economic condition, contact made to customers, and others.</a:t>
            </a:r>
            <a:endParaRPr lang="en-US" dirty="0"/>
          </a:p>
        </p:txBody>
      </p:sp>
    </p:spTree>
    <p:extLst>
      <p:ext uri="{BB962C8B-B14F-4D97-AF65-F5344CB8AC3E}">
        <p14:creationId xmlns:p14="http://schemas.microsoft.com/office/powerpoint/2010/main" val="354470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t>
            </a:r>
            <a:r>
              <a:rPr lang="en-US" cap="none" dirty="0" smtClean="0"/>
              <a:t>roceeding</a:t>
            </a:r>
            <a:r>
              <a:rPr lang="en-US" dirty="0" smtClean="0"/>
              <a:t> </a:t>
            </a:r>
            <a:r>
              <a:rPr lang="en-US" cap="none" dirty="0" smtClean="0"/>
              <a:t>with the Exploratory </a:t>
            </a:r>
            <a:r>
              <a:rPr lang="en-US" cap="none" dirty="0"/>
              <a:t>A</a:t>
            </a:r>
            <a:r>
              <a:rPr lang="en-US" cap="none" dirty="0" smtClean="0"/>
              <a:t>nalysis</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58636" y="2043676"/>
            <a:ext cx="4129376" cy="3158562"/>
          </a:xfrm>
        </p:spPr>
      </p:pic>
      <p:sp>
        <p:nvSpPr>
          <p:cNvPr id="6" name="Content Placeholder 5"/>
          <p:cNvSpPr>
            <a:spLocks noGrp="1"/>
          </p:cNvSpPr>
          <p:nvPr>
            <p:ph sz="half" idx="2"/>
          </p:nvPr>
        </p:nvSpPr>
        <p:spPr/>
        <p:txBody>
          <a:bodyPr/>
          <a:lstStyle/>
          <a:p>
            <a:r>
              <a:rPr lang="en-US" dirty="0" smtClean="0"/>
              <a:t>Graphical representation and percentage of total number of customers who have subscribed to the term deposit.</a:t>
            </a:r>
          </a:p>
          <a:p>
            <a:r>
              <a:rPr lang="en-US" dirty="0" smtClean="0"/>
              <a:t>This percentage representation gives us a clear image of term deposit subscriptions and the customers preference towards it.</a:t>
            </a:r>
            <a:endParaRPr lang="en-US" dirty="0"/>
          </a:p>
        </p:txBody>
      </p:sp>
    </p:spTree>
    <p:extLst>
      <p:ext uri="{BB962C8B-B14F-4D97-AF65-F5344CB8AC3E}">
        <p14:creationId xmlns:p14="http://schemas.microsoft.com/office/powerpoint/2010/main" val="168643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W</a:t>
            </a:r>
            <a:r>
              <a:rPr lang="en-US" cap="none" dirty="0" smtClean="0"/>
              <a:t>hich</a:t>
            </a:r>
            <a:r>
              <a:rPr lang="en-US" dirty="0" smtClean="0"/>
              <a:t> </a:t>
            </a:r>
            <a:r>
              <a:rPr lang="en-US" cap="none" dirty="0" smtClean="0"/>
              <a:t>range of age group clients will show an interest to subscribe a term deposit?</a:t>
            </a:r>
            <a:endParaRPr lang="en-US" cap="none" dirty="0"/>
          </a:p>
        </p:txBody>
      </p:sp>
      <p:pic>
        <p:nvPicPr>
          <p:cNvPr id="12" name="Content Placeholder 1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137893"/>
            <a:ext cx="4645025" cy="3194990"/>
          </a:xfrm>
        </p:spPr>
      </p:pic>
      <p:sp>
        <p:nvSpPr>
          <p:cNvPr id="11" name="Content Placeholder 10"/>
          <p:cNvSpPr>
            <a:spLocks noGrp="1"/>
          </p:cNvSpPr>
          <p:nvPr>
            <p:ph sz="half" idx="2"/>
          </p:nvPr>
        </p:nvSpPr>
        <p:spPr/>
        <p:txBody>
          <a:bodyPr>
            <a:normAutofit fontScale="85000" lnSpcReduction="20000"/>
          </a:bodyPr>
          <a:lstStyle/>
          <a:p>
            <a:r>
              <a:rPr lang="en-US" dirty="0"/>
              <a:t>Age group between 28 to 45 are the most number of cline show interest in the term </a:t>
            </a:r>
            <a:r>
              <a:rPr lang="en-US" dirty="0" smtClean="0"/>
              <a:t>deposit </a:t>
            </a:r>
            <a:r>
              <a:rPr lang="en-US" dirty="0"/>
              <a:t>even for </a:t>
            </a:r>
            <a:r>
              <a:rPr lang="en-US" dirty="0" smtClean="0"/>
              <a:t>subscription </a:t>
            </a:r>
            <a:r>
              <a:rPr lang="en-US" dirty="0"/>
              <a:t>or not interested in term </a:t>
            </a:r>
            <a:r>
              <a:rPr lang="en-US" dirty="0" smtClean="0"/>
              <a:t>deposit </a:t>
            </a:r>
            <a:r>
              <a:rPr lang="en-US" dirty="0"/>
              <a:t>subscription. </a:t>
            </a:r>
            <a:endParaRPr lang="en-US" dirty="0" smtClean="0"/>
          </a:p>
          <a:p>
            <a:r>
              <a:rPr lang="en-US" dirty="0" smtClean="0"/>
              <a:t>This </a:t>
            </a:r>
            <a:r>
              <a:rPr lang="en-US" dirty="0"/>
              <a:t>range of age group show good interest in term </a:t>
            </a:r>
            <a:r>
              <a:rPr lang="en-US" dirty="0" smtClean="0"/>
              <a:t>deposit </a:t>
            </a:r>
            <a:r>
              <a:rPr lang="en-US" dirty="0"/>
              <a:t>since </a:t>
            </a:r>
            <a:r>
              <a:rPr lang="en-US" dirty="0" smtClean="0"/>
              <a:t>they </a:t>
            </a:r>
            <a:r>
              <a:rPr lang="en-US" dirty="0"/>
              <a:t>have </a:t>
            </a:r>
            <a:r>
              <a:rPr lang="en-US" dirty="0" smtClean="0"/>
              <a:t>planned </a:t>
            </a:r>
            <a:r>
              <a:rPr lang="en-US" dirty="0"/>
              <a:t>as a retirement </a:t>
            </a:r>
            <a:r>
              <a:rPr lang="en-US" dirty="0" smtClean="0"/>
              <a:t>scheme or in terms of personal saving.</a:t>
            </a:r>
          </a:p>
          <a:p>
            <a:r>
              <a:rPr lang="en-US" dirty="0" smtClean="0"/>
              <a:t>Above age 60, these people will be coming under retired people so they are not will to make a term </a:t>
            </a:r>
            <a:r>
              <a:rPr lang="en-US" dirty="0" err="1" smtClean="0"/>
              <a:t>deposite</a:t>
            </a:r>
            <a:r>
              <a:rPr lang="en-US" dirty="0" smtClean="0"/>
              <a:t>. </a:t>
            </a:r>
            <a:endParaRPr lang="en-US" dirty="0"/>
          </a:p>
        </p:txBody>
      </p:sp>
    </p:spTree>
    <p:extLst>
      <p:ext uri="{BB962C8B-B14F-4D97-AF65-F5344CB8AC3E}">
        <p14:creationId xmlns:p14="http://schemas.microsoft.com/office/powerpoint/2010/main" val="93449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cap="none" dirty="0"/>
              <a:t>W</a:t>
            </a:r>
            <a:r>
              <a:rPr lang="en-US" cap="none" dirty="0" smtClean="0"/>
              <a:t>hat profession client are subscribing more on a term deposit?</a:t>
            </a:r>
            <a:endParaRPr lang="en-US" cap="none"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1250" y="2140526"/>
            <a:ext cx="5111575" cy="3158837"/>
          </a:xfrm>
        </p:spPr>
      </p:pic>
      <p:sp>
        <p:nvSpPr>
          <p:cNvPr id="6" name="Content Placeholder 5"/>
          <p:cNvSpPr>
            <a:spLocks noGrp="1"/>
          </p:cNvSpPr>
          <p:nvPr>
            <p:ph sz="half" idx="2"/>
          </p:nvPr>
        </p:nvSpPr>
        <p:spPr/>
        <p:txBody>
          <a:bodyPr>
            <a:normAutofit lnSpcReduction="10000"/>
          </a:bodyPr>
          <a:lstStyle/>
          <a:p>
            <a:r>
              <a:rPr lang="en-US" dirty="0"/>
              <a:t>From the analysis the Admins, blue-collar and technician job clients are the once highly reached </a:t>
            </a:r>
            <a:r>
              <a:rPr lang="en-US" dirty="0" smtClean="0"/>
              <a:t>for </a:t>
            </a:r>
            <a:r>
              <a:rPr lang="en-US" dirty="0"/>
              <a:t>term </a:t>
            </a:r>
            <a:r>
              <a:rPr lang="en-US" dirty="0" smtClean="0"/>
              <a:t>deposit subscription.</a:t>
            </a:r>
          </a:p>
          <a:p>
            <a:r>
              <a:rPr lang="en-US" dirty="0" smtClean="0"/>
              <a:t>Seems like these people have good pay based on their profession.</a:t>
            </a:r>
          </a:p>
          <a:p>
            <a:r>
              <a:rPr lang="en-US" dirty="0" smtClean="0"/>
              <a:t>There can be more subscription if the price is affordable by low paying profession. </a:t>
            </a:r>
            <a:endParaRPr lang="en-US" dirty="0"/>
          </a:p>
        </p:txBody>
      </p:sp>
    </p:spTree>
    <p:extLst>
      <p:ext uri="{BB962C8B-B14F-4D97-AF65-F5344CB8AC3E}">
        <p14:creationId xmlns:p14="http://schemas.microsoft.com/office/powerpoint/2010/main" val="70098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dirty="0"/>
              <a:t>H</a:t>
            </a:r>
            <a:r>
              <a:rPr lang="en-US" cap="none" dirty="0" smtClean="0"/>
              <a:t>ow is marital status affects the subscription?</a:t>
            </a:r>
            <a:endParaRPr lang="en-US" cap="none"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4844" y="2098964"/>
            <a:ext cx="5007981" cy="3359899"/>
          </a:xfrm>
        </p:spPr>
      </p:pic>
      <p:sp>
        <p:nvSpPr>
          <p:cNvPr id="7" name="Content Placeholder 6"/>
          <p:cNvSpPr>
            <a:spLocks noGrp="1"/>
          </p:cNvSpPr>
          <p:nvPr>
            <p:ph sz="half" idx="2"/>
          </p:nvPr>
        </p:nvSpPr>
        <p:spPr/>
        <p:txBody>
          <a:bodyPr/>
          <a:lstStyle/>
          <a:p>
            <a:r>
              <a:rPr lang="en-US" dirty="0"/>
              <a:t>The </a:t>
            </a:r>
            <a:r>
              <a:rPr lang="en-US" dirty="0" smtClean="0"/>
              <a:t>customers with </a:t>
            </a:r>
            <a:r>
              <a:rPr lang="en-US" dirty="0"/>
              <a:t>marital status as </a:t>
            </a:r>
            <a:r>
              <a:rPr lang="en-US" dirty="0" smtClean="0"/>
              <a:t>married </a:t>
            </a:r>
            <a:r>
              <a:rPr lang="en-US" dirty="0"/>
              <a:t>has showed more </a:t>
            </a:r>
            <a:r>
              <a:rPr lang="en-US" dirty="0" smtClean="0"/>
              <a:t>interest in </a:t>
            </a:r>
            <a:r>
              <a:rPr lang="en-US" dirty="0"/>
              <a:t>term </a:t>
            </a:r>
            <a:r>
              <a:rPr lang="en-US" dirty="0" smtClean="0"/>
              <a:t>deposit.</a:t>
            </a:r>
          </a:p>
          <a:p>
            <a:r>
              <a:rPr lang="en-US" dirty="0" smtClean="0"/>
              <a:t>This must be for the sake of their family.</a:t>
            </a:r>
          </a:p>
          <a:p>
            <a:endParaRPr lang="en-US" dirty="0"/>
          </a:p>
        </p:txBody>
      </p:sp>
    </p:spTree>
    <p:extLst>
      <p:ext uri="{BB962C8B-B14F-4D97-AF65-F5344CB8AC3E}">
        <p14:creationId xmlns:p14="http://schemas.microsoft.com/office/powerpoint/2010/main" val="26593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How </a:t>
            </a:r>
            <a:r>
              <a:rPr lang="en-US" cap="none" dirty="0" smtClean="0"/>
              <a:t>is </a:t>
            </a:r>
            <a:r>
              <a:rPr lang="en-US" cap="none" dirty="0"/>
              <a:t>education affects the subscription?</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54860" y="2011363"/>
            <a:ext cx="4430905" cy="3448050"/>
          </a:xfrm>
        </p:spPr>
      </p:pic>
      <p:sp>
        <p:nvSpPr>
          <p:cNvPr id="4" name="Content Placeholder 3"/>
          <p:cNvSpPr>
            <a:spLocks noGrp="1"/>
          </p:cNvSpPr>
          <p:nvPr>
            <p:ph sz="half" idx="2"/>
          </p:nvPr>
        </p:nvSpPr>
        <p:spPr/>
        <p:txBody>
          <a:bodyPr/>
          <a:lstStyle/>
          <a:p>
            <a:r>
              <a:rPr lang="en-US" dirty="0"/>
              <a:t>The </a:t>
            </a:r>
            <a:r>
              <a:rPr lang="en-US" dirty="0" smtClean="0"/>
              <a:t>preference of subscription</a:t>
            </a:r>
            <a:r>
              <a:rPr lang="en-US" dirty="0"/>
              <a:t> in term </a:t>
            </a:r>
            <a:r>
              <a:rPr lang="en-US" dirty="0" smtClean="0"/>
              <a:t>deposit is high for customers having  education status as ‘University degree’ and ‘high school’.</a:t>
            </a:r>
            <a:endParaRPr lang="en-US" dirty="0"/>
          </a:p>
          <a:p>
            <a:r>
              <a:rPr lang="en-US" dirty="0"/>
              <a:t>This must be </a:t>
            </a:r>
            <a:r>
              <a:rPr lang="en-US" dirty="0" smtClean="0"/>
              <a:t>the plan of saving for their future.</a:t>
            </a:r>
          </a:p>
          <a:p>
            <a:r>
              <a:rPr lang="en-US" dirty="0" smtClean="0"/>
              <a:t>They might have  knowledge about the use of term deposit.</a:t>
            </a:r>
            <a:endParaRPr lang="en-US" dirty="0"/>
          </a:p>
          <a:p>
            <a:endParaRPr lang="en-US" dirty="0"/>
          </a:p>
        </p:txBody>
      </p:sp>
    </p:spTree>
    <p:extLst>
      <p:ext uri="{BB962C8B-B14F-4D97-AF65-F5344CB8AC3E}">
        <p14:creationId xmlns:p14="http://schemas.microsoft.com/office/powerpoint/2010/main" val="136465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How is housing loan and loan affects the subscription?</a:t>
            </a:r>
            <a:endParaRPr lang="en-US" cap="none"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321185"/>
            <a:ext cx="4645025" cy="2828406"/>
          </a:xfrm>
        </p:spPr>
      </p:pic>
      <p:sp>
        <p:nvSpPr>
          <p:cNvPr id="4" name="Content Placeholder 3"/>
          <p:cNvSpPr>
            <a:spLocks noGrp="1"/>
          </p:cNvSpPr>
          <p:nvPr>
            <p:ph sz="half" idx="2"/>
          </p:nvPr>
        </p:nvSpPr>
        <p:spPr/>
        <p:txBody>
          <a:bodyPr/>
          <a:lstStyle/>
          <a:p>
            <a:r>
              <a:rPr lang="en-US" dirty="0"/>
              <a:t>The clients subscribing for term </a:t>
            </a:r>
            <a:r>
              <a:rPr lang="en-US" dirty="0" smtClean="0"/>
              <a:t>deposit </a:t>
            </a:r>
            <a:r>
              <a:rPr lang="en-US" dirty="0"/>
              <a:t>are high who is having a housing </a:t>
            </a:r>
            <a:r>
              <a:rPr lang="en-US" dirty="0" smtClean="0"/>
              <a:t>loan.</a:t>
            </a:r>
          </a:p>
          <a:p>
            <a:r>
              <a:rPr lang="en-US" dirty="0" smtClean="0"/>
              <a:t>Where </a:t>
            </a:r>
            <a:r>
              <a:rPr lang="en-US" dirty="0"/>
              <a:t>as the client who is not having a loan are </a:t>
            </a:r>
            <a:r>
              <a:rPr lang="en-US" dirty="0" smtClean="0"/>
              <a:t>preferring subscription </a:t>
            </a:r>
            <a:r>
              <a:rPr lang="en-US" dirty="0"/>
              <a:t>than the client having loan.</a:t>
            </a:r>
          </a:p>
        </p:txBody>
      </p:sp>
    </p:spTree>
    <p:extLst>
      <p:ext uri="{BB962C8B-B14F-4D97-AF65-F5344CB8AC3E}">
        <p14:creationId xmlns:p14="http://schemas.microsoft.com/office/powerpoint/2010/main" val="179405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dirty="0"/>
              <a:t>W</a:t>
            </a:r>
            <a:r>
              <a:rPr lang="en-US" cap="none" dirty="0" smtClean="0"/>
              <a:t>hich contact has the high rate of impact on term deposit subscription?</a:t>
            </a:r>
            <a:endParaRPr lang="en-US" cap="none"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6627" y="2119745"/>
            <a:ext cx="5077919" cy="3339118"/>
          </a:xfrm>
        </p:spPr>
      </p:pic>
      <p:sp>
        <p:nvSpPr>
          <p:cNvPr id="7" name="Content Placeholder 6"/>
          <p:cNvSpPr>
            <a:spLocks noGrp="1"/>
          </p:cNvSpPr>
          <p:nvPr>
            <p:ph sz="half" idx="2"/>
          </p:nvPr>
        </p:nvSpPr>
        <p:spPr/>
        <p:txBody>
          <a:bodyPr/>
          <a:lstStyle/>
          <a:p>
            <a:r>
              <a:rPr lang="en-US" dirty="0"/>
              <a:t>There is a high reach among the clients through the mode of cellular contact.</a:t>
            </a:r>
          </a:p>
          <a:p>
            <a:r>
              <a:rPr lang="en-US" dirty="0"/>
              <a:t>We are able to reach a large number of clients through this mode and the acceptance of the client for term </a:t>
            </a:r>
            <a:r>
              <a:rPr lang="en-US" dirty="0" err="1"/>
              <a:t>deposite</a:t>
            </a:r>
            <a:r>
              <a:rPr lang="en-US" dirty="0"/>
              <a:t> is also high.</a:t>
            </a:r>
          </a:p>
          <a:p>
            <a:endParaRPr lang="en-US" dirty="0"/>
          </a:p>
        </p:txBody>
      </p:sp>
    </p:spTree>
    <p:extLst>
      <p:ext uri="{BB962C8B-B14F-4D97-AF65-F5344CB8AC3E}">
        <p14:creationId xmlns:p14="http://schemas.microsoft.com/office/powerpoint/2010/main" val="15927974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356</TotalTime>
  <Words>790</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BankMarketing</vt:lpstr>
      <vt:lpstr>Description about the data provided</vt:lpstr>
      <vt:lpstr>Proceeding with the Exploratory Analysis</vt:lpstr>
      <vt:lpstr>Which range of age group clients will show an interest to subscribe a term deposit?</vt:lpstr>
      <vt:lpstr>What profession client are subscribing more on a term deposit?</vt:lpstr>
      <vt:lpstr>How is marital status affects the subscription?</vt:lpstr>
      <vt:lpstr>How is education affects the subscription?</vt:lpstr>
      <vt:lpstr>How is housing loan and loan affects the subscription?</vt:lpstr>
      <vt:lpstr>Which contact has the high rate of impact on term deposit subscription?</vt:lpstr>
      <vt:lpstr>Which month or day of week has highest rate of term deposit subscription?</vt:lpstr>
      <vt:lpstr>Conclusion</vt:lpstr>
      <vt:lpstr>Suggestion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BankMarketing</dc:title>
  <dc:creator>PC125</dc:creator>
  <cp:lastModifiedBy>PC125</cp:lastModifiedBy>
  <cp:revision>21</cp:revision>
  <dcterms:created xsi:type="dcterms:W3CDTF">2021-12-02T10:43:20Z</dcterms:created>
  <dcterms:modified xsi:type="dcterms:W3CDTF">2021-12-06T07:55:33Z</dcterms:modified>
</cp:coreProperties>
</file>