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775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572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5303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7308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4465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714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8440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293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647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412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407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1408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80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232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152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377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10/31/2021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20668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Bike sharing</a:t>
            </a:r>
            <a:endParaRPr lang="en-US" dirty="0"/>
          </a:p>
        </p:txBody>
      </p:sp>
      <p:sp>
        <p:nvSpPr>
          <p:cNvPr id="3" name="Subtitle 2"/>
          <p:cNvSpPr>
            <a:spLocks noGrp="1"/>
          </p:cNvSpPr>
          <p:nvPr>
            <p:ph type="subTitle" idx="1"/>
          </p:nvPr>
        </p:nvSpPr>
        <p:spPr/>
        <p:txBody>
          <a:bodyPr/>
          <a:lstStyle/>
          <a:p>
            <a:r>
              <a:rPr lang="en-US" dirty="0" smtClean="0"/>
              <a:t>Detail report generated from the given data</a:t>
            </a:r>
            <a:endParaRPr lang="en-US" dirty="0"/>
          </a:p>
        </p:txBody>
      </p:sp>
    </p:spTree>
    <p:extLst>
      <p:ext uri="{BB962C8B-B14F-4D97-AF65-F5344CB8AC3E}">
        <p14:creationId xmlns:p14="http://schemas.microsoft.com/office/powerpoint/2010/main" val="317024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Summary of Analysis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rPr>
              <a:t>Analyzing </a:t>
            </a:r>
            <a:r>
              <a:rPr lang="en-US" dirty="0">
                <a:latin typeface="Calibri" panose="020F0502020204030204" pitchFamily="34" charset="0"/>
              </a:rPr>
              <a:t>the </a:t>
            </a:r>
            <a:r>
              <a:rPr lang="en-US" dirty="0" smtClean="0">
                <a:latin typeface="Calibri" panose="020F0502020204030204" pitchFamily="34" charset="0"/>
              </a:rPr>
              <a:t>data provided by </a:t>
            </a:r>
            <a:r>
              <a:rPr lang="en-US" dirty="0">
                <a:latin typeface="Calibri" panose="020F0502020204030204" pitchFamily="34" charset="0"/>
              </a:rPr>
              <a:t>the </a:t>
            </a:r>
            <a:r>
              <a:rPr lang="en-US" dirty="0" smtClean="0">
                <a:latin typeface="Calibri" panose="020F0502020204030204" pitchFamily="34" charset="0"/>
              </a:rPr>
              <a:t>company, they </a:t>
            </a:r>
            <a:r>
              <a:rPr lang="en-US" dirty="0">
                <a:latin typeface="Calibri" panose="020F0502020204030204" pitchFamily="34" charset="0"/>
              </a:rPr>
              <a:t>should focus on the following features:</a:t>
            </a:r>
          </a:p>
          <a:p>
            <a:r>
              <a:rPr lang="en-US" dirty="0">
                <a:latin typeface="Calibri" panose="020F0502020204030204" pitchFamily="34" charset="0"/>
              </a:rPr>
              <a:t>Company should focus on </a:t>
            </a:r>
            <a:r>
              <a:rPr lang="en-US" dirty="0" smtClean="0">
                <a:latin typeface="Calibri" panose="020F0502020204030204" pitchFamily="34" charset="0"/>
              </a:rPr>
              <a:t>developing </a:t>
            </a:r>
            <a:r>
              <a:rPr lang="en-US" dirty="0">
                <a:latin typeface="Calibri" panose="020F0502020204030204" pitchFamily="34" charset="0"/>
              </a:rPr>
              <a:t>business during </a:t>
            </a:r>
            <a:r>
              <a:rPr lang="en-US" dirty="0" smtClean="0">
                <a:latin typeface="Calibri" panose="020F0502020204030204" pitchFamily="34" charset="0"/>
              </a:rPr>
              <a:t>Spring, Since it has the lowest demand of bike share.</a:t>
            </a:r>
            <a:endParaRPr lang="en-US" dirty="0">
              <a:latin typeface="Calibri" panose="020F0502020204030204" pitchFamily="34" charset="0"/>
            </a:endParaRPr>
          </a:p>
          <a:p>
            <a:r>
              <a:rPr lang="en-US" dirty="0">
                <a:latin typeface="Calibri" panose="020F0502020204030204" pitchFamily="34" charset="0"/>
              </a:rPr>
              <a:t>Company should focus on expanding business </a:t>
            </a:r>
            <a:r>
              <a:rPr lang="en-US" dirty="0" smtClean="0">
                <a:latin typeface="Calibri" panose="020F0502020204030204" pitchFamily="34" charset="0"/>
              </a:rPr>
              <a:t>during August and September, Since it has the highest demand for bike share.</a:t>
            </a:r>
            <a:endParaRPr lang="en-US" dirty="0">
              <a:latin typeface="Calibri" panose="020F0502020204030204" pitchFamily="34" charset="0"/>
            </a:endParaRPr>
          </a:p>
          <a:p>
            <a:r>
              <a:rPr lang="en-US" dirty="0">
                <a:latin typeface="Calibri" panose="020F0502020204030204" pitchFamily="34" charset="0"/>
              </a:rPr>
              <a:t>Based on previous data it is expected to have a boom in number of users once situation comes back to normal, compared to 2019.</a:t>
            </a:r>
          </a:p>
          <a:p>
            <a:r>
              <a:rPr lang="en-US" dirty="0">
                <a:latin typeface="Calibri" panose="020F0502020204030204" pitchFamily="34" charset="0"/>
              </a:rPr>
              <a:t>There would be less bookings during Light Snow or Rain, they could probably use this time to </a:t>
            </a:r>
            <a:r>
              <a:rPr lang="en-US" dirty="0" smtClean="0">
                <a:latin typeface="Calibri" panose="020F0502020204030204" pitchFamily="34" charset="0"/>
              </a:rPr>
              <a:t>service </a:t>
            </a:r>
            <a:r>
              <a:rPr lang="en-US" dirty="0">
                <a:latin typeface="Calibri" panose="020F0502020204030204" pitchFamily="34" charset="0"/>
              </a:rPr>
              <a:t>the bikes without having business impact.</a:t>
            </a:r>
          </a:p>
          <a:p>
            <a:r>
              <a:rPr lang="en-US" dirty="0">
                <a:latin typeface="Calibri" panose="020F0502020204030204" pitchFamily="34" charset="0"/>
              </a:rPr>
              <a:t>Hence </a:t>
            </a:r>
            <a:r>
              <a:rPr lang="en-US" dirty="0" smtClean="0">
                <a:latin typeface="Calibri" panose="020F0502020204030204" pitchFamily="34" charset="0"/>
              </a:rPr>
              <a:t>when </a:t>
            </a:r>
            <a:r>
              <a:rPr lang="en-US" dirty="0">
                <a:latin typeface="Calibri" panose="020F0502020204030204" pitchFamily="34" charset="0"/>
              </a:rPr>
              <a:t>situation comes back to normal, the company should come up with new offers during spring when the weather is pleasant and also advertise a little for September as this is when business would be at its best.</a:t>
            </a:r>
          </a:p>
          <a:p>
            <a:endParaRPr lang="en-US" dirty="0">
              <a:latin typeface="Calibri" panose="020F0502020204030204" pitchFamily="34" charset="0"/>
            </a:endParaRPr>
          </a:p>
        </p:txBody>
      </p:sp>
    </p:spTree>
    <p:extLst>
      <p:ext uri="{BB962C8B-B14F-4D97-AF65-F5344CB8AC3E}">
        <p14:creationId xmlns:p14="http://schemas.microsoft.com/office/powerpoint/2010/main" val="263643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latin typeface="Calibri" panose="020F0502020204030204" pitchFamily="34" charset="0"/>
              </a:rPr>
              <a:t>Understanding of the data</a:t>
            </a:r>
            <a:br>
              <a:rPr lang="en-US" sz="1600" b="1" dirty="0" smtClean="0">
                <a:latin typeface="Calibri" panose="020F0502020204030204" pitchFamily="34" charset="0"/>
              </a:rPr>
            </a:br>
            <a:r>
              <a:rPr lang="en-US" sz="1400" dirty="0" smtClean="0">
                <a:latin typeface="Calibri" panose="020F0502020204030204" pitchFamily="34" charset="0"/>
              </a:rPr>
              <a:t>From the given </a:t>
            </a:r>
            <a:r>
              <a:rPr lang="en-US" sz="1400" dirty="0">
                <a:latin typeface="Calibri" panose="020F0502020204030204" pitchFamily="34" charset="0"/>
              </a:rPr>
              <a:t>Data Dictionary we can know that season mentioned in the data is 1:spring, 2:summer, 3:fall, 4:winter.</a:t>
            </a:r>
            <a:br>
              <a:rPr lang="en-US" sz="1400" dirty="0">
                <a:latin typeface="Calibri" panose="020F0502020204030204" pitchFamily="34" charset="0"/>
              </a:rPr>
            </a:br>
            <a:r>
              <a:rPr lang="en-US" sz="1400" dirty="0">
                <a:latin typeface="Calibri" panose="020F0502020204030204" pitchFamily="34" charset="0"/>
              </a:rPr>
              <a:t>From the </a:t>
            </a:r>
            <a:r>
              <a:rPr lang="en-US" sz="1400" dirty="0" smtClean="0">
                <a:latin typeface="Calibri" panose="020F0502020204030204" pitchFamily="34" charset="0"/>
              </a:rPr>
              <a:t>graph we </a:t>
            </a:r>
            <a:r>
              <a:rPr lang="en-US" sz="1400" dirty="0">
                <a:latin typeface="Calibri" panose="020F0502020204030204" pitchFamily="34" charset="0"/>
              </a:rPr>
              <a:t>can understand that the season 3 which is the fall season, has the </a:t>
            </a:r>
            <a:r>
              <a:rPr lang="en-US" sz="1400" dirty="0" smtClean="0">
                <a:latin typeface="Calibri" panose="020F0502020204030204" pitchFamily="34" charset="0"/>
              </a:rPr>
              <a:t>highest </a:t>
            </a:r>
            <a:r>
              <a:rPr lang="en-US" sz="1400" dirty="0">
                <a:latin typeface="Calibri" panose="020F0502020204030204" pitchFamily="34" charset="0"/>
              </a:rPr>
              <a:t>number of bike share </a:t>
            </a:r>
            <a:r>
              <a:rPr lang="en-US" sz="1400" dirty="0" smtClean="0">
                <a:latin typeface="Calibri" panose="020F0502020204030204" pitchFamily="34" charset="0"/>
              </a:rPr>
              <a:t>occurred </a:t>
            </a:r>
            <a:r>
              <a:rPr lang="en-US" sz="1400" dirty="0">
                <a:latin typeface="Calibri" panose="020F0502020204030204" pitchFamily="34" charset="0"/>
              </a:rPr>
              <a:t>in both the year 2018 and </a:t>
            </a:r>
            <a:r>
              <a:rPr lang="en-US" sz="1400" dirty="0" smtClean="0">
                <a:latin typeface="Calibri" panose="020F0502020204030204" pitchFamily="34" charset="0"/>
              </a:rPr>
              <a:t>2019. This show that there is a demand in the season of fall.</a:t>
            </a:r>
            <a:r>
              <a:rPr lang="en-US" sz="1400" dirty="0">
                <a:latin typeface="Calibri" panose="020F0502020204030204" pitchFamily="34" charset="0"/>
              </a:rPr>
              <a:t/>
            </a:r>
            <a:br>
              <a:rPr lang="en-US" sz="1400" dirty="0">
                <a:latin typeface="Calibri" panose="020F0502020204030204" pitchFamily="34" charset="0"/>
              </a:rPr>
            </a:br>
            <a:endParaRPr lang="en-US" sz="1400"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3411" y="2133600"/>
            <a:ext cx="8507003" cy="3778250"/>
          </a:xfrm>
        </p:spPr>
      </p:pic>
    </p:spTree>
    <p:extLst>
      <p:ext uri="{BB962C8B-B14F-4D97-AF65-F5344CB8AC3E}">
        <p14:creationId xmlns:p14="http://schemas.microsoft.com/office/powerpoint/2010/main" val="42392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a:latin typeface="Calibri" panose="020F0502020204030204" pitchFamily="34" charset="0"/>
              </a:rPr>
              <a:t>We can assume that the column weekday is represented as 0:Sunday, 1:Monday, 2:Tuesday, 3:Wednesday, 4:Thursday, 5:Friday, </a:t>
            </a:r>
            <a:r>
              <a:rPr lang="en-US" sz="1400" dirty="0" smtClean="0">
                <a:latin typeface="Calibri" panose="020F0502020204030204" pitchFamily="34" charset="0"/>
              </a:rPr>
              <a:t>6:Saturday by the information given in Data Dictionary. </a:t>
            </a:r>
            <a:r>
              <a:rPr lang="en-US" sz="1400" dirty="0">
                <a:latin typeface="Calibri" panose="020F0502020204030204" pitchFamily="34" charset="0"/>
              </a:rPr>
              <a:t/>
            </a:r>
            <a:br>
              <a:rPr lang="en-US" sz="1400" dirty="0">
                <a:latin typeface="Calibri" panose="020F0502020204030204" pitchFamily="34" charset="0"/>
              </a:rPr>
            </a:br>
            <a:r>
              <a:rPr lang="en-US" sz="1400" dirty="0">
                <a:latin typeface="Calibri" panose="020F0502020204030204" pitchFamily="34" charset="0"/>
              </a:rPr>
              <a:t>From the </a:t>
            </a:r>
            <a:r>
              <a:rPr lang="en-US" sz="1400" dirty="0" smtClean="0">
                <a:latin typeface="Calibri" panose="020F0502020204030204" pitchFamily="34" charset="0"/>
              </a:rPr>
              <a:t>graph we </a:t>
            </a:r>
            <a:r>
              <a:rPr lang="en-US" sz="1400" dirty="0">
                <a:latin typeface="Calibri" panose="020F0502020204030204" pitchFamily="34" charset="0"/>
              </a:rPr>
              <a:t>can understand that </a:t>
            </a:r>
            <a:r>
              <a:rPr lang="en-US" sz="1400" dirty="0" smtClean="0">
                <a:latin typeface="Calibri" panose="020F0502020204030204" pitchFamily="34" charset="0"/>
              </a:rPr>
              <a:t>Thursdays </a:t>
            </a:r>
            <a:r>
              <a:rPr lang="en-US" sz="1400" dirty="0">
                <a:latin typeface="Calibri" panose="020F0502020204030204" pitchFamily="34" charset="0"/>
              </a:rPr>
              <a:t>and Fridays are having the </a:t>
            </a:r>
            <a:r>
              <a:rPr lang="en-US" sz="1400" dirty="0" smtClean="0">
                <a:latin typeface="Calibri" panose="020F0502020204030204" pitchFamily="34" charset="0"/>
              </a:rPr>
              <a:t>highest </a:t>
            </a:r>
            <a:r>
              <a:rPr lang="en-US" sz="1400" dirty="0">
                <a:latin typeface="Calibri" panose="020F0502020204030204" pitchFamily="34" charset="0"/>
              </a:rPr>
              <a:t>number of bike share </a:t>
            </a:r>
            <a:r>
              <a:rPr lang="en-US" sz="1400" dirty="0" smtClean="0">
                <a:latin typeface="Calibri" panose="020F0502020204030204" pitchFamily="34" charset="0"/>
              </a:rPr>
              <a:t>occurred and not the week ends. </a:t>
            </a:r>
            <a:br>
              <a:rPr lang="en-US" sz="1400" dirty="0" smtClean="0">
                <a:latin typeface="Calibri" panose="020F0502020204030204" pitchFamily="34" charset="0"/>
              </a:rPr>
            </a:br>
            <a:r>
              <a:rPr lang="en-US" sz="1400" dirty="0" smtClean="0">
                <a:latin typeface="Calibri" panose="020F0502020204030204" pitchFamily="34" charset="0"/>
              </a:rPr>
              <a:t>It might be because of people traveling to office, students using to travel, etc. </a:t>
            </a:r>
            <a:r>
              <a:rPr lang="en-US" sz="1400" dirty="0">
                <a:latin typeface="Calibri" panose="020F0502020204030204" pitchFamily="34" charset="0"/>
              </a:rPr>
              <a:t/>
            </a:r>
            <a:br>
              <a:rPr lang="en-US" sz="1400" dirty="0">
                <a:latin typeface="Calibri" panose="020F0502020204030204" pitchFamily="34" charset="0"/>
              </a:rPr>
            </a:br>
            <a:endParaRPr lang="en-US" sz="1400"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3411" y="2133600"/>
            <a:ext cx="8507003" cy="3778250"/>
          </a:xfrm>
        </p:spPr>
      </p:pic>
    </p:spTree>
    <p:extLst>
      <p:ext uri="{BB962C8B-B14F-4D97-AF65-F5344CB8AC3E}">
        <p14:creationId xmlns:p14="http://schemas.microsoft.com/office/powerpoint/2010/main" val="305965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a:latin typeface="Calibri" panose="020F0502020204030204" pitchFamily="34" charset="0"/>
              </a:rPr>
              <a:t>From the Data Dictionary we can understand that the </a:t>
            </a:r>
            <a:r>
              <a:rPr lang="en-US" sz="1600" dirty="0" err="1" smtClean="0">
                <a:latin typeface="Calibri" panose="020F0502020204030204" pitchFamily="34" charset="0"/>
              </a:rPr>
              <a:t>mnth</a:t>
            </a:r>
            <a:r>
              <a:rPr lang="en-US" sz="1600" dirty="0" smtClean="0">
                <a:latin typeface="Calibri" panose="020F0502020204030204" pitchFamily="34" charset="0"/>
              </a:rPr>
              <a:t> column is 1-12 </a:t>
            </a:r>
            <a:r>
              <a:rPr lang="en-US" sz="1600" dirty="0">
                <a:latin typeface="Calibri" panose="020F0502020204030204" pitchFamily="34" charset="0"/>
              </a:rPr>
              <a:t>months.</a:t>
            </a:r>
            <a:br>
              <a:rPr lang="en-US" sz="1600" dirty="0">
                <a:latin typeface="Calibri" panose="020F0502020204030204" pitchFamily="34" charset="0"/>
              </a:rPr>
            </a:br>
            <a:r>
              <a:rPr lang="en-US" sz="1600" dirty="0">
                <a:latin typeface="Calibri" panose="020F0502020204030204" pitchFamily="34" charset="0"/>
              </a:rPr>
              <a:t>From the </a:t>
            </a:r>
            <a:r>
              <a:rPr lang="en-US" sz="1600" dirty="0" smtClean="0">
                <a:latin typeface="Calibri" panose="020F0502020204030204" pitchFamily="34" charset="0"/>
              </a:rPr>
              <a:t>graph based </a:t>
            </a:r>
            <a:r>
              <a:rPr lang="en-US" sz="1600" dirty="0">
                <a:latin typeface="Calibri" panose="020F0502020204030204" pitchFamily="34" charset="0"/>
              </a:rPr>
              <a:t>on </a:t>
            </a:r>
            <a:r>
              <a:rPr lang="en-US" sz="1600" dirty="0" smtClean="0">
                <a:latin typeface="Calibri" panose="020F0502020204030204" pitchFamily="34" charset="0"/>
              </a:rPr>
              <a:t>month </a:t>
            </a:r>
            <a:r>
              <a:rPr lang="en-US" sz="1600" dirty="0">
                <a:latin typeface="Calibri" panose="020F0502020204030204" pitchFamily="34" charset="0"/>
              </a:rPr>
              <a:t>with </a:t>
            </a:r>
            <a:r>
              <a:rPr lang="en-US" sz="1600" dirty="0" smtClean="0">
                <a:latin typeface="Calibri" panose="020F0502020204030204" pitchFamily="34" charset="0"/>
              </a:rPr>
              <a:t>season </a:t>
            </a:r>
            <a:r>
              <a:rPr lang="en-US" sz="1600" dirty="0">
                <a:latin typeface="Calibri" panose="020F0502020204030204" pitchFamily="34" charset="0"/>
              </a:rPr>
              <a:t>we can understand that the months with fall season has the highest number of bike share </a:t>
            </a:r>
            <a:r>
              <a:rPr lang="en-US" sz="1600" dirty="0" smtClean="0">
                <a:latin typeface="Calibri" panose="020F0502020204030204" pitchFamily="34" charset="0"/>
              </a:rPr>
              <a:t>occurred </a:t>
            </a:r>
            <a:r>
              <a:rPr lang="en-US" sz="1600" dirty="0">
                <a:latin typeface="Calibri" panose="020F0502020204030204" pitchFamily="34" charset="0"/>
              </a:rPr>
              <a:t>out of all </a:t>
            </a:r>
            <a:r>
              <a:rPr lang="en-US" sz="1600" dirty="0" smtClean="0">
                <a:latin typeface="Calibri" panose="020F0502020204030204" pitchFamily="34" charset="0"/>
              </a:rPr>
              <a:t>other seasons in </a:t>
            </a:r>
            <a:r>
              <a:rPr lang="en-US" sz="1600" dirty="0">
                <a:latin typeface="Calibri" panose="020F0502020204030204" pitchFamily="34" charset="0"/>
              </a:rPr>
              <a:t>a </a:t>
            </a:r>
            <a:r>
              <a:rPr lang="en-US" sz="1600" dirty="0" smtClean="0">
                <a:latin typeface="Calibri" panose="020F0502020204030204" pitchFamily="34" charset="0"/>
              </a:rPr>
              <a:t>year. Which gives us the information that fall season at the month of </a:t>
            </a:r>
            <a:r>
              <a:rPr lang="en-US" sz="1600" b="1" dirty="0">
                <a:latin typeface="Calibri" panose="020F0502020204030204" pitchFamily="34" charset="0"/>
              </a:rPr>
              <a:t>J</a:t>
            </a:r>
            <a:r>
              <a:rPr lang="en-US" sz="1600" b="1" dirty="0" smtClean="0">
                <a:latin typeface="Calibri" panose="020F0502020204030204" pitchFamily="34" charset="0"/>
              </a:rPr>
              <a:t>une</a:t>
            </a:r>
            <a:r>
              <a:rPr lang="en-US" sz="1600" dirty="0" smtClean="0">
                <a:latin typeface="Calibri" panose="020F0502020204030204" pitchFamily="34" charset="0"/>
              </a:rPr>
              <a:t>, </a:t>
            </a:r>
            <a:r>
              <a:rPr lang="en-US" sz="1600" b="1" dirty="0" smtClean="0">
                <a:latin typeface="Calibri" panose="020F0502020204030204" pitchFamily="34" charset="0"/>
              </a:rPr>
              <a:t>July</a:t>
            </a:r>
            <a:r>
              <a:rPr lang="en-US" sz="1600" dirty="0" smtClean="0">
                <a:latin typeface="Calibri" panose="020F0502020204030204" pitchFamily="34" charset="0"/>
              </a:rPr>
              <a:t>, </a:t>
            </a:r>
            <a:r>
              <a:rPr lang="en-US" sz="1600" b="1" dirty="0" smtClean="0">
                <a:latin typeface="Calibri" panose="020F0502020204030204" pitchFamily="34" charset="0"/>
              </a:rPr>
              <a:t>August</a:t>
            </a:r>
            <a:r>
              <a:rPr lang="en-US" sz="1600" dirty="0" smtClean="0">
                <a:latin typeface="Calibri" panose="020F0502020204030204" pitchFamily="34" charset="0"/>
              </a:rPr>
              <a:t> and </a:t>
            </a:r>
            <a:r>
              <a:rPr lang="en-US" sz="1600" b="1" dirty="0" smtClean="0">
                <a:latin typeface="Calibri" panose="020F0502020204030204" pitchFamily="34" charset="0"/>
              </a:rPr>
              <a:t>September </a:t>
            </a:r>
            <a:r>
              <a:rPr lang="en-US" sz="1600" dirty="0" smtClean="0">
                <a:latin typeface="Calibri" panose="020F0502020204030204" pitchFamily="34" charset="0"/>
              </a:rPr>
              <a:t>has the high demand or high usage of bike share occurred.</a:t>
            </a:r>
            <a:r>
              <a:rPr lang="en-US" sz="1600" dirty="0">
                <a:latin typeface="Calibri" panose="020F0502020204030204" pitchFamily="34" charset="0"/>
              </a:rPr>
              <a:t/>
            </a:r>
            <a:br>
              <a:rPr lang="en-US" sz="1600" dirty="0">
                <a:latin typeface="Calibri" panose="020F0502020204030204" pitchFamily="34" charset="0"/>
              </a:rPr>
            </a:br>
            <a:endParaRPr lang="en-US" sz="1600"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3411" y="2133600"/>
            <a:ext cx="8507003" cy="3778250"/>
          </a:xfrm>
        </p:spPr>
      </p:pic>
    </p:spTree>
    <p:extLst>
      <p:ext uri="{BB962C8B-B14F-4D97-AF65-F5344CB8AC3E}">
        <p14:creationId xmlns:p14="http://schemas.microsoft.com/office/powerpoint/2010/main" val="338560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latin typeface="Calibri" panose="020F0502020204030204" pitchFamily="34" charset="0"/>
              </a:rPr>
              <a:t>From the </a:t>
            </a:r>
            <a:r>
              <a:rPr lang="en-US" sz="1600" dirty="0" smtClean="0">
                <a:latin typeface="Calibri" panose="020F0502020204030204" pitchFamily="34" charset="0"/>
              </a:rPr>
              <a:t>graph we </a:t>
            </a:r>
            <a:r>
              <a:rPr lang="en-US" sz="1600" dirty="0">
                <a:latin typeface="Calibri" panose="020F0502020204030204" pitchFamily="34" charset="0"/>
              </a:rPr>
              <a:t>can understand that in all seasons the bikes shared is high at the working day not on a holiday especially at the fall </a:t>
            </a:r>
            <a:r>
              <a:rPr lang="en-US" sz="1600" dirty="0" smtClean="0">
                <a:latin typeface="Calibri" panose="020F0502020204030204" pitchFamily="34" charset="0"/>
              </a:rPr>
              <a:t>season.</a:t>
            </a:r>
            <a:br>
              <a:rPr lang="en-US" sz="1600" dirty="0" smtClean="0">
                <a:latin typeface="Calibri" panose="020F0502020204030204" pitchFamily="34" charset="0"/>
              </a:rPr>
            </a:br>
            <a:r>
              <a:rPr lang="en-US" sz="1600" dirty="0" smtClean="0">
                <a:latin typeface="Calibri" panose="020F0502020204030204" pitchFamily="34" charset="0"/>
              </a:rPr>
              <a:t>This weekday column in the given data gives the same information as given the weekday data.</a:t>
            </a:r>
            <a:endParaRPr lang="en-US" sz="1600"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3411" y="2133600"/>
            <a:ext cx="8507003" cy="3778250"/>
          </a:xfrm>
        </p:spPr>
      </p:pic>
    </p:spTree>
    <p:extLst>
      <p:ext uri="{BB962C8B-B14F-4D97-AF65-F5344CB8AC3E}">
        <p14:creationId xmlns:p14="http://schemas.microsoft.com/office/powerpoint/2010/main" val="361767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a:latin typeface="Calibri" panose="020F0502020204030204" pitchFamily="34" charset="0"/>
              </a:rPr>
              <a:t>From the Data Dictionary we can know that </a:t>
            </a:r>
            <a:r>
              <a:rPr lang="en-US" sz="1400" dirty="0" err="1">
                <a:latin typeface="Calibri" panose="020F0502020204030204" pitchFamily="34" charset="0"/>
              </a:rPr>
              <a:t>weathersit</a:t>
            </a:r>
            <a:r>
              <a:rPr lang="en-US" sz="1400" dirty="0">
                <a:latin typeface="Calibri" panose="020F0502020204030204" pitchFamily="34" charset="0"/>
              </a:rPr>
              <a:t> mentioned in the data is the representation of the weather, they are 1:Clear, Few clouds, Partly cloudy, Partly cloudy, 2:Mist + Cloudy, Mist + Broken clouds, Mist + Few clouds, Mist, 3:Light Snow, Light Rain + Thunderstorm + Scattered clouds, Light Rain + Scattered clouds.</a:t>
            </a:r>
            <a:br>
              <a:rPr lang="en-US" sz="1400" dirty="0">
                <a:latin typeface="Calibri" panose="020F0502020204030204" pitchFamily="34" charset="0"/>
              </a:rPr>
            </a:br>
            <a:r>
              <a:rPr lang="en-US" sz="1400" dirty="0">
                <a:latin typeface="Calibri" panose="020F0502020204030204" pitchFamily="34" charset="0"/>
              </a:rPr>
              <a:t>From the </a:t>
            </a:r>
            <a:r>
              <a:rPr lang="en-US" sz="1400" dirty="0" smtClean="0">
                <a:latin typeface="Calibri" panose="020F0502020204030204" pitchFamily="34" charset="0"/>
              </a:rPr>
              <a:t>graph we </a:t>
            </a:r>
            <a:r>
              <a:rPr lang="en-US" sz="1400" dirty="0">
                <a:latin typeface="Calibri" panose="020F0502020204030204" pitchFamily="34" charset="0"/>
              </a:rPr>
              <a:t>can understand that </a:t>
            </a:r>
            <a:r>
              <a:rPr lang="en-US" sz="1400" dirty="0" err="1">
                <a:latin typeface="Calibri" panose="020F0502020204030204" pitchFamily="34" charset="0"/>
              </a:rPr>
              <a:t>weathersit</a:t>
            </a:r>
            <a:r>
              <a:rPr lang="en-US" sz="1400" dirty="0">
                <a:latin typeface="Calibri" panose="020F0502020204030204" pitchFamily="34" charset="0"/>
              </a:rPr>
              <a:t> 1 has the </a:t>
            </a:r>
            <a:r>
              <a:rPr lang="en-US" sz="1400" dirty="0" smtClean="0">
                <a:latin typeface="Calibri" panose="020F0502020204030204" pitchFamily="34" charset="0"/>
              </a:rPr>
              <a:t>highest </a:t>
            </a:r>
            <a:r>
              <a:rPr lang="en-US" sz="1400" dirty="0">
                <a:latin typeface="Calibri" panose="020F0502020204030204" pitchFamily="34" charset="0"/>
              </a:rPr>
              <a:t>number of bike share </a:t>
            </a:r>
            <a:r>
              <a:rPr lang="en-US" sz="1400" dirty="0" smtClean="0">
                <a:latin typeface="Calibri" panose="020F0502020204030204" pitchFamily="34" charset="0"/>
              </a:rPr>
              <a:t>occurred </a:t>
            </a:r>
            <a:r>
              <a:rPr lang="en-US" sz="1400" dirty="0">
                <a:latin typeface="Calibri" panose="020F0502020204030204" pitchFamily="34" charset="0"/>
              </a:rPr>
              <a:t>in both the year 2018 and 2019, that is a good weather which makes the demand for bike share to rise.</a:t>
            </a:r>
            <a:br>
              <a:rPr lang="en-US" sz="1400" dirty="0">
                <a:latin typeface="Calibri" panose="020F0502020204030204" pitchFamily="34" charset="0"/>
              </a:rPr>
            </a:br>
            <a:endParaRPr lang="en-US" sz="1400" dirty="0">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3411" y="2133600"/>
            <a:ext cx="8507003" cy="3778250"/>
          </a:xfrm>
        </p:spPr>
      </p:pic>
    </p:spTree>
    <p:extLst>
      <p:ext uri="{BB962C8B-B14F-4D97-AF65-F5344CB8AC3E}">
        <p14:creationId xmlns:p14="http://schemas.microsoft.com/office/powerpoint/2010/main" val="196396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a:latin typeface="Calibri" panose="020F0502020204030204" pitchFamily="34" charset="0"/>
              </a:rPr>
              <a:t>From the graph we can understand that the increase in temperature </a:t>
            </a:r>
            <a:r>
              <a:rPr lang="en-US" sz="1400" dirty="0" err="1">
                <a:latin typeface="Calibri" panose="020F0502020204030204" pitchFamily="34" charset="0"/>
              </a:rPr>
              <a:t>increses</a:t>
            </a:r>
            <a:r>
              <a:rPr lang="en-US" sz="1400" dirty="0">
                <a:latin typeface="Calibri" panose="020F0502020204030204" pitchFamily="34" charset="0"/>
              </a:rPr>
              <a:t> the demand for bike share between 20 to 30 degree.</a:t>
            </a:r>
            <a:br>
              <a:rPr lang="en-US" sz="1400" dirty="0">
                <a:latin typeface="Calibri" panose="020F0502020204030204" pitchFamily="34" charset="0"/>
              </a:rPr>
            </a:br>
            <a:r>
              <a:rPr lang="en-US" sz="1400" dirty="0">
                <a:latin typeface="Calibri" panose="020F0502020204030204" pitchFamily="34" charset="0"/>
              </a:rPr>
              <a:t>Where as increase in wind speed and humidity decrease the demand for bike share which is a non </a:t>
            </a:r>
            <a:r>
              <a:rPr lang="en-US" sz="1400" dirty="0" smtClean="0">
                <a:latin typeface="Calibri" panose="020F0502020204030204" pitchFamily="34" charset="0"/>
              </a:rPr>
              <a:t>favorable </a:t>
            </a:r>
            <a:r>
              <a:rPr lang="en-US" sz="1400" dirty="0">
                <a:latin typeface="Calibri" panose="020F0502020204030204" pitchFamily="34" charset="0"/>
              </a:rPr>
              <a:t>period.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769" y="2133600"/>
            <a:ext cx="8326288" cy="3778250"/>
          </a:xfrm>
        </p:spPr>
      </p:pic>
    </p:spTree>
    <p:extLst>
      <p:ext uri="{BB962C8B-B14F-4D97-AF65-F5344CB8AC3E}">
        <p14:creationId xmlns:p14="http://schemas.microsoft.com/office/powerpoint/2010/main" val="96220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Result of Descriptive and Diagnostic Analysis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We can see through the data that season and weather place a vital role in the demand for bike sharing.</a:t>
            </a:r>
          </a:p>
          <a:p>
            <a:r>
              <a:rPr lang="en-US" dirty="0" smtClean="0">
                <a:latin typeface="Calibri" panose="020F0502020204030204" pitchFamily="34" charset="0"/>
              </a:rPr>
              <a:t>A good weather and a good temperature make the people to ride a bike to pass time or it can be the office workers and students using it because of thrill or less of cost.</a:t>
            </a:r>
          </a:p>
          <a:p>
            <a:r>
              <a:rPr lang="en-US" dirty="0" smtClean="0">
                <a:latin typeface="Calibri" panose="020F0502020204030204" pitchFamily="34" charset="0"/>
              </a:rPr>
              <a:t>Humid and bad weather can cause to decrease the demand of this bike share, due to risk factors people may avoid it.</a:t>
            </a:r>
          </a:p>
          <a:p>
            <a:r>
              <a:rPr lang="en-US" dirty="0" smtClean="0">
                <a:latin typeface="Calibri" panose="020F0502020204030204" pitchFamily="34" charset="0"/>
              </a:rPr>
              <a:t>Demand for bike share during Holidays is comparatively lesser that the working days.</a:t>
            </a:r>
            <a:endParaRPr lang="en-US" dirty="0">
              <a:latin typeface="Calibri" panose="020F0502020204030204" pitchFamily="34" charset="0"/>
            </a:endParaRPr>
          </a:p>
        </p:txBody>
      </p:sp>
    </p:spTree>
    <p:extLst>
      <p:ext uri="{BB962C8B-B14F-4D97-AF65-F5344CB8AC3E}">
        <p14:creationId xmlns:p14="http://schemas.microsoft.com/office/powerpoint/2010/main" val="127496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According to Predictive Analysis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There is a good demand and  assuming good welcoming among the users due to raise in demand of bike share compared to 2018 and 2019.</a:t>
            </a:r>
          </a:p>
          <a:p>
            <a:r>
              <a:rPr lang="en-US" dirty="0" smtClean="0">
                <a:latin typeface="Calibri" panose="020F0502020204030204" pitchFamily="34" charset="0"/>
              </a:rPr>
              <a:t>From Machine learning and performing Liner Regression we could predict that there will be a increase in demand for the bike sharing during the time of fall season and a less decrease in demand during bad weather and holiday.</a:t>
            </a:r>
          </a:p>
          <a:p>
            <a:r>
              <a:rPr lang="en-US" dirty="0" smtClean="0">
                <a:latin typeface="Calibri" panose="020F0502020204030204" pitchFamily="34" charset="0"/>
              </a:rPr>
              <a:t>Once the COVID situation is change and everything is settled, Business can proceed with the bike sharing, Since it has a good response from the people.</a:t>
            </a:r>
          </a:p>
          <a:p>
            <a:r>
              <a:rPr lang="en-US" dirty="0" smtClean="0">
                <a:latin typeface="Calibri" panose="020F0502020204030204" pitchFamily="34" charset="0"/>
              </a:rPr>
              <a:t>Increasing the bike availability during the time of fall season and good weather or during the month of </a:t>
            </a:r>
            <a:r>
              <a:rPr lang="en-US" b="1" dirty="0" smtClean="0">
                <a:latin typeface="Calibri" panose="020F0502020204030204" pitchFamily="34" charset="0"/>
              </a:rPr>
              <a:t>June</a:t>
            </a:r>
            <a:r>
              <a:rPr lang="en-US" dirty="0">
                <a:latin typeface="Calibri" panose="020F0502020204030204" pitchFamily="34" charset="0"/>
              </a:rPr>
              <a:t>, </a:t>
            </a:r>
            <a:r>
              <a:rPr lang="en-US" b="1" dirty="0">
                <a:latin typeface="Calibri" panose="020F0502020204030204" pitchFamily="34" charset="0"/>
              </a:rPr>
              <a:t>July</a:t>
            </a:r>
            <a:r>
              <a:rPr lang="en-US" dirty="0">
                <a:latin typeface="Calibri" panose="020F0502020204030204" pitchFamily="34" charset="0"/>
              </a:rPr>
              <a:t>, </a:t>
            </a:r>
            <a:r>
              <a:rPr lang="en-US" b="1" dirty="0">
                <a:latin typeface="Calibri" panose="020F0502020204030204" pitchFamily="34" charset="0"/>
              </a:rPr>
              <a:t>August</a:t>
            </a:r>
            <a:r>
              <a:rPr lang="en-US" dirty="0">
                <a:latin typeface="Calibri" panose="020F0502020204030204" pitchFamily="34" charset="0"/>
              </a:rPr>
              <a:t> and </a:t>
            </a:r>
            <a:r>
              <a:rPr lang="en-US" b="1" dirty="0" smtClean="0">
                <a:latin typeface="Calibri" panose="020F0502020204030204" pitchFamily="34" charset="0"/>
              </a:rPr>
              <a:t>September, </a:t>
            </a:r>
            <a:r>
              <a:rPr lang="en-US" dirty="0" smtClean="0">
                <a:latin typeface="Calibri" panose="020F0502020204030204" pitchFamily="34" charset="0"/>
              </a:rPr>
              <a:t>Since these are having high demands.</a:t>
            </a:r>
          </a:p>
          <a:p>
            <a:r>
              <a:rPr lang="en-US" dirty="0" smtClean="0">
                <a:latin typeface="Calibri" panose="020F0502020204030204" pitchFamily="34" charset="0"/>
              </a:rPr>
              <a:t>Can reduce the availability during the month of </a:t>
            </a:r>
            <a:r>
              <a:rPr lang="en-US" b="1" dirty="0" smtClean="0">
                <a:latin typeface="Calibri" panose="020F0502020204030204" pitchFamily="34" charset="0"/>
              </a:rPr>
              <a:t>December, January, February </a:t>
            </a:r>
            <a:r>
              <a:rPr lang="en-US" dirty="0" smtClean="0">
                <a:latin typeface="Calibri" panose="020F0502020204030204" pitchFamily="34" charset="0"/>
              </a:rPr>
              <a:t>and</a:t>
            </a:r>
            <a:r>
              <a:rPr lang="en-US" b="1" dirty="0" smtClean="0">
                <a:latin typeface="Calibri" panose="020F0502020204030204" pitchFamily="34" charset="0"/>
              </a:rPr>
              <a:t> march </a:t>
            </a:r>
            <a:r>
              <a:rPr lang="en-US" dirty="0" smtClean="0">
                <a:latin typeface="Calibri" panose="020F0502020204030204" pitchFamily="34" charset="0"/>
              </a:rPr>
              <a:t>which is a winter season, and use these time to service the bikes.</a:t>
            </a:r>
            <a:endParaRPr lang="en-US" dirty="0">
              <a:latin typeface="Calibri" panose="020F0502020204030204" pitchFamily="34" charset="0"/>
            </a:endParaRPr>
          </a:p>
        </p:txBody>
      </p:sp>
    </p:spTree>
    <p:extLst>
      <p:ext uri="{BB962C8B-B14F-4D97-AF65-F5344CB8AC3E}">
        <p14:creationId xmlns:p14="http://schemas.microsoft.com/office/powerpoint/2010/main" val="5278826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236</TotalTime>
  <Words>592</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Bike sharing</vt:lpstr>
      <vt:lpstr>Understanding of the data From the given Data Dictionary we can know that season mentioned in the data is 1:spring, 2:summer, 3:fall, 4:winter. From the graph we can understand that the season 3 which is the fall season, has the highest number of bike share occurred in both the year 2018 and 2019. This show that there is a demand in the season of fall. </vt:lpstr>
      <vt:lpstr>We can assume that the column weekday is represented as 0:Sunday, 1:Monday, 2:Tuesday, 3:Wednesday, 4:Thursday, 5:Friday, 6:Saturday by the information given in Data Dictionary.  From the graph we can understand that Thursdays and Fridays are having the highest number of bike share occurred and not the week ends.  It might be because of people traveling to office, students using to travel, etc.  </vt:lpstr>
      <vt:lpstr>From the Data Dictionary we can understand that the mnth column is 1-12 months. From the graph based on month with season we can understand that the months with fall season has the highest number of bike share occurred out of all other seasons in a year. Which gives us the information that fall season at the month of June, July, August and September has the high demand or high usage of bike share occurred. </vt:lpstr>
      <vt:lpstr>From the graph we can understand that in all seasons the bikes shared is high at the working day not on a holiday especially at the fall season. This weekday column in the given data gives the same information as given the weekday data.</vt:lpstr>
      <vt:lpstr>From the Data Dictionary we can know that weathersit mentioned in the data is the representation of the weather, they are 1:Clear, Few clouds, Partly cloudy, Partly cloudy, 2:Mist + Cloudy, Mist + Broken clouds, Mist + Few clouds, Mist, 3:Light Snow, Light Rain + Thunderstorm + Scattered clouds, Light Rain + Scattered clouds. From the graph we can understand that weathersit 1 has the highest number of bike share occurred in both the year 2018 and 2019, that is a good weather which makes the demand for bike share to rise. </vt:lpstr>
      <vt:lpstr>From the graph we can understand that the increase in temperature increses the demand for bike share between 20 to 30 degree. Where as increase in wind speed and humidity decrease the demand for bike share which is a non favorable period.</vt:lpstr>
      <vt:lpstr>Result of Descriptive and Diagnostic Analysis</vt:lpstr>
      <vt:lpstr>According to Predictive Analysis</vt:lpstr>
      <vt:lpstr>Summary of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dc:title>
  <dc:creator>PC125</dc:creator>
  <cp:lastModifiedBy>PC125</cp:lastModifiedBy>
  <cp:revision>13</cp:revision>
  <dcterms:created xsi:type="dcterms:W3CDTF">2021-10-31T12:15:37Z</dcterms:created>
  <dcterms:modified xsi:type="dcterms:W3CDTF">2021-10-31T16:11:38Z</dcterms:modified>
</cp:coreProperties>
</file>