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Fira Sans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Medium-regular.fntdata"/><Relationship Id="rId11" Type="http://schemas.openxmlformats.org/officeDocument/2006/relationships/slide" Target="slides/slide5.xml"/><Relationship Id="rId22" Type="http://schemas.openxmlformats.org/officeDocument/2006/relationships/font" Target="fonts/FiraSansMedium-italic.fntdata"/><Relationship Id="rId10" Type="http://schemas.openxmlformats.org/officeDocument/2006/relationships/slide" Target="slides/slide4.xml"/><Relationship Id="rId21" Type="http://schemas.openxmlformats.org/officeDocument/2006/relationships/font" Target="fonts/FiraSans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FiraSans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a297264d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ba297264d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a297264d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ba297264da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a2e3d6e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a2e3d6e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a2e3d6eb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a2e3d6eb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a2e3d6eb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a2e3d6eb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a2e3d6eb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a2e3d6eb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a2e3d6eb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a2e3d6eb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a2e3d6e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a2e3d6e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a297264d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ba297264da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00" cy="35004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5100" cy="2512200"/>
          </a:xfrm>
          <a:prstGeom prst="rect">
            <a:avLst/>
          </a:prstGeom>
          <a:noFill/>
          <a:ln>
            <a:noFill/>
          </a:ln>
        </p:spPr>
      </p:sp>
      <p:sp>
        <p:nvSpPr>
          <p:cNvPr id="64" name="Google Shape;64;p16"/>
          <p:cNvSpPr/>
          <p:nvPr>
            <p:ph idx="3" type="pic"/>
          </p:nvPr>
        </p:nvSpPr>
        <p:spPr>
          <a:xfrm>
            <a:off x="4335870" y="1965008"/>
            <a:ext cx="1070700" cy="22002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2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22"/>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3"/>
          <p:cNvSpPr/>
          <p:nvPr>
            <p:ph idx="2" type="pic"/>
          </p:nvPr>
        </p:nvSpPr>
        <p:spPr>
          <a:xfrm>
            <a:off x="3887391" y="740569"/>
            <a:ext cx="4629000" cy="3655200"/>
          </a:xfrm>
          <a:prstGeom prst="rect">
            <a:avLst/>
          </a:prstGeom>
          <a:noFill/>
          <a:ln>
            <a:noFill/>
          </a:ln>
        </p:spPr>
      </p:sp>
      <p:sp>
        <p:nvSpPr>
          <p:cNvPr id="108" name="Google Shape;108;p23"/>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0" name="Google Shape;120;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6" name="Google Shape;126;p2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27" name="Google Shape;127;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7"/>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3" name="Google Shape;133;p27"/>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7"/>
          <p:cNvSpPr/>
          <p:nvPr/>
        </p:nvSpPr>
        <p:spPr>
          <a:xfrm rot="2475421">
            <a:off x="-1129901" y="-1691588"/>
            <a:ext cx="3017584" cy="5328889"/>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27"/>
          <p:cNvSpPr/>
          <p:nvPr/>
        </p:nvSpPr>
        <p:spPr>
          <a:xfrm rot="3140557">
            <a:off x="-1644272" y="-2104780"/>
            <a:ext cx="3019830" cy="532934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6913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27"/>
          <p:cNvSpPr/>
          <p:nvPr/>
        </p:nvSpPr>
        <p:spPr>
          <a:xfrm rot="8902757">
            <a:off x="1695517" y="416834"/>
            <a:ext cx="1026500" cy="9546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27"/>
          <p:cNvSpPr txBox="1"/>
          <p:nvPr/>
        </p:nvSpPr>
        <p:spPr>
          <a:xfrm>
            <a:off x="1779300" y="3176225"/>
            <a:ext cx="5585400" cy="11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latin typeface="Proxima Nova"/>
                <a:ea typeface="Proxima Nova"/>
                <a:cs typeface="Proxima Nova"/>
                <a:sym typeface="Proxima Nova"/>
              </a:rPr>
              <a:t>Domain 2: Design Resilient Architectures</a:t>
            </a:r>
            <a:endParaRPr b="1" sz="2400">
              <a:solidFill>
                <a:schemeClr val="lt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b="1" lang="en" sz="2400">
                <a:solidFill>
                  <a:schemeClr val="lt1"/>
                </a:solidFill>
                <a:latin typeface="Proxima Nova"/>
                <a:ea typeface="Proxima Nova"/>
                <a:cs typeface="Proxima Nova"/>
                <a:sym typeface="Proxima Nova"/>
              </a:rPr>
              <a:t>26%</a:t>
            </a:r>
            <a:endParaRPr b="1" sz="2400">
              <a:solidFill>
                <a:schemeClr val="lt1"/>
              </a:solidFill>
              <a:latin typeface="Proxima Nova"/>
              <a:ea typeface="Proxima Nova"/>
              <a:cs typeface="Proxima Nova"/>
              <a:sym typeface="Proxima Nova"/>
            </a:endParaRPr>
          </a:p>
        </p:txBody>
      </p:sp>
      <p:pic>
        <p:nvPicPr>
          <p:cNvPr id="138" name="Google Shape;138;p27"/>
          <p:cNvPicPr preferRelativeResize="0"/>
          <p:nvPr/>
        </p:nvPicPr>
        <p:blipFill>
          <a:blip r:embed="rId3">
            <a:alphaModFix/>
          </a:blip>
          <a:stretch>
            <a:fillRect/>
          </a:stretch>
        </p:blipFill>
        <p:spPr>
          <a:xfrm>
            <a:off x="3160447" y="433525"/>
            <a:ext cx="2823101" cy="2823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8"/>
          <p:cNvSpPr/>
          <p:nvPr/>
        </p:nvSpPr>
        <p:spPr>
          <a:xfrm rot="2478991">
            <a:off x="-201962" y="-485553"/>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8"/>
          <p:cNvSpPr/>
          <p:nvPr/>
        </p:nvSpPr>
        <p:spPr>
          <a:xfrm flipH="1" rot="-6601657">
            <a:off x="24050" y="-1002656"/>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8"/>
          <p:cNvSpPr/>
          <p:nvPr/>
        </p:nvSpPr>
        <p:spPr>
          <a:xfrm rot="-9215401">
            <a:off x="8321655" y="3631108"/>
            <a:ext cx="939499" cy="1658126"/>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8"/>
          <p:cNvSpPr txBox="1"/>
          <p:nvPr/>
        </p:nvSpPr>
        <p:spPr>
          <a:xfrm>
            <a:off x="291600" y="1777800"/>
            <a:ext cx="8128800" cy="29115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The capability to recover when stressed by load (more requests for service), attacks (either accidental through a bug, or deliberate through intention), and failure of any component in the workload’s components.</a:t>
            </a:r>
            <a:endParaRPr sz="2000">
              <a:solidFill>
                <a:schemeClr val="dk1"/>
              </a:solidFill>
              <a:latin typeface="Proxima Nova"/>
              <a:ea typeface="Proxima Nova"/>
              <a:cs typeface="Proxima Nova"/>
              <a:sym typeface="Proxima Nova"/>
            </a:endParaRPr>
          </a:p>
          <a:p>
            <a:pPr indent="-355600" lvl="0" marL="457200" rtl="0" algn="l">
              <a:lnSpc>
                <a:spcPct val="150000"/>
              </a:lnSpc>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I.E if one part of your </a:t>
            </a:r>
            <a:r>
              <a:rPr lang="en" sz="2000">
                <a:solidFill>
                  <a:schemeClr val="dk1"/>
                </a:solidFill>
                <a:latin typeface="Proxima Nova"/>
                <a:ea typeface="Proxima Nova"/>
                <a:cs typeface="Proxima Nova"/>
                <a:sym typeface="Proxima Nova"/>
              </a:rPr>
              <a:t>architecture</a:t>
            </a:r>
            <a:r>
              <a:rPr lang="en" sz="2000">
                <a:solidFill>
                  <a:schemeClr val="dk1"/>
                </a:solidFill>
                <a:latin typeface="Proxima Nova"/>
                <a:ea typeface="Proxima Nova"/>
                <a:cs typeface="Proxima Nova"/>
                <a:sym typeface="Proxima Nova"/>
              </a:rPr>
              <a:t> has problems or </a:t>
            </a:r>
            <a:r>
              <a:rPr lang="en" sz="2000">
                <a:solidFill>
                  <a:schemeClr val="dk1"/>
                </a:solidFill>
                <a:latin typeface="Proxima Nova"/>
                <a:ea typeface="Proxima Nova"/>
                <a:cs typeface="Proxima Nova"/>
                <a:sym typeface="Proxima Nova"/>
              </a:rPr>
              <a:t>vulnerabilities</a:t>
            </a:r>
            <a:r>
              <a:rPr lang="en" sz="2000">
                <a:solidFill>
                  <a:schemeClr val="dk1"/>
                </a:solidFill>
                <a:latin typeface="Proxima Nova"/>
                <a:ea typeface="Proxima Nova"/>
                <a:cs typeface="Proxima Nova"/>
                <a:sym typeface="Proxima Nova"/>
              </a:rPr>
              <a:t> the rest </a:t>
            </a:r>
            <a:r>
              <a:rPr lang="en" sz="2000">
                <a:solidFill>
                  <a:schemeClr val="dk1"/>
                </a:solidFill>
                <a:latin typeface="Proxima Nova"/>
                <a:ea typeface="Proxima Nova"/>
                <a:cs typeface="Proxima Nova"/>
                <a:sym typeface="Proxima Nova"/>
              </a:rPr>
              <a:t>should</a:t>
            </a:r>
            <a:r>
              <a:rPr lang="en" sz="2000">
                <a:solidFill>
                  <a:schemeClr val="dk1"/>
                </a:solidFill>
                <a:latin typeface="Proxima Nova"/>
                <a:ea typeface="Proxima Nova"/>
                <a:cs typeface="Proxima Nova"/>
                <a:sym typeface="Proxima Nova"/>
              </a:rPr>
              <a:t> not be </a:t>
            </a:r>
            <a:r>
              <a:rPr lang="en" sz="2000">
                <a:solidFill>
                  <a:schemeClr val="dk1"/>
                </a:solidFill>
                <a:latin typeface="Proxima Nova"/>
                <a:ea typeface="Proxima Nova"/>
                <a:cs typeface="Proxima Nova"/>
                <a:sym typeface="Proxima Nova"/>
              </a:rPr>
              <a:t>adversely</a:t>
            </a:r>
            <a:r>
              <a:rPr lang="en" sz="2000">
                <a:solidFill>
                  <a:schemeClr val="dk1"/>
                </a:solidFill>
                <a:latin typeface="Proxima Nova"/>
                <a:ea typeface="Proxima Nova"/>
                <a:cs typeface="Proxima Nova"/>
                <a:sym typeface="Proxima Nova"/>
              </a:rPr>
              <a:t> affected.</a:t>
            </a:r>
            <a:endParaRPr sz="20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2000">
              <a:solidFill>
                <a:schemeClr val="dk1"/>
              </a:solidFill>
              <a:latin typeface="Proxima Nova"/>
              <a:ea typeface="Proxima Nova"/>
              <a:cs typeface="Proxima Nova"/>
              <a:sym typeface="Proxima Nova"/>
            </a:endParaRPr>
          </a:p>
        </p:txBody>
      </p:sp>
      <p:sp>
        <p:nvSpPr>
          <p:cNvPr id="147" name="Google Shape;147;p28"/>
          <p:cNvSpPr/>
          <p:nvPr/>
        </p:nvSpPr>
        <p:spPr>
          <a:xfrm flipH="1" rot="3306446">
            <a:off x="8325562" y="4228474"/>
            <a:ext cx="939228" cy="166044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8"/>
          <p:cNvSpPr/>
          <p:nvPr/>
        </p:nvSpPr>
        <p:spPr>
          <a:xfrm rot="2478991">
            <a:off x="-201962" y="-485553"/>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1543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9" name="Google Shape;149;p28"/>
          <p:cNvSpPr/>
          <p:nvPr/>
        </p:nvSpPr>
        <p:spPr>
          <a:xfrm flipH="1" rot="-6601657">
            <a:off x="24050" y="-1002656"/>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8"/>
          <p:cNvSpPr/>
          <p:nvPr/>
        </p:nvSpPr>
        <p:spPr>
          <a:xfrm rot="-9215401">
            <a:off x="8321655" y="3631108"/>
            <a:ext cx="939499" cy="1658126"/>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8"/>
          <p:cNvSpPr/>
          <p:nvPr/>
        </p:nvSpPr>
        <p:spPr>
          <a:xfrm flipH="1" rot="3306446">
            <a:off x="8325562" y="4228474"/>
            <a:ext cx="939228" cy="166044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1543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28"/>
          <p:cNvSpPr txBox="1"/>
          <p:nvPr/>
        </p:nvSpPr>
        <p:spPr>
          <a:xfrm>
            <a:off x="180900" y="0"/>
            <a:ext cx="8782200" cy="153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4094">
                <a:solidFill>
                  <a:schemeClr val="dk1"/>
                </a:solidFill>
                <a:latin typeface="Proxima Nova"/>
                <a:ea typeface="Proxima Nova"/>
                <a:cs typeface="Proxima Nova"/>
                <a:sym typeface="Proxima Nova"/>
              </a:rPr>
              <a:t>What does it mean to “Design </a:t>
            </a:r>
            <a:r>
              <a:rPr b="1" lang="en" sz="4094">
                <a:solidFill>
                  <a:schemeClr val="dk1"/>
                </a:solidFill>
                <a:latin typeface="Proxima Nova"/>
                <a:ea typeface="Proxima Nova"/>
                <a:cs typeface="Proxima Nova"/>
                <a:sym typeface="Proxima Nova"/>
              </a:rPr>
              <a:t>Resilient</a:t>
            </a:r>
            <a:r>
              <a:rPr b="1" lang="en" sz="4094">
                <a:solidFill>
                  <a:schemeClr val="dk1"/>
                </a:solidFill>
                <a:latin typeface="Proxima Nova"/>
                <a:ea typeface="Proxima Nova"/>
                <a:cs typeface="Proxima Nova"/>
                <a:sym typeface="Proxima Nova"/>
              </a:rPr>
              <a:t> Architecture”?</a:t>
            </a:r>
            <a:endParaRPr b="1" sz="4094">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900100" y="124425"/>
            <a:ext cx="691050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251575" y="300500"/>
            <a:ext cx="2879400" cy="46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Proxima Nova"/>
                <a:ea typeface="Proxima Nova"/>
                <a:cs typeface="Proxima Nova"/>
                <a:sym typeface="Proxima Nova"/>
              </a:rPr>
              <a:t>Pattern 1 - Multi-AZ</a:t>
            </a:r>
            <a:endParaRPr sz="2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dk1"/>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Allows your application to withstand AZ-level impacts</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Mitigates a disruption to the AZ hosting the application, but comes at the expense of application recovery</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End users’ access to the application while the new resources are being re-provisioned in a new AZ</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Great for low-business-impact apps</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AKA bi-modal behavior</a:t>
            </a:r>
            <a:endParaRPr>
              <a:solidFill>
                <a:srgbClr val="333333"/>
              </a:solidFill>
              <a:latin typeface="Proxima Nova"/>
              <a:ea typeface="Proxima Nova"/>
              <a:cs typeface="Proxima Nova"/>
              <a:sym typeface="Proxima Nova"/>
            </a:endParaRPr>
          </a:p>
        </p:txBody>
      </p:sp>
      <p:pic>
        <p:nvPicPr>
          <p:cNvPr id="163" name="Google Shape;163;p30"/>
          <p:cNvPicPr preferRelativeResize="0"/>
          <p:nvPr/>
        </p:nvPicPr>
        <p:blipFill>
          <a:blip r:embed="rId3">
            <a:alphaModFix/>
          </a:blip>
          <a:stretch>
            <a:fillRect/>
          </a:stretch>
        </p:blipFill>
        <p:spPr>
          <a:xfrm>
            <a:off x="3409000" y="152400"/>
            <a:ext cx="5619135"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213900" y="94650"/>
            <a:ext cx="4615200" cy="46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Proxima Nova"/>
                <a:ea typeface="Proxima Nova"/>
                <a:cs typeface="Proxima Nova"/>
                <a:sym typeface="Proxima Nova"/>
              </a:rPr>
              <a:t>Pattern 2 - Multi-AZ w/ Static Stability</a:t>
            </a:r>
            <a:endParaRPr b="1" sz="2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2100">
              <a:solidFill>
                <a:schemeClr val="dk1"/>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Uses multiple instances across multiple AZs within a Region to increase resilience.</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Uses two EC2 instances that are provisioned within two AZs. When the AZ becomes impaired, the website continues to operate as the Elastic Load Balancer diverts traffic away from the impacted AZ.</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b="1" lang="en">
                <a:solidFill>
                  <a:srgbClr val="333333"/>
                </a:solidFill>
                <a:latin typeface="Proxima Nova"/>
                <a:ea typeface="Proxima Nova"/>
                <a:cs typeface="Proxima Nova"/>
                <a:sym typeface="Proxima Nova"/>
              </a:rPr>
              <a:t>U</a:t>
            </a:r>
            <a:r>
              <a:rPr b="1" lang="en">
                <a:solidFill>
                  <a:srgbClr val="333333"/>
                </a:solidFill>
                <a:latin typeface="Proxima Nova"/>
                <a:ea typeface="Proxima Nova"/>
                <a:cs typeface="Proxima Nova"/>
                <a:sym typeface="Proxima Nova"/>
              </a:rPr>
              <a:t>ses static stability to prevent bimodal behavior</a:t>
            </a:r>
            <a:endParaRPr b="1">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 Statically stable systems remain in one mode despite changes, reducing complexity during recovery</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P2 is applied to a customer-facing website with a lower tolerance for downtime.</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p:txBody>
      </p:sp>
      <p:pic>
        <p:nvPicPr>
          <p:cNvPr id="169" name="Google Shape;169;p31"/>
          <p:cNvPicPr preferRelativeResize="0"/>
          <p:nvPr/>
        </p:nvPicPr>
        <p:blipFill>
          <a:blip r:embed="rId3">
            <a:alphaModFix/>
          </a:blip>
          <a:stretch>
            <a:fillRect/>
          </a:stretch>
        </p:blipFill>
        <p:spPr>
          <a:xfrm>
            <a:off x="5029200" y="561875"/>
            <a:ext cx="4157625" cy="368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2"/>
          <p:cNvPicPr preferRelativeResize="0"/>
          <p:nvPr/>
        </p:nvPicPr>
        <p:blipFill>
          <a:blip r:embed="rId3">
            <a:alphaModFix/>
          </a:blip>
          <a:stretch>
            <a:fillRect/>
          </a:stretch>
        </p:blipFill>
        <p:spPr>
          <a:xfrm>
            <a:off x="291038" y="152400"/>
            <a:ext cx="5915925" cy="2929500"/>
          </a:xfrm>
          <a:prstGeom prst="rect">
            <a:avLst/>
          </a:prstGeom>
          <a:noFill/>
          <a:ln>
            <a:noFill/>
          </a:ln>
        </p:spPr>
      </p:pic>
      <p:sp>
        <p:nvSpPr>
          <p:cNvPr id="175" name="Google Shape;175;p32"/>
          <p:cNvSpPr txBox="1"/>
          <p:nvPr/>
        </p:nvSpPr>
        <p:spPr>
          <a:xfrm>
            <a:off x="6513225" y="667350"/>
            <a:ext cx="2369100" cy="380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Multi-Region pattern to increase functional resilience</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Customers can still access services deployed in an alternate Region</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Regional service disruptions are very rare</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Requires significant operational planning and management</a:t>
            </a:r>
            <a:endParaRPr>
              <a:solidFill>
                <a:srgbClr val="333333"/>
              </a:solidFill>
              <a:latin typeface="Proxima Nova"/>
              <a:ea typeface="Proxima Nova"/>
              <a:cs typeface="Proxima Nova"/>
              <a:sym typeface="Proxima Nova"/>
            </a:endParaRPr>
          </a:p>
        </p:txBody>
      </p:sp>
      <p:sp>
        <p:nvSpPr>
          <p:cNvPr id="176" name="Google Shape;176;p32"/>
          <p:cNvSpPr txBox="1"/>
          <p:nvPr/>
        </p:nvSpPr>
        <p:spPr>
          <a:xfrm>
            <a:off x="152400" y="3456550"/>
            <a:ext cx="6193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Proxima Nova"/>
                <a:ea typeface="Proxima Nova"/>
                <a:cs typeface="Proxima Nova"/>
                <a:sym typeface="Proxima Nova"/>
              </a:rPr>
              <a:t>Pattern 3 - </a:t>
            </a:r>
            <a:r>
              <a:rPr b="1" lang="en" sz="2300">
                <a:solidFill>
                  <a:srgbClr val="333333"/>
                </a:solidFill>
                <a:latin typeface="Proxima Nova"/>
                <a:ea typeface="Proxima Nova"/>
                <a:cs typeface="Proxima Nova"/>
                <a:sym typeface="Proxima Nova"/>
              </a:rPr>
              <a:t>Application portfolio distribution</a:t>
            </a:r>
            <a:endParaRPr b="1" sz="27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272550" y="882300"/>
            <a:ext cx="8015700" cy="3378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Char char="-"/>
            </a:pPr>
            <a:r>
              <a:rPr b="1" lang="en">
                <a:solidFill>
                  <a:srgbClr val="333333"/>
                </a:solidFill>
                <a:latin typeface="Proxima Nova"/>
                <a:ea typeface="Proxima Nova"/>
                <a:cs typeface="Proxima Nova"/>
                <a:sym typeface="Proxima Nova"/>
              </a:rPr>
              <a:t>Pilot Light</a:t>
            </a:r>
            <a:r>
              <a:rPr lang="en">
                <a:solidFill>
                  <a:srgbClr val="333333"/>
                </a:solidFill>
                <a:latin typeface="Proxima Nova"/>
                <a:ea typeface="Proxima Nova"/>
                <a:cs typeface="Proxima Nova"/>
                <a:sym typeface="Proxima Nova"/>
              </a:rPr>
              <a:t> – Works for applications that require RTO/RPO of 10s of minutes. Data is actively replicated and app infra is pre-provisioned in the DR Region. App infra is kept switched-off and only switched-on during the restore event.</a:t>
            </a:r>
            <a:endParaRPr>
              <a:solidFill>
                <a:srgbClr val="333333"/>
              </a:solidFill>
              <a:latin typeface="Proxima Nova"/>
              <a:ea typeface="Proxima Nova"/>
              <a:cs typeface="Proxima Nova"/>
              <a:sym typeface="Proxima Nova"/>
            </a:endParaRPr>
          </a:p>
          <a:p>
            <a:pPr indent="0" lvl="0" marL="457200" rtl="0" algn="l">
              <a:lnSpc>
                <a:spcPct val="115000"/>
              </a:lnSpc>
              <a:spcBef>
                <a:spcPts val="80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lnSpc>
                <a:spcPct val="115000"/>
              </a:lnSpc>
              <a:spcBef>
                <a:spcPts val="800"/>
              </a:spcBef>
              <a:spcAft>
                <a:spcPts val="0"/>
              </a:spcAft>
              <a:buClr>
                <a:srgbClr val="333333"/>
              </a:buClr>
              <a:buSzPts val="1400"/>
              <a:buChar char="-"/>
            </a:pPr>
            <a:r>
              <a:rPr b="1" lang="en">
                <a:solidFill>
                  <a:srgbClr val="333333"/>
                </a:solidFill>
                <a:latin typeface="Proxima Nova"/>
                <a:ea typeface="Proxima Nova"/>
                <a:cs typeface="Proxima Nova"/>
                <a:sym typeface="Proxima Nova"/>
              </a:rPr>
              <a:t>Warm Standby</a:t>
            </a:r>
            <a:r>
              <a:rPr lang="en">
                <a:solidFill>
                  <a:srgbClr val="333333"/>
                </a:solidFill>
                <a:latin typeface="Proxima Nova"/>
                <a:ea typeface="Proxima Nova"/>
                <a:cs typeface="Proxima Nova"/>
                <a:sym typeface="Proxima Nova"/>
              </a:rPr>
              <a:t> – Improves restore times significantly compared with pilot light by keeping your applications running in the DR Region but with a reduced capacity. App infra will be scaled up during a DR event, but can typically be automated with minimal manual effort. This pattern can achieve RTO/RPO of minutes if implemented correctly.</a:t>
            </a:r>
            <a:endParaRPr>
              <a:solidFill>
                <a:srgbClr val="333333"/>
              </a:solidFill>
              <a:latin typeface="Proxima Nova"/>
              <a:ea typeface="Proxima Nova"/>
              <a:cs typeface="Proxima Nova"/>
              <a:sym typeface="Proxima Nova"/>
            </a:endParaRPr>
          </a:p>
        </p:txBody>
      </p:sp>
      <p:sp>
        <p:nvSpPr>
          <p:cNvPr id="182" name="Google Shape;182;p33"/>
          <p:cNvSpPr txBox="1"/>
          <p:nvPr/>
        </p:nvSpPr>
        <p:spPr>
          <a:xfrm>
            <a:off x="236250" y="199925"/>
            <a:ext cx="7863300" cy="7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baseline="30000" lang="en" sz="3600">
                <a:solidFill>
                  <a:srgbClr val="333333"/>
                </a:solidFill>
                <a:latin typeface="Proxima Nova"/>
                <a:ea typeface="Proxima Nova"/>
                <a:cs typeface="Proxima Nova"/>
                <a:sym typeface="Proxima Nova"/>
              </a:rPr>
              <a:t>Pattern 4 (P4): Multi-AZ deployment (multi-Region DR)</a:t>
            </a:r>
            <a:endParaRPr b="1" baseline="30000" sz="3600">
              <a:solidFill>
                <a:schemeClr val="dk1"/>
              </a:solidFill>
              <a:latin typeface="Proxima Nova"/>
              <a:ea typeface="Proxima Nova"/>
              <a:cs typeface="Proxima Nova"/>
              <a:sym typeface="Proxima Nova"/>
            </a:endParaRPr>
          </a:p>
        </p:txBody>
      </p:sp>
      <p:pic>
        <p:nvPicPr>
          <p:cNvPr id="183" name="Google Shape;183;p33"/>
          <p:cNvPicPr preferRelativeResize="0"/>
          <p:nvPr/>
        </p:nvPicPr>
        <p:blipFill>
          <a:blip r:embed="rId3">
            <a:alphaModFix/>
          </a:blip>
          <a:stretch>
            <a:fillRect/>
          </a:stretch>
        </p:blipFill>
        <p:spPr>
          <a:xfrm>
            <a:off x="1782051" y="3375247"/>
            <a:ext cx="5579899" cy="1768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a:blip r:embed="rId3">
            <a:alphaModFix/>
          </a:blip>
          <a:stretch>
            <a:fillRect/>
          </a:stretch>
        </p:blipFill>
        <p:spPr>
          <a:xfrm>
            <a:off x="152400" y="152400"/>
            <a:ext cx="6032374" cy="3261600"/>
          </a:xfrm>
          <a:prstGeom prst="rect">
            <a:avLst/>
          </a:prstGeom>
          <a:noFill/>
          <a:ln>
            <a:noFill/>
          </a:ln>
        </p:spPr>
      </p:pic>
      <p:sp>
        <p:nvSpPr>
          <p:cNvPr id="189" name="Google Shape;189;p34"/>
          <p:cNvSpPr txBox="1"/>
          <p:nvPr/>
        </p:nvSpPr>
        <p:spPr>
          <a:xfrm>
            <a:off x="6238875" y="667350"/>
            <a:ext cx="2600400" cy="388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Applications with zero tolerance for disruption</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Run their workload simultaneously in multiple Regions</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Mitigates against regional </a:t>
            </a:r>
            <a:r>
              <a:rPr lang="en">
                <a:solidFill>
                  <a:srgbClr val="333333"/>
                </a:solidFill>
                <a:latin typeface="Proxima Nova"/>
                <a:ea typeface="Proxima Nova"/>
                <a:cs typeface="Proxima Nova"/>
                <a:sym typeface="Proxima Nova"/>
              </a:rPr>
              <a:t>disruptions</a:t>
            </a:r>
            <a:endParaRPr>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333333"/>
              </a:solidFill>
              <a:latin typeface="Proxima Nova"/>
              <a:ea typeface="Proxima Nova"/>
              <a:cs typeface="Proxima Nova"/>
              <a:sym typeface="Proxima Nova"/>
            </a:endParaRPr>
          </a:p>
          <a:p>
            <a:pPr indent="-317500" lvl="0" marL="457200" rtl="0" algn="l">
              <a:spcBef>
                <a:spcPts val="0"/>
              </a:spcBef>
              <a:spcAft>
                <a:spcPts val="0"/>
              </a:spcAft>
              <a:buClr>
                <a:srgbClr val="333333"/>
              </a:buClr>
              <a:buSzPts val="1400"/>
              <a:buFont typeface="Proxima Nova"/>
              <a:buChar char="-"/>
            </a:pPr>
            <a:r>
              <a:rPr lang="en">
                <a:solidFill>
                  <a:srgbClr val="333333"/>
                </a:solidFill>
                <a:latin typeface="Proxima Nova"/>
                <a:ea typeface="Proxima Nova"/>
                <a:cs typeface="Proxima Nova"/>
                <a:sym typeface="Proxima Nova"/>
              </a:rPr>
              <a:t>Invests additional costs and complexity to deliver a RTO of near zero and an RPO of near zero data loss</a:t>
            </a:r>
            <a:endParaRPr>
              <a:solidFill>
                <a:srgbClr val="333333"/>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333333"/>
              </a:solidFill>
              <a:latin typeface="Proxima Nova"/>
              <a:ea typeface="Proxima Nova"/>
              <a:cs typeface="Proxima Nova"/>
              <a:sym typeface="Proxima Nova"/>
            </a:endParaRPr>
          </a:p>
        </p:txBody>
      </p:sp>
      <p:sp>
        <p:nvSpPr>
          <p:cNvPr id="190" name="Google Shape;190;p34"/>
          <p:cNvSpPr txBox="1"/>
          <p:nvPr/>
        </p:nvSpPr>
        <p:spPr>
          <a:xfrm>
            <a:off x="152388" y="3728950"/>
            <a:ext cx="6193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Proxima Nova"/>
                <a:ea typeface="Proxima Nova"/>
                <a:cs typeface="Proxima Nova"/>
                <a:sym typeface="Proxima Nova"/>
              </a:rPr>
              <a:t>Pattern 5 - </a:t>
            </a:r>
            <a:r>
              <a:rPr b="1" lang="en" sz="2300">
                <a:solidFill>
                  <a:srgbClr val="333333"/>
                </a:solidFill>
                <a:latin typeface="Proxima Nova"/>
                <a:ea typeface="Proxima Nova"/>
                <a:cs typeface="Proxima Nova"/>
                <a:sym typeface="Proxima Nova"/>
              </a:rPr>
              <a:t>Multi-Region active-active</a:t>
            </a:r>
            <a:endParaRPr b="1" sz="2700">
              <a:solidFill>
                <a:schemeClr val="dk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35"/>
          <p:cNvSpPr txBox="1"/>
          <p:nvPr/>
        </p:nvSpPr>
        <p:spPr>
          <a:xfrm>
            <a:off x="1555351" y="1755100"/>
            <a:ext cx="6033300" cy="1546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Hands-on Demo</a:t>
            </a:r>
            <a:endParaRPr sz="6000">
              <a:solidFill>
                <a:schemeClr val="dk1"/>
              </a:solidFill>
              <a:latin typeface="Fira Sans Medium"/>
              <a:ea typeface="Fira Sans Medium"/>
              <a:cs typeface="Fira Sans Medium"/>
              <a:sym typeface="Fira Sans Medium"/>
            </a:endParaRPr>
          </a:p>
          <a:p>
            <a:pPr indent="0" lvl="0" marL="0" marR="0" rtl="0" algn="ctr">
              <a:spcBef>
                <a:spcPts val="0"/>
              </a:spcBef>
              <a:spcAft>
                <a:spcPts val="0"/>
              </a:spcAft>
              <a:buNone/>
            </a:pPr>
            <a:r>
              <a:rPr lang="en" sz="3600">
                <a:solidFill>
                  <a:schemeClr val="dk1"/>
                </a:solidFill>
                <a:latin typeface="Fira Sans Medium"/>
                <a:ea typeface="Fira Sans Medium"/>
                <a:cs typeface="Fira Sans Medium"/>
                <a:sym typeface="Fira Sans Medium"/>
              </a:rPr>
              <a:t>Pattern 1</a:t>
            </a:r>
            <a:endParaRPr sz="3600">
              <a:solidFill>
                <a:schemeClr val="dk1"/>
              </a:solidFill>
              <a:latin typeface="Fira Sans Medium"/>
              <a:ea typeface="Fira Sans Medium"/>
              <a:cs typeface="Fira Sans Medium"/>
              <a:sym typeface="Fira Sans Medium"/>
            </a:endParaRPr>
          </a:p>
        </p:txBody>
      </p:sp>
      <p:sp>
        <p:nvSpPr>
          <p:cNvPr id="197" name="Google Shape;197;p35"/>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98" name="Google Shape;198;p35"/>
          <p:cNvGrpSpPr/>
          <p:nvPr/>
        </p:nvGrpSpPr>
        <p:grpSpPr>
          <a:xfrm>
            <a:off x="-3127696" y="-2296799"/>
            <a:ext cx="6438041" cy="6236370"/>
            <a:chOff x="-3350602" y="-3018856"/>
            <a:chExt cx="8584055" cy="8315160"/>
          </a:xfrm>
        </p:grpSpPr>
        <p:sp>
          <p:nvSpPr>
            <p:cNvPr id="199" name="Google Shape;199;p35"/>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0" name="Google Shape;200;p35"/>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35"/>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