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58" r:id="rId4"/>
    <p:sldId id="26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82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0028-3609-7A00-34D3-7BE525543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228" y="957943"/>
            <a:ext cx="10613571" cy="794657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7CD0F-BE15-A10E-93D3-C019300E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29" y="1861457"/>
            <a:ext cx="10613571" cy="37338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FFE2C-1B7F-7A07-010B-B5389E9A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F715-74F5-C449-A95D-F58545FB91A7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BADFE-071D-6664-8115-E65A2298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7E3A-3DFB-0EE8-9D4D-E05F8FF7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F8F-CDFE-1847-AB21-70FDCCD8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1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06DC-208F-47A8-7B2E-9FBB8C21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C3D87-69B6-D845-06C2-22327D087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F0F5-7854-D2D9-E8CD-95C88B01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F715-74F5-C449-A95D-F58545FB91A7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BCD15-F423-46E7-C0C0-3A71B039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4BAA-4A12-1C5B-3B0A-FEAA9D45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F8F-CDFE-1847-AB21-70FDCCD8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8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500DD-238A-D6E4-4235-C1CCB586A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91807-A1A9-2260-F668-8030E7DC2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74247-0547-DE72-4A24-2DC95B2D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F715-74F5-C449-A95D-F58545FB91A7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1D2B-5AEE-436A-0C9A-D904F3CA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B72D-3E6C-4D85-BD96-B2691F75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F8F-CDFE-1847-AB21-70FDCCD8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3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21BD-3E4D-8B86-0F8C-9A8AED79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876F-42B9-68FF-21B3-14BA3632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BCF93-07BE-1CCD-91A9-1ABFABE9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F715-74F5-C449-A95D-F58545FB91A7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B9095-69AB-ED3B-0B30-D3CB7658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FF8D8-149B-468F-A550-040C84A8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F8F-CDFE-1847-AB21-70FDCCD8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57AC-0DB6-E237-04E2-0072CD91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9688-C293-98E1-373A-580D351B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64902-9B6F-95D1-CFEC-82F58836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F715-74F5-C449-A95D-F58545FB91A7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7E555-91C5-7CD6-E5AE-F910642E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1FD7-AA81-1528-E3D7-FA780DB7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F8F-CDFE-1847-AB21-70FDCCD8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5A05-9F27-61F3-1D3F-E3BC1445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6475-A212-6D63-D391-0A52E42EB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ED38-2363-EB56-1ED0-7B72C5DB1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73D90-2A02-F973-8388-45DA21AC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F715-74F5-C449-A95D-F58545FB91A7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ED648-904A-C2D8-8817-D631740A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86E79-6471-8412-773C-5B890B96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F8F-CDFE-1847-AB21-70FDCCD8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6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8D05-7C0F-C4A5-2905-9C40EA0C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9AD75-6CE6-1244-39DB-01C82751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B1BCB-DD85-AB1D-0A97-EB271FC9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5366C-3D8D-97D2-1410-5A329C936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5D592-E8A3-5166-8356-EC5F852B2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9D306-2A1A-785A-2D4A-D6789B7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F715-74F5-C449-A95D-F58545FB91A7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C3477-EF83-5490-4248-410954F9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3C99D-A26E-C8C0-6DE8-0E0C5A4F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F8F-CDFE-1847-AB21-70FDCCD8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1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0A50-1350-5327-959E-9206F5FF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CF0E6-0C0C-2F8E-51E9-99013F05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F715-74F5-C449-A95D-F58545FB91A7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569CB-F0D2-4F77-5012-DFEBE6AC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227BA-7038-D450-5891-D9FA68E4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F8F-CDFE-1847-AB21-70FDCCD8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3A2BD-EAA6-7D46-BE39-08190CD2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F715-74F5-C449-A95D-F58545FB91A7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A842B-C200-C490-AAEC-B081A6C4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6EDF2-1C6D-496C-EAF8-E32C7FDA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F8F-CDFE-1847-AB21-70FDCCD8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5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697B-99CF-C359-2084-407C5C95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0D99-89C5-0344-B01D-89F7B59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BE66E-349F-791E-79CF-A63DE68B0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001A2-1671-E08D-0C2D-52CD90D4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F715-74F5-C449-A95D-F58545FB91A7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2CFE-AC4E-07AF-4B5B-B21FE2DC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2CD74-49D2-66BB-72C9-60314F62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F8F-CDFE-1847-AB21-70FDCCD8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8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67BA-D927-4A36-28F5-95ACDE22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715A8-DD09-E8D4-3AA5-C15A8432F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81D2B-D2F1-4C7C-4211-8C68AE434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6EAE9-A681-DF87-BEFD-983EE0FE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F715-74F5-C449-A95D-F58545FB91A7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A1ED-899C-46C7-A450-3C5B734D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F954E-3311-4AA3-3D15-76E79D11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4F8F-CDFE-1847-AB21-70FDCCD8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0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5049C-198A-4C91-8497-EC3453D7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BACC-4AA5-B459-32E3-1FD48A80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4886"/>
            <a:ext cx="10515600" cy="464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6452-EEEB-7E7B-33EB-310EFEEE3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4F715-74F5-C449-A95D-F58545FB91A7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135AD-D5DE-3729-148A-FC5D102BF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506D-AD96-DC19-435B-F1D6D4D44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64F8F-CDFE-1847-AB21-70FDCCD8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BB26-5339-C7F8-00BC-B97F1A2E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Navigating the ML Lifecycle with ML Solutions Architecture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5623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E199-F38F-A567-84F0-46F323C3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Deployment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76C8-84A5-355F-31EF-8D12F7ADD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 Model to Production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Once the model meets the required performance metrics, deploy it into the production environment where it can start making real-time predictions or decisions.</a:t>
            </a: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Workflows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Ensure that the model integrates seamlessly with existing business workflows. This may involve connecting the model to an application, database, or API.</a:t>
            </a: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Collaboration is Key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Effective model deployment requires collaboration between data scientists, software engineers, and operations teams to ensure that the model is scalable, reliable, and secure.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059D-A7FC-5415-C1D0-3C2C2B6B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of ML Solutions Architecture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27BB-B264-A049-6DBE-23A8785C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 of ML Solutions Architects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They play a critical role in managing ML projects, ensuring that the solutions are scalable, secure, and aligned with business objectives.</a:t>
            </a: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Design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ML Solutions Architects design the system architecture, including data pipelines, model storage, and deployment strategies, ensuring they meet performance and scalability requirements.</a:t>
            </a: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and Monitoring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They implement automated workflows for model training, testing, and deployment. Monitoring tools are also set up to track model performance and detect any degradation over time.</a:t>
            </a: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and Compliance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Ensure that ML solutions adhere to industry standards and regulatory requirements, protecting data privacy and maintaining compliance.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3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D678-18A2-2795-5E2A-F8E41A9C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Functional Areas covered by ML Solutions Architecture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3E534-6A51-4289-01F2-F8B214AE7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046513"/>
            <a:ext cx="8621486" cy="3189515"/>
          </a:xfrm>
        </p:spPr>
      </p:pic>
    </p:spTree>
    <p:extLst>
      <p:ext uri="{BB962C8B-B14F-4D97-AF65-F5344CB8AC3E}">
        <p14:creationId xmlns:p14="http://schemas.microsoft.com/office/powerpoint/2010/main" val="86901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D291-F4A1-1A43-7A2C-DD4B298D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0C3C-15D5-4462-9C90-BAE36F3D9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Recap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ML lifecycle consists of four main stages: business understanding, data preparation, model training, and deployment. Each stage is crucial for the success of an ML project.</a:t>
            </a: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Solutions Architect's Role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ML Solutions Architects ensure that these stages are implemented effectively, bridging the gap between data science and business objectives.</a:t>
            </a: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Thought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Aligning ML projects with business goals is essential for driving meaningful outcomes and maximizing the value of ML investments.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4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6007-D68E-DA0C-BD86-30B71A84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Machine Learning</a:t>
            </a:r>
            <a:br>
              <a:rPr lang="en-IN" sz="3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6D90-C761-CC4B-CBEE-8249409BD05A}"/>
              </a:ext>
            </a:extLst>
          </p:cNvPr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(ML) </a:t>
            </a: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transformative technology that enables computers to learn from data and make decisions or predictions.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its early days, where ML was primarily used in academic research, it has grown to be a cornerstone of modern industries, powering applications from recommendation engines to autonomous vehicles.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rapid advancements in ML, new roles have emerged to manage and optimize ML systems, one of which is the </a:t>
            </a:r>
            <a:r>
              <a:rPr lang="en-IN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Solutions Architect</a:t>
            </a: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responsible for designing and overseeing the implementation of ML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8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ECB1-6A75-19E0-4700-3242771A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vs. Traditional Software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930F-6BBA-738C-CB0F-B357B31A4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Software Development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Relies on explicitly coded instructions to perform tasks. It is rule-based and deterministic.</a:t>
            </a:r>
          </a:p>
          <a:p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Instead of being explicitly programmed, ML models learn from data. They identify patterns in the data and use them to make decisions or predictions.</a:t>
            </a:r>
            <a:endParaRPr lang="en-IN" sz="2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ML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Flexibility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ML models can adapt to new data without requiring manual updates to the underlying rules.</a:t>
            </a:r>
          </a:p>
          <a:p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ML systems can handle large, complex datasets that would be impractical to manage with traditional software.</a:t>
            </a:r>
          </a:p>
          <a:p>
            <a:r>
              <a:rPr lang="en-IN" sz="2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Reduces the need for manual programming and allows automation of tasks that are difficult to codify.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5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8DB0-556B-401B-DDF5-B6A03846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ML vs Computer Software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D61C524-A3F4-277F-9836-F9DD11E34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616" y="1535113"/>
            <a:ext cx="7536767" cy="4641850"/>
          </a:xfrm>
        </p:spPr>
      </p:pic>
    </p:spTree>
    <p:extLst>
      <p:ext uri="{BB962C8B-B14F-4D97-AF65-F5344CB8AC3E}">
        <p14:creationId xmlns:p14="http://schemas.microsoft.com/office/powerpoint/2010/main" val="51183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5D82-B2B7-1014-B1C2-98040FB9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ML Lifecycle Overview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EFDA-6A4F-3E3B-7CA6-6E7F2EBB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Understanding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Identify and understand the business problem to be solved with ML.</a:t>
            </a: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Understanding and Preparation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Gather, clean, and prepare data for analysis.</a:t>
            </a: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 and Evaluation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Develop and refine ML models to solve the problem.</a:t>
            </a: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Deployment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Integrate the ML model into the production environment, where it can be used by end-users.</a:t>
            </a: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Include a flowchart depicting these stages to provide a visual guide for students.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012D-5EEF-C873-CE45-38317009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ML Lifecycle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BEF7B4-DC24-22B5-7984-03EFCF0DA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500" y="1741488"/>
            <a:ext cx="7747000" cy="4229100"/>
          </a:xfrm>
        </p:spPr>
      </p:pic>
    </p:spTree>
    <p:extLst>
      <p:ext uri="{BB962C8B-B14F-4D97-AF65-F5344CB8AC3E}">
        <p14:creationId xmlns:p14="http://schemas.microsoft.com/office/powerpoint/2010/main" val="269989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8A84-B735-2ED1-C0B5-9D7E2E71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Understanding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D501-7E4D-B656-6735-5CB03EA2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Business Goals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Begin by clearly defining what the business aims to achieve with ML. This could range from increasing sales to improving customer satisfaction.</a:t>
            </a: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Metrics for Success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Identify key performance indicators (KPIs) that will be used to measure the success of the ML project.</a:t>
            </a: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ML Suitability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Not all problems are suited for ML. Ensure that ML is the right approach by considering the availability of data, the complexity of the problem, and the expected benefits.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86E1-BF13-E644-E6D6-9D423BAE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Understanding and Preparation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EF32-C4E6-00D1-4E4B-E6C64C4E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Acquire Necessary Data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Collect all relevant data that will be used to train the ML model. This may include structured data (e.g., databases) and unstructured data (e.g., text, images).</a:t>
            </a: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Data Relevance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 to ensure it is relevant to the business problem. Look for patterns, trends, and potential outliers.</a:t>
            </a: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and Prepare Data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Data must be cleaned to remove noise, missing values, or errors. This step also involves transforming the data into a format suitable for ML, such as normalizing values or creating feature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5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B6D6-0163-497C-342F-3080C805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 and Evaluation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C04F1-251F-497B-96D1-779E8584B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with ML Algorithms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Test various algorithms to determine which one best solves the business problem. Common algorithms include decision trees, neural networks, and support vector machines.</a:t>
            </a: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Iterate and Optimize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Fine-tune the model by adjusting hyperparameters, adding more data, or engineering new features. This iterative process helps improve model accuracy.</a:t>
            </a: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Performance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 metrics like accuracy, precision, recall, and F1-score to evaluate the model's performance. Ensure the model generalizes well to unseen data by testing it on a validation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6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{4E6C3922-7F61-324D-AA75-77DCA633B5E1}tf10001072</Template>
  <TotalTime>47</TotalTime>
  <Words>929</Words>
  <Application>Microsoft Macintosh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Navigating the ML Lifecycle with ML Solutions Architecture</vt:lpstr>
      <vt:lpstr>Introduction to Machine Learning </vt:lpstr>
      <vt:lpstr>ML vs. Traditional Software</vt:lpstr>
      <vt:lpstr>ML vs Computer Software</vt:lpstr>
      <vt:lpstr>The ML Lifecycle Overview</vt:lpstr>
      <vt:lpstr>ML Lifecycle</vt:lpstr>
      <vt:lpstr>Business Understanding</vt:lpstr>
      <vt:lpstr>Data Understanding and Preparation</vt:lpstr>
      <vt:lpstr>Model Training and Evaluation</vt:lpstr>
      <vt:lpstr>Model Deployment</vt:lpstr>
      <vt:lpstr>Role of ML Solutions Architecture</vt:lpstr>
      <vt:lpstr>Functional Areas covered by ML Solutions Architecture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2024-09-05T03:24:12Z</dcterms:created>
  <dcterms:modified xsi:type="dcterms:W3CDTF">2024-09-05T04:13:48Z</dcterms:modified>
</cp:coreProperties>
</file>