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3" r:id="rId2"/>
    <p:sldId id="257" r:id="rId3"/>
    <p:sldId id="258" r:id="rId4"/>
    <p:sldId id="259" r:id="rId5"/>
    <p:sldId id="278" r:id="rId6"/>
    <p:sldId id="260" r:id="rId7"/>
    <p:sldId id="279" r:id="rId8"/>
    <p:sldId id="261" r:id="rId9"/>
    <p:sldId id="280" r:id="rId10"/>
    <p:sldId id="262" r:id="rId11"/>
    <p:sldId id="281" r:id="rId12"/>
    <p:sldId id="263" r:id="rId13"/>
    <p:sldId id="282" r:id="rId14"/>
    <p:sldId id="264" r:id="rId15"/>
    <p:sldId id="28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4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BB26-5339-C7F8-00BC-B97F1A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1600" dirty="0">
                <a:effectLst/>
                <a:latin typeface="Helvetica Neue" panose="02000503000000020004" pitchFamily="2" charset="0"/>
              </a:rPr>
            </a:br>
            <a:r>
              <a:rPr lang="en-IN" sz="54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Advanced ML Engineering</a:t>
            </a:r>
            <a:br>
              <a:rPr lang="en-IN" sz="4000" dirty="0">
                <a:effectLst/>
                <a:latin typeface="Helvetica Neue" panose="02000503000000020004" pitchFamily="2" charset="0"/>
              </a:rPr>
            </a:br>
            <a:br>
              <a:rPr lang="en-IN" sz="1600" dirty="0">
                <a:effectLst/>
                <a:latin typeface="Helvetica Neue" panose="02000503000000020004" pitchFamily="2" charset="0"/>
              </a:rPr>
            </a:br>
            <a:endParaRPr lang="en-IN" sz="1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Model Parallelism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Purpose: Split large models across devices to manage memory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Applicability: Useful for massive models like GPT or BERT that exceed single-device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Two Main Methods: Layer splitting and tensor slicing.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Naïve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model parallelism</a:t>
            </a:r>
          </a:p>
        </p:txBody>
      </p:sp>
      <p:pic>
        <p:nvPicPr>
          <p:cNvPr id="7" name="Content Placeholder 6" descr="Screenshot_20241110_212011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1825625"/>
            <a:ext cx="70015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Pipeline Model Parallelism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Concept of Pipelines: Processes mini-batches sequentially, allowing devices to work in parallel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Higher Resource Utilization: Reduces idle time by processing mini-batches continuously.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Variations: Includes interleaved pipelines for additional efficiency.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Pipeline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model parallelism</a:t>
            </a:r>
          </a:p>
        </p:txBody>
      </p:sp>
      <p:pic>
        <p:nvPicPr>
          <p:cNvPr id="8" name="Content Placeholder 7" descr="Screenshot_20241110_212025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2482215"/>
            <a:ext cx="985647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Tensor Parallelism (Tensor Slicing)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Tensor Splitting Concept: Breaks tensors into slices, processed independently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Parallel Dot Product Calculations: Enables faster matrix operations by parallelizing tensor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Advantages for Memory Efficiency: Allows distributed tensor processing for complex computations.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Splitting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the matrix calculation</a:t>
            </a:r>
          </a:p>
        </p:txBody>
      </p:sp>
      <p:pic>
        <p:nvPicPr>
          <p:cNvPr id="6" name="Content Placeholder 5" descr="Screenshot_20241110_212126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55" y="2783840"/>
            <a:ext cx="9951085" cy="24339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Distributed Training Frameworks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Megatron-LM by Nvidia: Combines data, tensor, and pipeline parallelism for extreme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DeepSpeed by Microsoft: Implements Zero Redundancy Optimizer (ZeRO) to minimize memory footprint.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SageMaker Distributed Training Library: Automates model splitting and handles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FairScale by Facebook: Supports data and model parallelism with optimization utilities.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Achieving Low-Latency Model Inference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Importance of Low-Latency Inference: Critical for real-time applications like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Optimization Methods: Model compression, hardware acceleration, and inference engine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Considerations: Reducing model size, improving computational efficiency, and minimizing data movement.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Hardware Acceleration for Inference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CPU Characteristics: General-purpose, high-memory, limited parallelism, suitable for non-time-critical inferences.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GPU Characteristics: Many cores, optimized for parallel tasks, excels in matrix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ASICs and TPUs: Customized for specific operations; higher efficiency and lower latency.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Model Optimization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Quantization: Uses lower precision data (e.g., INT8) to reduce model size with minimal accuracy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Pruning (Sparsity): Removes unnecessary weights, reducing computational load without affecting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Mixed-Precision Training: Combines high and low precision calculations to optimize performance.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Chapter 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Purpose of Advanced ML Engineering: Addresses challenges with large models and datasets that require scalable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Concepts Covered: Distributed training, model parallelism, inference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Relevance for ML Engineers: Essential skills for handling large-scale ML systems and reducing latency in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Chapter Sections: Distributed training methods, low-latency inference, hands-on lab overview.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Quantization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Uniform Quantization: Maps values to a consistent scale for easy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Non-Uniform Quantization: Allows flexibility by mapping values with varying scales.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Post-training Quantization: Applies quantization after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Quantization-Aware Training: Adjusts model during training to retain accuracy with quantization.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Pruning Strategies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Magnitude-Based Pruning: Removes weights below a certain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Penalty-Based Pruning: Modifies loss function to push unneeded weights to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Dropout Removal: Eliminates dropout layers for inference, reducing model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Regularization and Reinforcement Pruning: Uses regularization techniques and reinforcement learning for optimal pruning.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Graph and Operator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Graph Optimization Techniques: Reduces operations in computation graphs to improve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Operator Fusion: Combines multiple operations to minimize memory access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Constant Folding: Pre-computes static values to streamline runtime processing.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Graph operator fusion</a:t>
            </a:r>
          </a:p>
        </p:txBody>
      </p:sp>
      <p:pic>
        <p:nvPicPr>
          <p:cNvPr id="6" name="Content Placeholder 5" descr="Screenshot_20241110_212216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75" y="1825625"/>
            <a:ext cx="7823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Model Compilers for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TensorFlow XLA: Converts TensorFlow graphs into optimized execution kernels.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PyTorch Glow: Uses intermediate representations for layer- and memory-level optimizations.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Apache TVM: Compiles models from various frameworks for optimized hardware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SageMaker Neo: Uses TVM backend, compiles models for efficient deployment on SageMaker.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Inference Engine Optimization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Batching Inference Requests: Groups requests to reduce overhead and increase 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Parallel Serving Sessions: Utilizes multiple cores for parallel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Communication Protocols: Use of gRPC over REST for faster request handling in certain cases.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Inference for Large Language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Challenges with Large Models: Often exceed single-device memory, requiring distributed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Text Generation Inference (TGI): Provides quantization and tensor parallelism for Hugging Face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DeepSpeed-Inference: Optimizes inference with model parallelism and kernel 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FastTransformer by Nvidia: Accelerates transformer models with optimized GPU kernels.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Hands-On Lab – Distributed Training with PyTorch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Objective: Train a financial sentiment model on multiple GPUs using distributed data parallelism.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APIs Used: PyTorch’s DistributedDataParallel for scalable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Dataset and Setup: Uses Kaggle’s financial sentiment dataset for real-world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Instructions Overview: Steps to initialize training, configure GPUs, and optimize model across nodes.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Summary and Key Takeaways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Distributed Training Recap: Data and model parallelism are critical for scaling large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Inference Optimization: Techniques like quantization, pruning, and hardware acceleration for faster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Practical Skills: Importance of selecting the right architecture and frameworks for scalable ML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Final Thoughts: Encourage exploration of distributed training methods and optimizations in real projects.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Distributed Training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Why Distributed Training? Enables handling of massive datasets and complex models by spreading tasks across multiple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Distributed Approaches: Data parallelism and model parallelism.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Challenges with Single-Device Training: Memory and latency limitations for large-scale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Typical Frameworks Used: TensorFlow, PyTorch, SageMaker for scaling out computation.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 Parallelism in Distributed Training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Core Idea: Splits dataset across devices, each processing a subset in parallel.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Gradient Calculation and Synchronization: Each device computes gradients, then syncs with others for global model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Benefits: Faster training by parallelizing data processing.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parallelism concept</a:t>
            </a:r>
          </a:p>
        </p:txBody>
      </p:sp>
      <p:pic>
        <p:nvPicPr>
          <p:cNvPr id="6" name="Content Placeholder 5" descr="Screenshot_20241110_211915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955" y="1825625"/>
            <a:ext cx="9100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Parameter Server (PS) in Data Parallelism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Role of PS Architecture: Server nodes aggregate gradients, while worker nodes compute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Synchronization Methods: Synchronous updates ensure gradient consistency, but may slow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Limitations: PS can become a bottleneck as model size and worker count increase.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Parameter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server architecture</a:t>
            </a:r>
          </a:p>
        </p:txBody>
      </p:sp>
      <p:pic>
        <p:nvPicPr>
          <p:cNvPr id="6" name="Content Placeholder 5" descr="Screenshot_20241110_211927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1691640"/>
            <a:ext cx="831850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AllReduce in Data Parallelism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AllReduce Overview: Eliminates the need for PS by allowing each worker to aggregate and update gradients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Ring AllReduce Variation: Uses ring communication to reduce network load, passing gradients efficiently between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Scalability Advantage: Better suited for large models and clusters by distributing load across nodes.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AllReduce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architecture</a:t>
            </a:r>
          </a:p>
        </p:txBody>
      </p:sp>
      <p:pic>
        <p:nvPicPr>
          <p:cNvPr id="6" name="Content Placeholder 5" descr="Screenshot_20241110_211942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1889125"/>
            <a:ext cx="8446135" cy="414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1080</Words>
  <Application>Microsoft Macintosh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Office Theme</vt:lpstr>
      <vt:lpstr> Advanced ML Engineering  </vt:lpstr>
      <vt:lpstr>Chapter Introduction</vt:lpstr>
      <vt:lpstr>Distributed Training Overview</vt:lpstr>
      <vt:lpstr>Data Parallelism in Distributed Training</vt:lpstr>
      <vt:lpstr>Data parallelism concept</vt:lpstr>
      <vt:lpstr> Parameter Server (PS) in Data Parallelism</vt:lpstr>
      <vt:lpstr>Parameter server architecture</vt:lpstr>
      <vt:lpstr> AllReduce in Data Parallelism</vt:lpstr>
      <vt:lpstr>AllReduce architecture</vt:lpstr>
      <vt:lpstr>Model Parallelism Overview</vt:lpstr>
      <vt:lpstr>Naïve model parallelism</vt:lpstr>
      <vt:lpstr> Pipeline Model Parallelism</vt:lpstr>
      <vt:lpstr>Pipeline model parallelism</vt:lpstr>
      <vt:lpstr>Tensor Parallelism (Tensor Slicing)</vt:lpstr>
      <vt:lpstr>Splitting the matrix calculation</vt:lpstr>
      <vt:lpstr>Distributed Training Frameworks</vt:lpstr>
      <vt:lpstr>Achieving Low-Latency Model Inference</vt:lpstr>
      <vt:lpstr>Hardware Acceleration for Inference</vt:lpstr>
      <vt:lpstr> Model Optimization Techniques</vt:lpstr>
      <vt:lpstr>Quantization Methods</vt:lpstr>
      <vt:lpstr>Pruning Strategies</vt:lpstr>
      <vt:lpstr>Graph and Operator Optimization</vt:lpstr>
      <vt:lpstr>Graph operator fusion</vt:lpstr>
      <vt:lpstr> Model Compilers for Optimization</vt:lpstr>
      <vt:lpstr>Inference Engine Optimization Techniques</vt:lpstr>
      <vt:lpstr>Inference for Large Language Models</vt:lpstr>
      <vt:lpstr>Hands-On Lab – Distributed Training with PyTorch</vt:lpstr>
      <vt:lpstr> Summary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Introduction</dc:title>
  <dc:creator>SIVAKUMAR BN</dc:creator>
  <cp:lastModifiedBy>Microsoft Office User</cp:lastModifiedBy>
  <cp:revision>8</cp:revision>
  <dcterms:created xsi:type="dcterms:W3CDTF">2024-11-10T16:36:00Z</dcterms:created>
  <dcterms:modified xsi:type="dcterms:W3CDTF">2024-11-20T21:45:56Z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15FACA179B37455CB455432AFB28211C_12</vt:lpwstr>
  </property>
  <property fmtid="{D5CDD505-2E9C-101B-9397-08002B2CF9AE}" pid="3" name="KSOProductBuildVer">
    <vt:lpwstr>1033-12.2.0.18607</vt:lpwstr>
  </property>
</Properties>
</file>