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8" r:id="rId16"/>
    <p:sldId id="282" r:id="rId17"/>
    <p:sldId id="269" r:id="rId18"/>
    <p:sldId id="270" r:id="rId19"/>
    <p:sldId id="271" r:id="rId20"/>
    <p:sldId id="283" r:id="rId21"/>
    <p:sldId id="284" r:id="rId22"/>
    <p:sldId id="272" r:id="rId23"/>
    <p:sldId id="273" r:id="rId24"/>
    <p:sldId id="274" r:id="rId25"/>
    <p:sldId id="285" r:id="rId26"/>
    <p:sldId id="275" r:id="rId27"/>
    <p:sldId id="276" r:id="rId28"/>
    <p:sldId id="286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A61C-9A21-818C-132B-5B1B24AA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29AC-DBE1-7322-EDAC-99900064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B198-09D3-1DFD-16AC-8432982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BF70-7570-A42D-5376-F42AB7D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E206-239E-8477-ADF2-C9F71427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413D-5F0C-CDB0-1B6B-CC9A50B0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60A71-775F-6B31-7327-3D2D603A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3022-A690-6876-83DA-F72712AE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FDA5-613A-EE13-441F-634C57FB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1E67-72FF-4CA0-665E-912D7634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8F8CB-341A-8848-A2C0-4E85B50E0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B9BCE-B7F8-EABA-27F3-E698769F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79A7-5827-8192-D243-3CB81312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3D61-F4C4-79B9-7856-1B528C94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9AC9-B7C9-727C-E098-A54FFD83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88FE-0743-B010-DB6C-04B33A35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72D8-FA2A-7AB4-5ADB-9322DB75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FCE1-8E4E-AA90-EC19-A3DA7B44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3D98-0226-66A7-D67F-2732AB7E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D2AB-8B4B-D36E-10BB-830F0608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DED6-57E1-7DFF-6858-FD1A3342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051A-C265-9412-8E59-44A5B4B7F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3457-4ACC-EF9E-76E3-D137551F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AC0B-1799-A764-E03C-496D7BF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38AD-20CB-CE9B-653C-0ECEF563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10E5-4CAB-A915-91AD-FD18A25B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8704-9863-6DDD-687D-EB0CCEBFE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115D-5090-A490-79A7-F4F2FDC9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1F7D9-23D2-2A63-9DB9-C4DBA04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0C4B-4AEF-AA95-F875-31A0801B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2B7A-F818-1B33-22F0-3BB5F95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4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C2EB-B66B-DC8B-13DC-02F46B7B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44FA-BA5E-4240-A63C-485374A6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B6B1C-C1DE-37AB-4B37-7C6C2DE95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62C00-F3BD-DDC4-AED7-C5B9B90F1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9EC58-9233-5F28-868E-FF2D034F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9A10B-E048-8EA5-A03F-0AB4CE78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1A5AD-E0AD-9BEB-7DFD-ED91767C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05A48-68FE-B701-D8D5-95F8D730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B6F0-5982-C2F6-9CA3-830316F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14C1-229C-AC14-6DBE-DBB2C64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5BEEA-6D74-CAAA-D8E6-0ABA68DF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FEC10-21CA-FA97-45BA-8C87032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A9EFA-BF60-FE58-1700-DF3EC86C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3DCF-DF0A-BB3F-F875-48AC4BA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21918-9100-2CAB-F283-ED2A7CB2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877B-A675-261E-7CE8-D8FE302F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E4CE-561A-14BB-18D0-831DA0EC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D1A1C-1B35-6C25-397F-B41DAE92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8FBF-5695-22E5-4A19-7D864AC8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7FE11-9D1E-E344-70A3-A549ED80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56A3-E5D1-5E93-EE09-27F7E6CD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5484-E925-DFC2-EF27-74C8078E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E6133-CB28-6B1B-7C28-8981EF3FE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07075-E480-86CC-7FF8-277509FBE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F6169-759E-0467-7F5C-013F6912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05B6-4FAC-8A49-6E3F-595A6A24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E358-F8E2-6187-0118-1104A27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BA1CC-CD4B-C478-2B5B-F13A9DF8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676F-6D79-75BC-8E4E-15DDC77C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4D6-220E-2695-92F2-AC358BD8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2A242-DF9E-2D40-99CC-2E070F1F725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912C8-EF1B-11F2-65AB-18705583F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842E-2C5C-A89A-7A12-B38E64EC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DF8A-F187-9746-BBDE-9FD37D78F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rgbClr val="0A62E6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D2B6-1D79-1472-1667-75CC0CB2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32" y="2806197"/>
            <a:ext cx="9144000" cy="2387600"/>
          </a:xfrm>
        </p:spPr>
        <p:txBody>
          <a:bodyPr>
            <a:noAutofit/>
          </a:bodyPr>
          <a:lstStyle/>
          <a:p>
            <a:br>
              <a:rPr lang="en-IN" sz="5400" dirty="0">
                <a:effectLst/>
                <a:latin typeface="+mn-lt"/>
              </a:rPr>
            </a:br>
            <a:r>
              <a:rPr lang="en-IN" sz="5400" dirty="0">
                <a:effectLst/>
                <a:latin typeface="+mn-lt"/>
              </a:rPr>
              <a:t>Open-Source Machine Learning Platforms</a:t>
            </a:r>
            <a:br>
              <a:rPr lang="en-IN" sz="5400" dirty="0">
                <a:effectLst/>
                <a:latin typeface="+mn-lt"/>
              </a:rPr>
            </a:br>
            <a:br>
              <a:rPr lang="en-IN" sz="4000" dirty="0">
                <a:effectLst/>
                <a:latin typeface="Helvetica Neue" panose="02000503000000020004" pitchFamily="2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917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341B-1661-0358-9F86-588AD5EA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Training with Kubernetes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F3D3-EA53-F35F-E706-5789DC3A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Kubernetes Jobs:</a:t>
            </a:r>
            <a:r>
              <a:rPr lang="en-IN" dirty="0">
                <a:effectLst/>
              </a:rPr>
              <a:t> Runs containers for ML training and completes tasks, ideal for single training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Configuring YAML Files:</a:t>
            </a:r>
            <a:r>
              <a:rPr lang="en-IN" dirty="0">
                <a:effectLst/>
              </a:rPr>
              <a:t> Define resource requirements, dependencies, and retry policies in job YAML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Monitoring:</a:t>
            </a:r>
            <a:r>
              <a:rPr lang="en-IN" dirty="0">
                <a:effectLst/>
              </a:rPr>
              <a:t> Use </a:t>
            </a:r>
            <a:r>
              <a:rPr lang="en-IN" dirty="0" err="1">
                <a:effectLst/>
              </a:rPr>
              <a:t>kubectl</a:t>
            </a:r>
            <a:r>
              <a:rPr lang="en-IN" dirty="0">
                <a:effectLst/>
              </a:rPr>
              <a:t> logs to check job status and training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Benefits:</a:t>
            </a:r>
            <a:r>
              <a:rPr lang="en-IN" dirty="0">
                <a:effectLst/>
              </a:rPr>
              <a:t> Greater control over resources and process management, adaptable for different ML models.</a:t>
            </a:r>
          </a:p>
        </p:txBody>
      </p:sp>
    </p:spTree>
    <p:extLst>
      <p:ext uri="{BB962C8B-B14F-4D97-AF65-F5344CB8AC3E}">
        <p14:creationId xmlns:p14="http://schemas.microsoft.com/office/powerpoint/2010/main" val="379765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4FC-FD09-C433-2500-F6F2045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Training with Kubeflow Training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ACF8-95DA-C746-1292-5BD5E011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Operators: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Supports distributed, large-scale training for ML frameworks (e.g., TensorFlow,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Resources: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Define worker, master nodes, and resource allocations in YAML for complex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 Control: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Manages training environment, job state, and fault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for models that need distributed processing, like deep learning with large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8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3A93-4A05-F023-1A2F-51C9F414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Helvetica Neue" panose="02000503000000020004" pitchFamily="2" charset="0"/>
              </a:rPr>
              <a:t>MLflow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Model Registry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1CCF-75BB-8456-4CE8-D5EA56AF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Experiment Tracking:</a:t>
            </a:r>
            <a:r>
              <a:rPr lang="en-IN" dirty="0">
                <a:effectLst/>
              </a:rPr>
              <a:t> Logs parameters, metrics, and code versions to ensure traceability of experiments.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ML Projects:</a:t>
            </a:r>
            <a:r>
              <a:rPr lang="en-IN" dirty="0">
                <a:effectLst/>
              </a:rPr>
              <a:t> Packages code for easy reproduction and deployment across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Registry:</a:t>
            </a:r>
            <a:r>
              <a:rPr lang="en-IN" dirty="0">
                <a:effectLst/>
              </a:rPr>
              <a:t> Tracks model versions, annotations, stages (e.g., staging, production) for organized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Packaging:</a:t>
            </a:r>
            <a:r>
              <a:rPr lang="en-IN" dirty="0">
                <a:effectLst/>
              </a:rPr>
              <a:t> Standardizes models for seamless deployment across cloud providers (e.g., AWS, Azure).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8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9F87-1437-E1A6-FB87-A395889B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Helvetica Neue" panose="02000503000000020004" pitchFamily="2" charset="0"/>
              </a:rPr>
              <a:t>MLflow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D71D-58A2-54B3-D544-18D9EB2E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Architecture Overview: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Central tracking server maintains model history and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Integrates with Docker,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SageMaker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Azure ML for deployment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UI and API Support: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Interactive UI for tracking experiments and API for programmatic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authentication for security, but lacks advanced features for larger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83739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414-B194-7F1E-2F30-65D82DA5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tracking server and Model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C1E2A-54D5-3F4D-8879-ACB61344D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426494"/>
            <a:ext cx="9372600" cy="3149600"/>
          </a:xfrm>
        </p:spPr>
      </p:pic>
    </p:spTree>
    <p:extLst>
      <p:ext uri="{BB962C8B-B14F-4D97-AF65-F5344CB8AC3E}">
        <p14:creationId xmlns:p14="http://schemas.microsoft.com/office/powerpoint/2010/main" val="35751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496A-EB8B-9DD6-0FED-2C164C9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Serving Models with Flask/</a:t>
            </a:r>
            <a:r>
              <a:rPr lang="en-IN" b="1" dirty="0" err="1">
                <a:effectLst/>
                <a:latin typeface="Helvetica Neue" panose="02000503000000020004" pitchFamily="2" charset="0"/>
              </a:rPr>
              <a:t>Gunicorn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BAF5-C430-8FA4-374C-2A9CD06D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Flask Framework:</a:t>
            </a:r>
            <a:r>
              <a:rPr lang="en-IN" dirty="0">
                <a:effectLst/>
              </a:rPr>
              <a:t> Lightweight and easy to set up for model prediction endpoints.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effectLst/>
              </a:rPr>
              <a:t>Gunicorn</a:t>
            </a:r>
            <a:r>
              <a:rPr lang="en-IN" b="1" dirty="0">
                <a:effectLst/>
              </a:rPr>
              <a:t> Web Server:</a:t>
            </a:r>
            <a:r>
              <a:rPr lang="en-IN" dirty="0">
                <a:effectLst/>
              </a:rPr>
              <a:t> Manages multiple requests simultaneously, improving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Nginx as Load Balancer:</a:t>
            </a:r>
            <a:r>
              <a:rPr lang="en-IN" dirty="0">
                <a:effectLst/>
              </a:rPr>
              <a:t> Adds SSL/TLS termination and load balancing for handling larger traffic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Suitable for simpler use cases with minimal concurrency and performance needs.</a:t>
            </a:r>
          </a:p>
        </p:txBody>
      </p:sp>
    </p:spTree>
    <p:extLst>
      <p:ext uri="{BB962C8B-B14F-4D97-AF65-F5344CB8AC3E}">
        <p14:creationId xmlns:p14="http://schemas.microsoft.com/office/powerpoint/2010/main" val="173748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6AC1-059F-672C-C422-16D562D2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Flask/</a:t>
            </a:r>
            <a:r>
              <a:rPr lang="en-IN" dirty="0" err="1">
                <a:effectLst/>
              </a:rPr>
              <a:t>Gunicorn</a:t>
            </a:r>
            <a:r>
              <a:rPr lang="en-IN" dirty="0">
                <a:effectLst/>
              </a:rPr>
              <a:t> Model Serving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B67A-EAF3-C4D8-FC17-D7E4910F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064544"/>
            <a:ext cx="9372600" cy="3873500"/>
          </a:xfrm>
        </p:spPr>
      </p:pic>
    </p:spTree>
    <p:extLst>
      <p:ext uri="{BB962C8B-B14F-4D97-AF65-F5344CB8AC3E}">
        <p14:creationId xmlns:p14="http://schemas.microsoft.com/office/powerpoint/2010/main" val="149267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AF0-AB28-D838-E2CA-D67B4D96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TensorFlow Serving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B566-88E1-A9DA-22E3-E8287AE7D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Production-grade serving for TensorFlow models, enabling stable and scalable model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Supports Versioning:</a:t>
            </a:r>
            <a:r>
              <a:rPr lang="en-IN" dirty="0">
                <a:effectLst/>
              </a:rPr>
              <a:t> Allows multiple versions of models to run behind the same endpoint.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Canary Deployments:</a:t>
            </a:r>
            <a:r>
              <a:rPr lang="en-IN" dirty="0">
                <a:effectLst/>
              </a:rPr>
              <a:t> Roll out new model versions gradually to manage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Optimized for high-throughput, low-latency inference tasks, both real-time and batch.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6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A40B-7AA8-4423-9EBA-2355841E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Helvetica Neue" panose="02000503000000020004" pitchFamily="2" charset="0"/>
              </a:rPr>
              <a:t>TorchServe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C35F-C05F-157D-7E29-11CC8FA8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Open-source, production-ready serving for </a:t>
            </a:r>
            <a:r>
              <a:rPr lang="en-IN" dirty="0" err="1">
                <a:effectLst/>
              </a:rPr>
              <a:t>PyTorch</a:t>
            </a:r>
            <a:r>
              <a:rPr lang="en-IN" dirty="0">
                <a:effectLst/>
              </a:rPr>
              <a:t> models, with REST API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Built-in Features:</a:t>
            </a:r>
            <a:r>
              <a:rPr lang="en-IN" dirty="0">
                <a:effectLst/>
              </a:rPr>
              <a:t> Multi-model serving, request batching, and version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Monitoring Support:</a:t>
            </a:r>
            <a:r>
              <a:rPr lang="en-IN" dirty="0">
                <a:effectLst/>
              </a:rPr>
              <a:t> Logs and tracks model performance metrics to support model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No need to write custom code for serving, simplifies production use for </a:t>
            </a:r>
            <a:r>
              <a:rPr lang="en-IN" dirty="0" err="1">
                <a:effectLst/>
              </a:rPr>
              <a:t>PyTorch</a:t>
            </a:r>
            <a:r>
              <a:rPr lang="en-IN" dirty="0">
                <a:effectLst/>
              </a:rPr>
              <a:t>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CAA1-4CA0-B2EA-2563-1E5C6185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effectLst/>
                <a:latin typeface="Helvetica Neue" panose="02000503000000020004" pitchFamily="2" charset="0"/>
              </a:rPr>
              <a:t>KFServing</a:t>
            </a:r>
            <a:r>
              <a:rPr lang="en-IN" b="1" dirty="0">
                <a:effectLst/>
                <a:latin typeface="Helvetica Neue" panose="02000503000000020004" pitchFamily="2" charset="0"/>
              </a:rPr>
              <a:t> and Seldon Core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F6E4-D2BA-FA42-D1EA-E1E2B6D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effectLst/>
              </a:rPr>
              <a:t>KFServing</a:t>
            </a:r>
            <a:r>
              <a:rPr lang="en-IN" b="1" dirty="0">
                <a:effectLst/>
              </a:rPr>
              <a:t>:</a:t>
            </a:r>
            <a:r>
              <a:rPr lang="en-IN" dirty="0">
                <a:effectLst/>
              </a:rPr>
              <a:t> Versatile, multi-framework serving solution for diverse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Seldon Core:</a:t>
            </a:r>
            <a:r>
              <a:rPr lang="en-IN" dirty="0">
                <a:effectLst/>
              </a:rPr>
              <a:t> Advanced features like A/B testing, traffic routing, and inference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Uses backends like TensorFlow Serving, </a:t>
            </a:r>
            <a:r>
              <a:rPr lang="en-IN" dirty="0" err="1">
                <a:effectLst/>
              </a:rPr>
              <a:t>TorchServe</a:t>
            </a:r>
            <a:r>
              <a:rPr lang="en-IN" dirty="0">
                <a:effectLst/>
              </a:rPr>
              <a:t> to deploy models with flexible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Ideal for large organizations needing flexibility in serving multiple ML models across frameworks.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C0F9-19B9-E180-B4BD-882A966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Introduction to Open-Source ML Platforms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BFEF-3F5A-3769-7AAE-FC54D696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Open-source ML platforms provide flexibility, scalability, and cost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Customizable to specific organizational needs, supporting workflows across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Avoids vendor lock-in, enabling integration with diverse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Popular open-source tools include Kubeflow, </a:t>
            </a:r>
            <a:r>
              <a:rPr lang="en-IN" dirty="0" err="1">
                <a:effectLst/>
              </a:rPr>
              <a:t>MLflow</a:t>
            </a:r>
            <a:r>
              <a:rPr lang="en-IN" dirty="0">
                <a:effectLst/>
              </a:rPr>
              <a:t>, Airflow, Seldon Core, and Feast.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Widely adopted for their broad support, community contributions, and cost savings.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60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B55A-2A7D-10BB-334C-004A1ACF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KFS Serving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7E4A4-EB1D-F023-BDE3-56D535D4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516" y="1825625"/>
            <a:ext cx="9148967" cy="4351338"/>
          </a:xfrm>
        </p:spPr>
      </p:pic>
    </p:spTree>
    <p:extLst>
      <p:ext uri="{BB962C8B-B14F-4D97-AF65-F5344CB8AC3E}">
        <p14:creationId xmlns:p14="http://schemas.microsoft.com/office/powerpoint/2010/main" val="171551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8A14-9D42-A133-6F3F-180AA019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Seldon 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11577-C50B-231B-69A8-BF00787B1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29594"/>
            <a:ext cx="9372600" cy="4343400"/>
          </a:xfrm>
        </p:spPr>
      </p:pic>
    </p:spTree>
    <p:extLst>
      <p:ext uri="{BB962C8B-B14F-4D97-AF65-F5344CB8AC3E}">
        <p14:creationId xmlns:p14="http://schemas.microsoft.com/office/powerpoint/2010/main" val="333223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7961-376E-D796-86CF-FA6F642B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Monitoring Models in Production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F71DE-3FF5-E648-4F30-F028B3BA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Data Drift Detection:</a:t>
            </a:r>
            <a:r>
              <a:rPr lang="en-IN" dirty="0">
                <a:effectLst/>
              </a:rPr>
              <a:t> Identifies when incoming data distributions differ from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Drift Detection:</a:t>
            </a:r>
            <a:r>
              <a:rPr lang="en-IN" dirty="0">
                <a:effectLst/>
              </a:rPr>
              <a:t> Monitors for decreased performance due to changing data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Popular Tools:</a:t>
            </a:r>
            <a:r>
              <a:rPr lang="en-IN" dirty="0">
                <a:effectLst/>
              </a:rPr>
              <a:t> Evidently AI, </a:t>
            </a:r>
            <a:r>
              <a:rPr lang="en-IN" dirty="0" err="1">
                <a:effectLst/>
              </a:rPr>
              <a:t>Arize</a:t>
            </a:r>
            <a:r>
              <a:rPr lang="en-IN" dirty="0">
                <a:effectLst/>
              </a:rPr>
              <a:t> AI, and Seldon Core offer comprehensive monitoring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Continuous monitoring enables </a:t>
            </a:r>
            <a:r>
              <a:rPr lang="en-IN" dirty="0" err="1">
                <a:effectLst/>
              </a:rPr>
              <a:t>preemptive</a:t>
            </a:r>
            <a:r>
              <a:rPr lang="en-IN" dirty="0">
                <a:effectLst/>
              </a:rPr>
              <a:t> actions to prevent performance degradation.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BEA-BFA3-9FBA-61E5-1586DDF3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Managing ML Features with Feast Feature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EB3C-0BE2-C49C-2828-60BCD766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Feature Store:</a:t>
            </a:r>
            <a:r>
              <a:rPr lang="en-IN" dirty="0">
                <a:effectLst/>
              </a:rPr>
              <a:t> Central repository that provides fast access to frequently used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Consistency Across Projects:</a:t>
            </a:r>
            <a:r>
              <a:rPr lang="en-IN" dirty="0">
                <a:effectLst/>
              </a:rPr>
              <a:t> Features stored once and reused across models for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Feature Versioning:</a:t>
            </a:r>
            <a:r>
              <a:rPr lang="en-IN" dirty="0">
                <a:effectLst/>
              </a:rPr>
              <a:t> Tracks changes to features over time, improving experiment reproducibility.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Compatible with frameworks like TensorFlow and </a:t>
            </a:r>
            <a:r>
              <a:rPr lang="en-IN" dirty="0" err="1">
                <a:effectLst/>
              </a:rPr>
              <a:t>PyTorch</a:t>
            </a:r>
            <a:r>
              <a:rPr lang="en-IN" dirty="0">
                <a:effectLst/>
              </a:rPr>
              <a:t>, integrates well with ML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5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ACDD-07BF-9BB5-2FF4-EFA1DD06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Apache Airflow for Workflow Automation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DC9D-13C9-83C1-B94C-3980062E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DAG (Directed Acyclic Graph):</a:t>
            </a:r>
            <a:r>
              <a:rPr lang="en-IN" dirty="0">
                <a:effectLst/>
              </a:rPr>
              <a:t> Defines the flow and dependencies of ML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Tasks and Operators:</a:t>
            </a:r>
            <a:r>
              <a:rPr lang="en-IN" dirty="0">
                <a:effectLst/>
              </a:rPr>
              <a:t> Tasks perform the work, while operators define task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Scheduling:</a:t>
            </a:r>
            <a:r>
              <a:rPr lang="en-IN" dirty="0">
                <a:effectLst/>
              </a:rPr>
              <a:t> Set DAGs to run at regular intervals or based on custom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Sensors:</a:t>
            </a:r>
            <a:r>
              <a:rPr lang="en-IN" dirty="0">
                <a:effectLst/>
              </a:rPr>
              <a:t> Wait for specific events (e.g., file arrival) to trigger downstream tasks.</a:t>
            </a:r>
          </a:p>
        </p:txBody>
      </p:sp>
    </p:spTree>
    <p:extLst>
      <p:ext uri="{BB962C8B-B14F-4D97-AF65-F5344CB8AC3E}">
        <p14:creationId xmlns:p14="http://schemas.microsoft.com/office/powerpoint/2010/main" val="2166376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919B-D12B-C59E-4207-E8AA9C9C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Apache Airflow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322B1-F392-2EA1-5E9C-664A862E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29594"/>
            <a:ext cx="9372600" cy="4343400"/>
          </a:xfrm>
        </p:spPr>
      </p:pic>
    </p:spTree>
    <p:extLst>
      <p:ext uri="{BB962C8B-B14F-4D97-AF65-F5344CB8AC3E}">
        <p14:creationId xmlns:p14="http://schemas.microsoft.com/office/powerpoint/2010/main" val="346812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779-3400-52C7-43E2-C6562B73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Kubeflow Pipelines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47DF-DAAB-F0E9-BCD4-83AD561D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Pipeline Definition:</a:t>
            </a:r>
            <a:r>
              <a:rPr lang="en-IN" dirty="0">
                <a:effectLst/>
              </a:rPr>
              <a:t> Each ML workflow is a sequence of pipeline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Pipeline Components:</a:t>
            </a:r>
            <a:r>
              <a:rPr lang="en-IN" dirty="0">
                <a:effectLst/>
              </a:rPr>
              <a:t> Reusable tasks such as data </a:t>
            </a:r>
            <a:r>
              <a:rPr lang="en-IN" dirty="0" err="1">
                <a:effectLst/>
              </a:rPr>
              <a:t>preprocessing</a:t>
            </a:r>
            <a:r>
              <a:rPr lang="en-IN" dirty="0">
                <a:effectLst/>
              </a:rPr>
              <a:t>, training,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Run Triggers:</a:t>
            </a:r>
            <a:r>
              <a:rPr lang="en-IN" dirty="0">
                <a:effectLst/>
              </a:rPr>
              <a:t> Allows for scheduled or manual execution of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Visual UI for pipeline monitoring and results visualization, ideal for ML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48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88B0-E3E4-5F40-9376-566AF82B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Kubeflow-Based ML Platform (Architecture)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9319-50D1-8368-E8A9-F1EB2B9E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Kubeflow as Base:</a:t>
            </a:r>
            <a:r>
              <a:rPr lang="en-IN" dirty="0">
                <a:effectLst/>
              </a:rPr>
              <a:t> Leverages Kubeflow </a:t>
            </a:r>
            <a:r>
              <a:rPr lang="en-IN" dirty="0" err="1">
                <a:effectLst/>
              </a:rPr>
              <a:t>Jupyter</a:t>
            </a:r>
            <a:r>
              <a:rPr lang="en-IN" dirty="0">
                <a:effectLst/>
              </a:rPr>
              <a:t> Notebook, training operators, and </a:t>
            </a:r>
            <a:r>
              <a:rPr lang="en-IN" dirty="0" err="1">
                <a:effectLst/>
              </a:rPr>
              <a:t>KFServing</a:t>
            </a:r>
            <a:r>
              <a:rPr lang="en-IN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>
                <a:effectLst/>
              </a:rPr>
              <a:t>MLflow</a:t>
            </a:r>
            <a:r>
              <a:rPr lang="en-IN" b="1" dirty="0">
                <a:effectLst/>
              </a:rPr>
              <a:t> Integration:</a:t>
            </a:r>
            <a:r>
              <a:rPr lang="en-IN" dirty="0">
                <a:effectLst/>
              </a:rPr>
              <a:t> Tracks experiments, manages model registry for lifecycle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GitHub and Docker Hub:</a:t>
            </a:r>
            <a:r>
              <a:rPr lang="en-IN" dirty="0">
                <a:effectLst/>
              </a:rPr>
              <a:t> Code and Docker images stored for easy access and reproducibility.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Flexible for end-to-end ML workflows from data exploration to production deployment.</a:t>
            </a:r>
          </a:p>
        </p:txBody>
      </p:sp>
    </p:spTree>
    <p:extLst>
      <p:ext uri="{BB962C8B-B14F-4D97-AF65-F5344CB8AC3E}">
        <p14:creationId xmlns:p14="http://schemas.microsoft.com/office/powerpoint/2010/main" val="277805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7CF-53E1-219C-9731-D6CE6E12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Kubeflow-based ML Platform</a:t>
            </a:r>
            <a:br>
              <a:rPr lang="en-IN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2F291-9AB6-2D11-B55E-626225B1D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119" y="1825625"/>
            <a:ext cx="8655761" cy="4351338"/>
          </a:xfrm>
        </p:spPr>
      </p:pic>
    </p:spTree>
    <p:extLst>
      <p:ext uri="{BB962C8B-B14F-4D97-AF65-F5344CB8AC3E}">
        <p14:creationId xmlns:p14="http://schemas.microsoft.com/office/powerpoint/2010/main" val="123419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70FB-27AB-C894-A346-0EFF09AC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Component-Based ML Platform (Alternative Approach)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0601-E45D-F8C6-1DCA-1D89F7E3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Uses individual tools (e.g., Airflow, GitHub, Kubernetes) instead of a single ML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Airflow for Orchestration:</a:t>
            </a:r>
            <a:r>
              <a:rPr lang="en-IN" dirty="0">
                <a:effectLst/>
              </a:rPr>
              <a:t> Manages dependencies and schedules across ML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Kubernetes for Infrastructure:</a:t>
            </a:r>
            <a:r>
              <a:rPr lang="en-IN" dirty="0">
                <a:effectLst/>
              </a:rPr>
              <a:t> Customizes training and serving infrastructure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Allows selection of best-in-class components to fit unique organizational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9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664F-526B-0132-CEA7-FA821E28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Core Components of an ML Platform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87E7-6EB5-9A37-18FF-D540E6D6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Data Science Environment:</a:t>
            </a:r>
            <a:r>
              <a:rPr lang="en-IN" dirty="0">
                <a:effectLst/>
              </a:rPr>
              <a:t> Provides workspaces (e.g., </a:t>
            </a:r>
            <a:r>
              <a:rPr lang="en-IN" dirty="0" err="1">
                <a:effectLst/>
              </a:rPr>
              <a:t>Jupyter</a:t>
            </a:r>
            <a:r>
              <a:rPr lang="en-IN" dirty="0">
                <a:effectLst/>
              </a:rPr>
              <a:t>) for data analysis, experimentation, and model 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Training Environment:</a:t>
            </a:r>
            <a:r>
              <a:rPr lang="en-IN" dirty="0">
                <a:effectLst/>
              </a:rPr>
              <a:t> Dedicated infrastructure for large-scale, complex model training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Registry:</a:t>
            </a:r>
            <a:r>
              <a:rPr lang="en-IN" dirty="0">
                <a:effectLst/>
              </a:rPr>
              <a:t> Centralized repository for tracking and managing models, ensuring proper versioning and lifecycle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Serving Environment:</a:t>
            </a:r>
            <a:r>
              <a:rPr lang="en-IN" dirty="0">
                <a:effectLst/>
              </a:rPr>
              <a:t> Hosts models to serve predictions, providing API access for client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ML Pipeline Development:</a:t>
            </a:r>
            <a:r>
              <a:rPr lang="en-IN" dirty="0">
                <a:effectLst/>
              </a:rPr>
              <a:t> Automates and orchestrates ML workflows, like data preparation, model training, and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5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1E4F-05DB-85C8-47A2-36DB2F3D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Summary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448C-C5EE-EDB2-4B5B-A8FC0B28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Open-source ML platforms provide essential tools for end-to-end ML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Core components include data science, training, registry, serving, and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Kubeflow, </a:t>
            </a:r>
            <a:r>
              <a:rPr lang="en-IN" dirty="0" err="1">
                <a:effectLst/>
              </a:rPr>
              <a:t>MLflow</a:t>
            </a:r>
            <a:r>
              <a:rPr lang="en-IN" dirty="0">
                <a:effectLst/>
              </a:rPr>
              <a:t>, Airflow, and Seldon Core are popular choices for ML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Effective feature management and model monitoring are crucial for maintaining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2F66-AB2B-7EC9-CB62-F9200D5E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Additional Core Components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D9C9-AE18-F184-456F-10B34573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Model Monitoring:</a:t>
            </a:r>
            <a:r>
              <a:rPr lang="en-IN" dirty="0">
                <a:effectLst/>
              </a:rPr>
              <a:t> Tracks deployed model performance (e.g., accuracy, data drift) to maintain quality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Feature Management:</a:t>
            </a:r>
            <a:r>
              <a:rPr lang="en-IN" dirty="0">
                <a:effectLst/>
              </a:rPr>
              <a:t> Central repository for managing commonly used features across ML projects, improving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CI/CD and Workflow Automation:</a:t>
            </a:r>
            <a:r>
              <a:rPr lang="en-IN" dirty="0">
                <a:effectLst/>
              </a:rPr>
              <a:t> Automates the ML lifecycle for efficient, reliable, and consistent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Security and Governance:</a:t>
            </a:r>
            <a:r>
              <a:rPr lang="en-IN" dirty="0">
                <a:effectLst/>
              </a:rPr>
              <a:t> Ensures role-based access, data management policies, and compliance with regulatory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2DC-0B2D-7A88-ED2D-22E2E6D2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Open-Source Technologies for ML Platforms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E059-9977-D8D0-7138-44C7F631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open-source tools include Kubeflow,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MLflow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Seldon Core, Feast, and Airflow.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Flexibility, cost savings, large support communities, and no licensing fees.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Challenges:</a:t>
            </a:r>
            <a:r>
              <a:rPr lang="en-IN" dirty="0">
                <a:effectLst/>
              </a:rPr>
              <a:t> Complex integration, security concerns, and additional maintenance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Organizations need to balance flexibility and technical requirements before adopting.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1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FAA1-BF5C-F467-3B0B-9CDDE440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Kubeflow for Data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8C13-2F1F-7940-E943-F7586319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Kubeflow is a comprehensive ML platform built on Kubernetes, supporting ML workflows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effectLst/>
              </a:rPr>
              <a:t>Jupyter</a:t>
            </a:r>
            <a:r>
              <a:rPr lang="en-IN" dirty="0">
                <a:effectLst/>
              </a:rPr>
              <a:t> Notebooks enable data scientists to explore data and build models interactively.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Training Operators:</a:t>
            </a:r>
            <a:r>
              <a:rPr lang="en-IN" dirty="0">
                <a:effectLst/>
              </a:rPr>
              <a:t> Distributed training support for handling large datasets and complex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Model Serving: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KFServing</a:t>
            </a:r>
            <a:r>
              <a:rPr lang="en-IN" dirty="0">
                <a:effectLst/>
              </a:rPr>
              <a:t> integrates for real-time predictions and batch processing.</a:t>
            </a:r>
          </a:p>
        </p:txBody>
      </p:sp>
    </p:spTree>
    <p:extLst>
      <p:ext uri="{BB962C8B-B14F-4D97-AF65-F5344CB8AC3E}">
        <p14:creationId xmlns:p14="http://schemas.microsoft.com/office/powerpoint/2010/main" val="128619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EE74-7DEE-4F46-E443-2498D857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Kubeflow environment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C745E8-BC78-8EE9-F86B-9138D2668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891" y="1825625"/>
            <a:ext cx="8028218" cy="4351338"/>
          </a:xfrm>
        </p:spPr>
      </p:pic>
    </p:spTree>
    <p:extLst>
      <p:ext uri="{BB962C8B-B14F-4D97-AF65-F5344CB8AC3E}">
        <p14:creationId xmlns:p14="http://schemas.microsoft.com/office/powerpoint/2010/main" val="6203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279E-8969-C144-791E-8CD176F4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Key Kubeflow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FB8-BDA6-97B3-719D-DAE0788E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Authentication/Authorization:</a:t>
            </a:r>
            <a:r>
              <a:rPr lang="en-IN" dirty="0">
                <a:effectLst/>
              </a:rPr>
              <a:t> Uses </a:t>
            </a:r>
            <a:r>
              <a:rPr lang="en-IN" dirty="0" err="1">
                <a:effectLst/>
              </a:rPr>
              <a:t>Dex</a:t>
            </a:r>
            <a:r>
              <a:rPr lang="en-IN" dirty="0">
                <a:effectLst/>
              </a:rPr>
              <a:t> and Istio for identity management and in-cluster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</a:rPr>
              <a:t>Multi-Tenancy:</a:t>
            </a:r>
            <a:r>
              <a:rPr lang="en-IN" dirty="0">
                <a:effectLst/>
              </a:rPr>
              <a:t> Allows multiple users to share resources securely in isolated namespaces.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Enables team collaboration with options to share notebooks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Administrators can create standard images for consistent, repeatable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4B28-BCB2-7A40-EC15-08CFDEB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  <a:latin typeface="Helvetica Neue" panose="02000503000000020004" pitchFamily="2" charset="0"/>
              </a:rPr>
              <a:t>Challenges in Kubeflow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7EAD-06D5-D58B-5B77-B67FC2B5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 Installation: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Deployment on Kubernetes requires high configuration and troubleshooting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Version Compatibility: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Ensuring all components (e.g.,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KFServing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are compatible adds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Documentation Gaps: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Limited support documentation for newer versions can increase setup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Despite challenges, Kubeflow is popular for its robust support across the ML lifecycle.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1467</Words>
  <Application>Microsoft Macintosh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Helvetica Neue</vt:lpstr>
      <vt:lpstr>Office Theme</vt:lpstr>
      <vt:lpstr> Open-Source Machine Learning Platforms  </vt:lpstr>
      <vt:lpstr>Introduction to Open-Source ML Platforms </vt:lpstr>
      <vt:lpstr>Core Components of an ML Platform </vt:lpstr>
      <vt:lpstr>Additional Core Components </vt:lpstr>
      <vt:lpstr>Open-Source Technologies for ML Platforms </vt:lpstr>
      <vt:lpstr>Kubeflow for Data Science</vt:lpstr>
      <vt:lpstr>Kubeflow environment</vt:lpstr>
      <vt:lpstr>Key Kubeflow Features</vt:lpstr>
      <vt:lpstr>Challenges in Kubeflow</vt:lpstr>
      <vt:lpstr>Training with Kubernetes Jobs</vt:lpstr>
      <vt:lpstr>Training with Kubeflow Training Operators</vt:lpstr>
      <vt:lpstr>MLflow Model Registry Overview</vt:lpstr>
      <vt:lpstr>MLflow Architecture</vt:lpstr>
      <vt:lpstr>MLflow tracking server and Model Registry</vt:lpstr>
      <vt:lpstr>Serving Models with Flask/Gunicorn</vt:lpstr>
      <vt:lpstr>Flask/Gunicorn Model Serving</vt:lpstr>
      <vt:lpstr>TensorFlow Serving</vt:lpstr>
      <vt:lpstr>TorchServe</vt:lpstr>
      <vt:lpstr>KFServing and Seldon Core </vt:lpstr>
      <vt:lpstr>KFS Serving</vt:lpstr>
      <vt:lpstr>Seldon Core</vt:lpstr>
      <vt:lpstr>Monitoring Models in Production </vt:lpstr>
      <vt:lpstr>Managing ML Features with Feast Feature Store</vt:lpstr>
      <vt:lpstr>Apache Airflow for Workflow Automation </vt:lpstr>
      <vt:lpstr>Apache Airflow architecture</vt:lpstr>
      <vt:lpstr>Kubeflow Pipelines </vt:lpstr>
      <vt:lpstr>Kubeflow-Based ML Platform (Architecture) </vt:lpstr>
      <vt:lpstr>Kubeflow-based ML Platform </vt:lpstr>
      <vt:lpstr>Component-Based ML Platform (Alternative Approach)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Open-Source Machine Learning Platforms  </dc:title>
  <dc:creator>Microsoft Office User</dc:creator>
  <cp:lastModifiedBy>Microsoft Office User</cp:lastModifiedBy>
  <cp:revision>1</cp:revision>
  <dcterms:created xsi:type="dcterms:W3CDTF">2024-11-07T19:15:03Z</dcterms:created>
  <dcterms:modified xsi:type="dcterms:W3CDTF">2024-11-07T19:50:41Z</dcterms:modified>
</cp:coreProperties>
</file>