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3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BB26-5339-C7F8-00BC-B97F1A2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1600" dirty="0">
                <a:effectLst/>
                <a:latin typeface="Helvetica Neue" panose="02000503000000020004" pitchFamily="2" charset="0"/>
              </a:rPr>
            </a:br>
            <a:r>
              <a:rPr lang="en-IN" sz="54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Designing an Enterprise ML Architecture with AWS ML Services</a:t>
            </a:r>
            <a:br>
              <a:rPr lang="en-IN" sz="4000" dirty="0">
                <a:effectLst/>
                <a:latin typeface="Helvetica Neue" panose="02000503000000020004" pitchFamily="2" charset="0"/>
              </a:rPr>
            </a:br>
            <a:br>
              <a:rPr lang="en-IN" sz="1600" dirty="0">
                <a:effectLst/>
                <a:latin typeface="Helvetica Neue" panose="02000503000000020004" pitchFamily="2" charset="0"/>
              </a:rPr>
            </a:br>
            <a:endParaRPr lang="en-IN" sz="16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Platform Requirements for Specific Roles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Scientist Needs: Libraries, frameworks, automation for data retrieval, feature engineering, and model versioning.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Tester Needs: Access to test datasets, visualization tools, statistical testing, and bias detection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Ops Engineers: Require comprehensive access to platform infrastructure, code repositories, and monitoring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AI Risk Officer: Access to assessment tools, governance platforms, and fairness/bias assessment tools.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Core Components of Enterprise ML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Training Environment: Resources for training, hyperparameter tuning, and persistence.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Hosting Environment: Hosts trained models for real-time or batch inference, with multiple stages for testing and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Shared Services Environment: Includes common tools, repositories, CI/CD tools, and model registries.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Sample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ML pipeline flow</a:t>
            </a:r>
          </a:p>
        </p:txBody>
      </p:sp>
      <p:pic>
        <p:nvPicPr>
          <p:cNvPr id="6" name="Content Placeholder 5" descr="Screenshot_20241110_211608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480" y="1825625"/>
            <a:ext cx="65532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Model Training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Controlled Environment: Policies and procedures ensure security, resource isolation, and job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Training Capabilities: Support for multiple ML frameworks, distributed training, and hardware options (CPUs, GPUs).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Security Measures: Network, job, and artifact isolation with strict monitoring and logging.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Training Job Monitoring: Track progress, system resource usage, and model performance metrics.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Model Hosting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Inference Capabilities: Support for various ML frameworks with custom or pre-built inference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Multi-Stage Hosting: Separate environments for testing and production to manage and test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Automation and Workflow Integration: API access and scripting for endpoint deployment in automated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Security Controls: Access control for management and data endpoints, with audit logging for compliance.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Supporting Services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Central Repository Access: Code repositories, Docker registries, and feature stores accessible to all platform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CI/CD Pipelines and Automation Tools: Support automated deployment, model lifecycle management, and infrastructure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Service Catalogs: Pre-configured services and tools for faster provisioning and setup.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MLOps Practice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Consistency in Processes: Standardized model-building and deployment processes for reliable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Reusable Tooling and Templates: Common tools for pipeline orchestration, model registry, and CI/CD.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Reproducibility: Track all inputs, code, and artifacts for easy tracking and validation of experiments.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Scalable Delivery: Run multiple ML pipelines in parallel to handle high-demand production workflows.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MLOps Architecture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Code Repositories: Control versioning and act as triggers for pipeline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Feature Store: Centralized storage for reusable features across projects, simplifying data preparation.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Container Repository: Stores container images for various pipeline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Registry: Tracks model versions, metrics, lifecycle statuses, and deployment approvals.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Monitoring and Logging for ML Platforms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Comprehensive Metrics Collection: Track CPU/GPU utilization, model performance, and pipeline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Alerts for Key Metrics: Set alarms for abnormal conditions (e.g., low CPU utilization, high latency).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AWS CloudWatch Integration: Aggregates logs and metrics, supporting dashboards and custom alerting.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Automated Notifications and Responses: Uses SNS for alerts; responds to conditions via AWS Lambda functions.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Model Training 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Resource Utilization Tracking: Provides insights into CPU/GPU usage, storage, and memory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Training Job Status and Progress: Track training completion, errors, and bottlenecks in job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Bias Detection and Explainability: Monitor model fairness and feature importance across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Issue Detection: Track data skew, bottlenecks, and configuration issues to optimize model training efficiency.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Introduction to Enterprise ML Platforms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Why Enterprise ML Platforms? Supports multiple ML initiatives with scalability, automation, and robust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Complexity of ML Platform Design: Balancing architecture for fast-moving development, model deployment, and lifecycle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Chapter Objectives: Workflow automation, infrastructure scalability, and comprehensive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Core Topics: Key components, personas, requirements, and architecture best practices.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Model Endpoint 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Performance Monitoring: Tracks system performance metrics like latency, memory usage, and CPU/GPU 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Drift and Model Drift Detection: Identifies changes in input data distribution and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Quality Metrics Tracking: Includes metrics like accuracy, F1 score, precision, and recall for real-time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Inference Explainability: Highlights influential features for model predictions, helping understand model decisions.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ML Pipeline 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Pipeline Execution Tracking: Monitors task progress, step completion, and error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Stage and Action-Level Status: Allows detailed troubleshooting and error correction at each pipeline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CloudWatch Integration: Aggregates metrics and alerts, with EventBridge supporting automated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End-to-End Pipeline Observability: Ensures visibility and reliability across multiple production pipelines.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Service Provisioning and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Science Environment Setup: Automates setup of workspaces, libraries, and access controls for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Pipeline Provisioning: Pre-configures automation pipelines for data scientists and engineers.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AWS Service Catalog for IT Management: Centralized portfolio with standardized templates for easy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Hub-and-Spoke Model: Central management of resources across multiple accounts for organization-wide access.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Best Practices for ML Platform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Cross-functional Collaboration: Involve diverse teams (DevOps, data engineering, and ML experts) for enriched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Governance Processes Early On: Define model verification, explainability, and ethics to enforce responsible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Pilot ML Workloads First: Implement initial projects on the platform to identify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Phased Execution: Execute in stages to allow iterative learning and platform scaling.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Best Practices for Platform Design and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Managed Services as Defaults: Use AWS’s built-in services to minimize setup and simplify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CI/CD Pipelines: Use tools like CodePipeline and CodeBuild to automate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Self-service Capabilities: Empower users to perform tasks independently within secure boundaries.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Centralize Model and Feature Repositories: Improves collaboration, consistency, and compliance.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Platform Use and Operations 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Cost Optimization: Use spot instances, autoscaling, and price-based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Change Management Protocol: Establish structured processes for model/platform changes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Incident and Response Planning: Develop clear procedures for timely issue detection and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Resource Tagging and Tracking: Ensure organization and visibility through a consistent tagging strategy.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Conclusion and 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Comprehensive Platform Design: Supports the end-to-end ML lifecycle, automation, and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Key Components Recap: Model training, hosting environments, shared services, and MLOps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Long-term Vision: Balance innovation and governance, and prioritize scalability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Empowering Enterprise AI: Effective ML platforms democratize AI, making ML capabilities available to both technical and business users.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Personas in ML Platforms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Platform Builders: Responsible for designing and building the platform’s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Platform Users: Data scientists, engineers, and analysts focused on model development and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Platform Operators: Ensure ongoing maintenance, optimization,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Solutions Architect: Acts as a bridge, guiding builders, users, and operators to maximize platform potential.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Key Roles in ML Platform Building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Cloud Infrastructure Architect: Designs cloud components and selects services for scalability and resilience.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Security Engineer: Implements data protection measures and manages compliance with industry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ML Platform Product Manager: Defines user requirements, platform capabilities, and implementation roadmap.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Engineers: Build data pipelines for efficient data processing and storage.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Platform Users and 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Scientists and ML Engineers: Conduct data exploration, model training, and inference optimizations.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Testers and Validators: Assess model reliability, detect issues, and ensure models align with business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Operations Engineers: Handle platform maintenance, upgrades, incident management, and performance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AI Risk and Governance Managers: Ensure responsible AI practices and regulatory compliance.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Typical ML Workflow in an Enterprise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Collection and Processing: Gather data from diverse sources and prepare for ML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Exploration and Hypothesis Formation: Experiment with different models and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Training and Tuning: Train models on full datasets with refined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Validation and Risk Assessment: Test model performance, detect risks, and validate against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Deployment and Monitoring: Deploy validated models, monitor for data drift, and ensure performance.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Enterprise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</a:rPr>
              <a:t>ML architecture environments</a:t>
            </a:r>
          </a:p>
        </p:txBody>
      </p:sp>
      <p:pic>
        <p:nvPicPr>
          <p:cNvPr id="6" name="Content Placeholder 5" descr="Screenshot_20241110_211541_WPS Offi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035" y="1852295"/>
            <a:ext cx="8074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Requirements for an Enterprise ML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End-to-End ML Lifecycle Support: From data prep and experimentation to production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CI/CD and Continuous Training (CT): Automated model retraining and deployment based on data or model drift.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Operations and Monitoring Support: Monitor errors, pipeline workflows, and infrastructure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Compatibility with Various Frameworks: Flexibility for different ML frameworks (e.g., TensorFlow, PyTorch).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0A62E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Essential Platform Features for ML Users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Libraries and Tools Access: Provide access to ML libraries, tools, and 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Data Access and Processing: Enable seamless data access and automated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Model Testing and Validation Tools: Offer tools for model evaluation, bias detection, and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Compliance and Governance Support: Include workflows for model approval and compliance validation.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1614</Words>
  <Application>Microsoft Macintosh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Office Theme</vt:lpstr>
      <vt:lpstr> Designing an Enterprise ML Architecture with AWS ML Services  </vt:lpstr>
      <vt:lpstr> Introduction to Enterprise ML Platforms</vt:lpstr>
      <vt:lpstr> Personas in ML Platforms</vt:lpstr>
      <vt:lpstr> Key Roles in ML Platform Building</vt:lpstr>
      <vt:lpstr> Platform Users and Operators</vt:lpstr>
      <vt:lpstr>Typical ML Workflow in an Enterprise</vt:lpstr>
      <vt:lpstr>Enterprise ML architecture environments</vt:lpstr>
      <vt:lpstr> Requirements for an Enterprise ML Platform</vt:lpstr>
      <vt:lpstr>Essential Platform Features for ML Users</vt:lpstr>
      <vt:lpstr> Platform Requirements for Specific Roles</vt:lpstr>
      <vt:lpstr>Core Components of Enterprise ML Architecture</vt:lpstr>
      <vt:lpstr>Sample ML pipeline flow</vt:lpstr>
      <vt:lpstr>Model Training Environment</vt:lpstr>
      <vt:lpstr>Model Hosting Environment</vt:lpstr>
      <vt:lpstr>Supporting Services Environment</vt:lpstr>
      <vt:lpstr>MLOps Practice Overview</vt:lpstr>
      <vt:lpstr>MLOps Architecture Components</vt:lpstr>
      <vt:lpstr> Monitoring and Logging for ML Platforms</vt:lpstr>
      <vt:lpstr> Model Training Monitoring</vt:lpstr>
      <vt:lpstr>Model Endpoint Monitoring</vt:lpstr>
      <vt:lpstr> ML Pipeline Monitoring</vt:lpstr>
      <vt:lpstr>Service Provisioning and Management</vt:lpstr>
      <vt:lpstr> Best Practices for ML Platform Execution</vt:lpstr>
      <vt:lpstr> Best Practices for Platform Design and Operations</vt:lpstr>
      <vt:lpstr> Platform Use and Operations Best Practices</vt:lpstr>
      <vt:lpstr>Conclusion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Enterprise ML Platforms</dc:title>
  <dc:creator>SIVAKUMAR BN</dc:creator>
  <cp:lastModifiedBy>Microsoft Office User</cp:lastModifiedBy>
  <cp:revision>7</cp:revision>
  <dcterms:created xsi:type="dcterms:W3CDTF">2024-11-10T16:07:00Z</dcterms:created>
  <dcterms:modified xsi:type="dcterms:W3CDTF">2024-11-20T21:43:01Z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A71BBE9FB0824EAB93B8160237DD0B74_12</vt:lpwstr>
  </property>
  <property fmtid="{D5CDD505-2E9C-101B-9397-08002B2CF9AE}" pid="3" name="KSOProductBuildVer">
    <vt:lpwstr>1033-12.2.0.18607</vt:lpwstr>
  </property>
</Properties>
</file>