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68"/>
  </p:notesMasterIdLst>
  <p:handoutMasterIdLst>
    <p:handoutMasterId r:id="rId69"/>
  </p:handoutMasterIdLst>
  <p:sldIdLst>
    <p:sldId id="256" r:id="rId5"/>
    <p:sldId id="530" r:id="rId6"/>
    <p:sldId id="588" r:id="rId7"/>
    <p:sldId id="554" r:id="rId8"/>
    <p:sldId id="555" r:id="rId9"/>
    <p:sldId id="556" r:id="rId10"/>
    <p:sldId id="557" r:id="rId11"/>
    <p:sldId id="558" r:id="rId12"/>
    <p:sldId id="559" r:id="rId13"/>
    <p:sldId id="560" r:id="rId14"/>
    <p:sldId id="561" r:id="rId15"/>
    <p:sldId id="562" r:id="rId16"/>
    <p:sldId id="563" r:id="rId17"/>
    <p:sldId id="564" r:id="rId18"/>
    <p:sldId id="566" r:id="rId19"/>
    <p:sldId id="567" r:id="rId20"/>
    <p:sldId id="565" r:id="rId21"/>
    <p:sldId id="569" r:id="rId22"/>
    <p:sldId id="591" r:id="rId23"/>
    <p:sldId id="570" r:id="rId24"/>
    <p:sldId id="571" r:id="rId25"/>
    <p:sldId id="572" r:id="rId26"/>
    <p:sldId id="573" r:id="rId27"/>
    <p:sldId id="574" r:id="rId28"/>
    <p:sldId id="576" r:id="rId29"/>
    <p:sldId id="568" r:id="rId30"/>
    <p:sldId id="577" r:id="rId31"/>
    <p:sldId id="578" r:id="rId32"/>
    <p:sldId id="579" r:id="rId33"/>
    <p:sldId id="580" r:id="rId34"/>
    <p:sldId id="581" r:id="rId35"/>
    <p:sldId id="582" r:id="rId36"/>
    <p:sldId id="585" r:id="rId37"/>
    <p:sldId id="586" r:id="rId38"/>
    <p:sldId id="587" r:id="rId39"/>
    <p:sldId id="589" r:id="rId40"/>
    <p:sldId id="532" r:id="rId41"/>
    <p:sldId id="531" r:id="rId42"/>
    <p:sldId id="544" r:id="rId43"/>
    <p:sldId id="534" r:id="rId44"/>
    <p:sldId id="533" r:id="rId45"/>
    <p:sldId id="592" r:id="rId46"/>
    <p:sldId id="535" r:id="rId47"/>
    <p:sldId id="537" r:id="rId48"/>
    <p:sldId id="538" r:id="rId49"/>
    <p:sldId id="539" r:id="rId50"/>
    <p:sldId id="540" r:id="rId51"/>
    <p:sldId id="541" r:id="rId52"/>
    <p:sldId id="543" r:id="rId53"/>
    <p:sldId id="545" r:id="rId54"/>
    <p:sldId id="546" r:id="rId55"/>
    <p:sldId id="547" r:id="rId56"/>
    <p:sldId id="548" r:id="rId57"/>
    <p:sldId id="549" r:id="rId58"/>
    <p:sldId id="550" r:id="rId59"/>
    <p:sldId id="551" r:id="rId60"/>
    <p:sldId id="552" r:id="rId61"/>
    <p:sldId id="553" r:id="rId62"/>
    <p:sldId id="593" r:id="rId63"/>
    <p:sldId id="594" r:id="rId64"/>
    <p:sldId id="595" r:id="rId65"/>
    <p:sldId id="596" r:id="rId66"/>
    <p:sldId id="529" r:id="rId67"/>
  </p:sldIdLst>
  <p:sldSz cx="9144000" cy="6858000" type="screen4x3"/>
  <p:notesSz cx="6858000" cy="9144000"/>
  <p:defaultTextStyle>
    <a:defPPr>
      <a:defRPr lang="sv-SE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ia" initials="M" lastIdx="1" clrIdx="0">
    <p:extLst>
      <p:ext uri="{19B8F6BF-5375-455C-9EA6-DF929625EA0E}">
        <p15:presenceInfo xmlns:p15="http://schemas.microsoft.com/office/powerpoint/2012/main" userId="S::marhe70@liu.se::a267f449-0e6a-46ea-a6d6-1338d746c5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9E7"/>
    <a:srgbClr val="00CFB5"/>
    <a:srgbClr val="17C7D2"/>
    <a:srgbClr val="3BA890"/>
    <a:srgbClr val="009CA6"/>
    <a:srgbClr val="0099C6"/>
    <a:srgbClr val="2D89B1"/>
    <a:srgbClr val="009BA8"/>
    <a:srgbClr val="0CC7D3"/>
    <a:srgbClr val="08C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750F24-EC9E-F086-D5B9-46BEFD964C82}" v="11" dt="2023-11-24T14:13:40.224"/>
    <p1510:client id="{0746EED0-E321-FD33-28BA-3F14FACC1720}" v="11" dt="2023-11-17T09:25:27.848"/>
    <p1510:client id="{109CE453-A4A3-1645-E2C1-F3666050F60C}" v="62" dt="2023-09-18T19:51:47.383"/>
    <p1510:client id="{12AACDA6-B3E1-5C4B-71F0-FBEF052A981D}" v="85" dt="2023-09-13T13:23:30.098"/>
    <p1510:client id="{18061DDF-A17D-30A7-F9BE-FDA970FEF1C7}" v="187" dt="2023-10-13T09:36:59.927"/>
    <p1510:client id="{20F9A814-CF62-BC3D-9A7E-1B35E98B05B9}" v="52" dt="2023-10-18T08:25:38.491"/>
    <p1510:client id="{2AA4C7A2-8A19-3188-1DD0-A239C0F7F494}" v="26" dt="2023-09-12T08:53:15.503"/>
    <p1510:client id="{32A72FE7-90A0-EC39-4547-EACC32100630}" v="1530" dt="2023-11-22T15:52:46.532"/>
    <p1510:client id="{32F01200-A613-90E4-B4B8-F2DB5ECBD88B}" v="2" dt="2023-10-17T09:37:06.545"/>
    <p1510:client id="{37FB3772-4C2E-8DDF-3BCD-0757626D33EA}" v="608" dt="2023-11-07T16:48:57.981"/>
    <p1510:client id="{3A6AA883-00CE-22A9-22A1-F2721626C3E7}" v="40" dt="2023-11-16T21:13:04.930"/>
    <p1510:client id="{3C84F4B3-2C1B-56EC-CE73-00873630E63D}" v="11" dt="2023-11-24T08:10:31.680"/>
    <p1510:client id="{4B62259B-DB4C-5B3C-E2B5-9B481B170F76}" v="903" dt="2023-11-22T19:50:45.799"/>
    <p1510:client id="{5B6384D3-A11F-FC34-38A8-4E5D5AC4E73A}" v="1460" dt="2023-09-20T07:27:39.738"/>
    <p1510:client id="{5E05FB8C-2F2A-927A-776C-E1A210754978}" v="1773" dt="2023-11-24T14:04:42.702"/>
    <p1510:client id="{61E8FD52-268F-02B0-FBD5-C1E721A350AB}" v="66" dt="2023-09-07T12:05:47.321"/>
    <p1510:client id="{649293D8-31D0-EE64-1644-C232BEB7854B}" v="9" dt="2023-10-16T09:47:20.731"/>
    <p1510:client id="{6AFB6F72-9C47-9EDA-2B78-D38563E954C0}" v="1209" dt="2023-09-07T15:25:56.287"/>
    <p1510:client id="{74D3FEBB-AEA1-C280-5A4B-11BDE873B8C5}" v="4" dt="2023-11-24T14:10:21.278"/>
    <p1510:client id="{8B1CC5A4-C743-AE1D-E3A7-01C13F72C1D3}" v="1" dt="2023-09-15T08:50:30.023"/>
    <p1510:client id="{8DCE9E53-A6DA-9BBC-4C26-6EE8D8A1EE58}" v="34" dt="2023-10-03T12:04:46.755"/>
    <p1510:client id="{C1674D08-7A3A-D3F3-4A5C-84BC619BC79F}" v="2644" dt="2023-11-23T13:17:57.647"/>
    <p1510:client id="{C3BDDB06-A1CB-F16F-E9F9-9B8D1BEEB007}" v="1202" dt="2023-10-13T14:39:33.123"/>
    <p1510:client id="{C5378196-83BD-6E60-F50C-16357F593EB7}" v="2628" dt="2023-11-16T20:59:57.479"/>
    <p1510:client id="{C66DC41B-5F78-A7C7-CEDA-F13B3C650017}" v="51" dt="2023-10-10T11:48:29.091"/>
    <p1510:client id="{DB9AD92F-B6B4-16E5-63C3-D86E371E94AE}" v="116" dt="2023-10-02T14:44:49.590"/>
    <p1510:client id="{EB2A16D0-D606-E900-89D9-F887F831CE7F}" v="63" dt="2023-09-20T08:02:42.148"/>
    <p1510:client id="{F253B94E-8F5F-21C1-F0F8-F0067B0B0D9E}" v="256" dt="2023-11-23T10:22:37.058"/>
    <p1510:client id="{F373B5B8-ED7D-BF29-5AC0-2AFF729E6A5B}" v="779" dt="2023-09-12T14:29:07.77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Inget format, inget rutnä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commentAuthors" Target="commentAuthors.xml"/><Relationship Id="rId75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microsoft.com/office/2015/10/relationships/revisionInfo" Target="revisionInfo.xml"/><Relationship Id="rId7" Type="http://schemas.openxmlformats.org/officeDocument/2006/relationships/slide" Target="slides/slide3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hesh Chandher Karthikeyan" userId="S::nitch36@liu.se::bacbfe7b-f7c4-44f8-84a4-3352c64690bb" providerId="AD" clId="Web-{00750F24-EC9E-F086-D5B9-46BEFD964C82}"/>
    <pc:docChg chg="modSld">
      <pc:chgData name="Nithesh Chandher Karthikeyan" userId="S::nitch36@liu.se::bacbfe7b-f7c4-44f8-84a4-3352c64690bb" providerId="AD" clId="Web-{00750F24-EC9E-F086-D5B9-46BEFD964C82}" dt="2023-11-24T14:13:39.661" v="9" actId="20577"/>
      <pc:docMkLst>
        <pc:docMk/>
      </pc:docMkLst>
      <pc:sldChg chg="modSp">
        <pc:chgData name="Nithesh Chandher Karthikeyan" userId="S::nitch36@liu.se::bacbfe7b-f7c4-44f8-84a4-3352c64690bb" providerId="AD" clId="Web-{00750F24-EC9E-F086-D5B9-46BEFD964C82}" dt="2023-11-24T14:13:39.661" v="9" actId="20577"/>
        <pc:sldMkLst>
          <pc:docMk/>
          <pc:sldMk cId="2220550492" sldId="594"/>
        </pc:sldMkLst>
        <pc:spChg chg="mod">
          <ac:chgData name="Nithesh Chandher Karthikeyan" userId="S::nitch36@liu.se::bacbfe7b-f7c4-44f8-84a4-3352c64690bb" providerId="AD" clId="Web-{00750F24-EC9E-F086-D5B9-46BEFD964C82}" dt="2023-11-24T14:13:39.661" v="9" actId="20577"/>
          <ac:spMkLst>
            <pc:docMk/>
            <pc:sldMk cId="2220550492" sldId="594"/>
            <ac:spMk id="9" creationId="{B742CFA6-F98C-0F91-E170-536DF93F504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490402-8E07-BB4F-A189-6AD7200B2129}" type="datetime1">
              <a:rPr lang="en-US" smtClean="0"/>
              <a:pPr/>
              <a:t>11/24/2023</a:t>
            </a:fld>
            <a:endParaRPr lang="sv-SE"/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91D49-AD30-AD49-8FCC-B045B8D02F0F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529339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8E3D5-343E-3741-80FE-788E6CEB802F}" type="datetime1">
              <a:rPr lang="en-US" smtClean="0"/>
              <a:pPr/>
              <a:t>11/24/2023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C25B8-6A37-0E42-AD12-4E95E5CB520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415193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Title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presentation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Lecturer</a:t>
            </a:r>
            <a:endParaRPr lang="sv-SE"/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60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ew Section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Next</a:t>
            </a:r>
            <a:r>
              <a:rPr lang="sv-SE"/>
              <a:t> </a:t>
            </a:r>
            <a:r>
              <a:rPr lang="sv-SE" err="1"/>
              <a:t>Section</a:t>
            </a:r>
            <a:endParaRPr lang="sv-SE"/>
          </a:p>
        </p:txBody>
      </p:sp>
      <p:sp>
        <p:nvSpPr>
          <p:cNvPr id="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Contents</a:t>
            </a:r>
            <a:r>
              <a:rPr lang="sv-SE"/>
              <a:t>, </a:t>
            </a:r>
            <a:r>
              <a:rPr lang="sv-SE" err="1"/>
              <a:t>subheads</a:t>
            </a:r>
            <a:r>
              <a:rPr lang="sv-SE"/>
              <a:t> </a:t>
            </a:r>
            <a:r>
              <a:rPr lang="sv-SE" err="1"/>
              <a:t>etc</a:t>
            </a:r>
            <a:endParaRPr lang="sv-SE"/>
          </a:p>
        </p:txBody>
      </p:sp>
      <p:cxnSp>
        <p:nvCxnSpPr>
          <p:cNvPr id="6" name="Rak 5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Bildobjekt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18997" r="6369" b="16385"/>
          <a:stretch/>
        </p:blipFill>
        <p:spPr>
          <a:xfrm>
            <a:off x="687600" y="6256800"/>
            <a:ext cx="1407600" cy="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06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Turqoise">
    <p:bg>
      <p:bgPr>
        <a:solidFill>
          <a:srgbClr val="16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Next</a:t>
            </a:r>
            <a:r>
              <a:rPr lang="sv-SE"/>
              <a:t> </a:t>
            </a:r>
            <a:r>
              <a:rPr lang="sv-SE" err="1"/>
              <a:t>Section</a:t>
            </a:r>
            <a:endParaRPr lang="sv-SE"/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Contents</a:t>
            </a:r>
            <a:r>
              <a:rPr lang="sv-SE"/>
              <a:t>, </a:t>
            </a:r>
            <a:r>
              <a:rPr lang="sv-SE" err="1"/>
              <a:t>subheads</a:t>
            </a:r>
            <a:r>
              <a:rPr lang="sv-SE"/>
              <a:t> </a:t>
            </a:r>
            <a:r>
              <a:rPr lang="sv-SE" err="1"/>
              <a:t>etc</a:t>
            </a:r>
            <a:endParaRPr lang="sv-SE"/>
          </a:p>
        </p:txBody>
      </p:sp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18997" r="6369" b="16385"/>
          <a:stretch/>
        </p:blipFill>
        <p:spPr>
          <a:xfrm>
            <a:off x="687600" y="6256800"/>
            <a:ext cx="1407600" cy="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166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Green">
    <p:bg>
      <p:bgPr>
        <a:solidFill>
          <a:srgbClr val="08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Next</a:t>
            </a:r>
            <a:r>
              <a:rPr lang="sv-SE"/>
              <a:t> </a:t>
            </a:r>
            <a:r>
              <a:rPr lang="sv-SE" err="1"/>
              <a:t>Section</a:t>
            </a:r>
            <a:endParaRPr lang="sv-SE"/>
          </a:p>
        </p:txBody>
      </p:sp>
      <p:sp>
        <p:nvSpPr>
          <p:cNvPr id="8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Contents</a:t>
            </a:r>
            <a:r>
              <a:rPr lang="sv-SE"/>
              <a:t>, </a:t>
            </a:r>
            <a:r>
              <a:rPr lang="sv-SE" err="1"/>
              <a:t>subheads</a:t>
            </a:r>
            <a:r>
              <a:rPr lang="sv-SE"/>
              <a:t> </a:t>
            </a:r>
            <a:r>
              <a:rPr lang="sv-SE" err="1"/>
              <a:t>etc</a:t>
            </a:r>
            <a:endParaRPr lang="sv-SE"/>
          </a:p>
        </p:txBody>
      </p:sp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9" t="18997" r="6369" b="16385"/>
          <a:stretch/>
        </p:blipFill>
        <p:spPr>
          <a:xfrm>
            <a:off x="687600" y="6256800"/>
            <a:ext cx="1407600" cy="374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319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 Section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ubrik 1"/>
          <p:cNvSpPr>
            <a:spLocks noGrp="1"/>
          </p:cNvSpPr>
          <p:nvPr>
            <p:ph type="ctrTitle" hasCustomPrompt="1"/>
          </p:nvPr>
        </p:nvSpPr>
        <p:spPr>
          <a:xfrm>
            <a:off x="1256096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 b="1" baseline="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Next</a:t>
            </a:r>
            <a:r>
              <a:rPr lang="sv-SE"/>
              <a:t> </a:t>
            </a:r>
            <a:r>
              <a:rPr lang="sv-SE" err="1"/>
              <a:t>Section</a:t>
            </a:r>
            <a:endParaRPr lang="sv-SE"/>
          </a:p>
        </p:txBody>
      </p:sp>
      <p:sp>
        <p:nvSpPr>
          <p:cNvPr id="13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256096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FFFFFF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Contents</a:t>
            </a:r>
            <a:r>
              <a:rPr lang="sv-SE"/>
              <a:t>, </a:t>
            </a:r>
            <a:r>
              <a:rPr lang="sv-SE" err="1"/>
              <a:t>subheads</a:t>
            </a:r>
            <a:r>
              <a:rPr lang="sv-SE"/>
              <a:t> </a:t>
            </a:r>
            <a:r>
              <a:rPr lang="sv-SE" err="1"/>
              <a:t>etc</a:t>
            </a:r>
            <a:endParaRPr lang="sv-SE"/>
          </a:p>
        </p:txBody>
      </p:sp>
      <p:cxnSp>
        <p:nvCxnSpPr>
          <p:cNvPr id="14" name="Rak 13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158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03" y="6255027"/>
            <a:ext cx="1408649" cy="37119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6FB46F94-CDEE-446A-A9DF-5F0159241724}" type="datetime1">
              <a:rPr lang="sv-SE" smtClean="0"/>
              <a:t>2023-11-24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err="1"/>
              <a:t>Title</a:t>
            </a:r>
            <a:r>
              <a:rPr lang="sv-SE"/>
              <a:t>/</a:t>
            </a:r>
            <a:r>
              <a:rPr lang="sv-SE" err="1"/>
              <a:t>Lecturer</a:t>
            </a:r>
            <a:endParaRPr lang="sv-SE"/>
          </a:p>
        </p:txBody>
      </p:sp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6385" r="5430" b="15080"/>
          <a:stretch/>
        </p:blipFill>
        <p:spPr>
          <a:xfrm>
            <a:off x="687600" y="6256800"/>
            <a:ext cx="1407600" cy="3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505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773758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D997FC5B-0161-4DA1-BCCD-77DDCE114F1C}" type="datetime1">
              <a:rPr lang="sv-SE" smtClean="0"/>
              <a:t>2023-11-24</a:t>
            </a:fld>
            <a:endParaRPr lang="sv-SE"/>
          </a:p>
        </p:txBody>
      </p:sp>
      <p:sp>
        <p:nvSpPr>
          <p:cNvPr id="1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err="1"/>
              <a:t>Title</a:t>
            </a:r>
            <a:r>
              <a:rPr lang="sv-SE"/>
              <a:t>/</a:t>
            </a:r>
            <a:r>
              <a:rPr lang="sv-SE" err="1"/>
              <a:t>Lecturer</a:t>
            </a:r>
            <a:endParaRPr lang="sv-SE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6385" r="5430" b="15080"/>
          <a:stretch/>
        </p:blipFill>
        <p:spPr>
          <a:xfrm>
            <a:off x="687600" y="6256800"/>
            <a:ext cx="1407600" cy="3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591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</p:txBody>
      </p:sp>
      <p:sp>
        <p:nvSpPr>
          <p:cNvPr id="5" name="Platshållare för bild 4"/>
          <p:cNvSpPr>
            <a:spLocks noGrp="1"/>
          </p:cNvSpPr>
          <p:nvPr>
            <p:ph type="pic" sz="quarter" idx="14"/>
          </p:nvPr>
        </p:nvSpPr>
        <p:spPr>
          <a:xfrm>
            <a:off x="4137025" y="1844506"/>
            <a:ext cx="4286250" cy="3945398"/>
          </a:xfrm>
          <a:prstGeom prst="rect">
            <a:avLst/>
          </a:prstGeom>
        </p:spPr>
        <p:txBody>
          <a:bodyPr vert="horz"/>
          <a:lstStyle/>
          <a:p>
            <a:r>
              <a:rPr lang="sv-SE"/>
              <a:t>Klicka på ikonen för att lägga till en bild</a:t>
            </a:r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3316211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FF265B2B-A632-4DBB-BFE1-A7E84FE95B5C}" type="datetime1">
              <a:rPr lang="sv-SE" smtClean="0"/>
              <a:t>2023-11-24</a:t>
            </a:fld>
            <a:endParaRPr lang="sv-SE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err="1"/>
              <a:t>Title</a:t>
            </a:r>
            <a:r>
              <a:rPr lang="sv-SE"/>
              <a:t>/</a:t>
            </a:r>
            <a:r>
              <a:rPr lang="sv-SE" err="1"/>
              <a:t>Lecturer</a:t>
            </a:r>
            <a:endParaRPr lang="sv-SE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6385" r="5430" b="15080"/>
          <a:stretch/>
        </p:blipFill>
        <p:spPr>
          <a:xfrm>
            <a:off x="687600" y="6256800"/>
            <a:ext cx="1407600" cy="3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7322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ubrik 3"/>
          <p:cNvSpPr>
            <a:spLocks noGrp="1"/>
          </p:cNvSpPr>
          <p:nvPr>
            <p:ph type="title" hasCustomPrompt="1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</p:txBody>
      </p:sp>
      <p:sp>
        <p:nvSpPr>
          <p:cNvPr id="3" name="Platshållare för diagram 2"/>
          <p:cNvSpPr>
            <a:spLocks noGrp="1"/>
          </p:cNvSpPr>
          <p:nvPr>
            <p:ph type="chart" sz="quarter" idx="13"/>
          </p:nvPr>
        </p:nvSpPr>
        <p:spPr>
          <a:xfrm>
            <a:off x="685800" y="1905000"/>
            <a:ext cx="7737475" cy="3922713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/>
            </a:lvl1pPr>
          </a:lstStyle>
          <a:p>
            <a:r>
              <a:rPr lang="sv-SE"/>
              <a:t>Klicka på ikonen för att lägga till ett diagram</a:t>
            </a:r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64BAFCA6-E4CC-4535-A14C-A4D1CC4F8550}" type="datetime1">
              <a:rPr lang="sv-SE" smtClean="0"/>
              <a:t>2023-11-24</a:t>
            </a:fld>
            <a:endParaRPr lang="sv-SE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err="1"/>
              <a:t>Title</a:t>
            </a:r>
            <a:r>
              <a:rPr lang="sv-SE"/>
              <a:t>/</a:t>
            </a:r>
            <a:r>
              <a:rPr lang="sv-SE" err="1"/>
              <a:t>Lecturer</a:t>
            </a:r>
            <a:endParaRPr lang="sv-SE"/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6385" r="5430" b="15080"/>
          <a:stretch/>
        </p:blipFill>
        <p:spPr>
          <a:xfrm>
            <a:off x="687600" y="6256800"/>
            <a:ext cx="1407600" cy="3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3483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CCD2D3A7-6FBE-4127-88D0-8FE380FB3171}" type="datetime1">
              <a:rPr lang="sv-SE" smtClean="0"/>
              <a:t>2023-11-24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err="1"/>
              <a:t>Title</a:t>
            </a:r>
            <a:r>
              <a:rPr lang="sv-SE"/>
              <a:t>/</a:t>
            </a:r>
            <a:r>
              <a:rPr lang="sv-SE" err="1"/>
              <a:t>Lecturer</a:t>
            </a:r>
            <a:endParaRPr lang="sv-SE"/>
          </a:p>
        </p:txBody>
      </p:sp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6385" r="5430" b="15080"/>
          <a:stretch/>
        </p:blipFill>
        <p:spPr>
          <a:xfrm>
            <a:off x="687600" y="6256800"/>
            <a:ext cx="1407600" cy="391000"/>
          </a:xfrm>
          <a:prstGeom prst="rect">
            <a:avLst/>
          </a:prstGeom>
        </p:spPr>
      </p:pic>
      <p:sp>
        <p:nvSpPr>
          <p:cNvPr id="5" name="Platshållare för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687388" y="895350"/>
            <a:ext cx="3715200" cy="501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13" name="Platshållare för text 4"/>
          <p:cNvSpPr>
            <a:spLocks noGrp="1"/>
          </p:cNvSpPr>
          <p:nvPr>
            <p:ph type="body" sz="quarter" idx="14" hasCustomPrompt="1"/>
          </p:nvPr>
        </p:nvSpPr>
        <p:spPr>
          <a:xfrm>
            <a:off x="4764866" y="895350"/>
            <a:ext cx="3716661" cy="5010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1524563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397BD688-6C8B-4AD1-94A1-27A91CC8A339}" type="datetime1">
              <a:rPr lang="sv-SE" smtClean="0"/>
              <a:t>2023-11-24</a:t>
            </a:fld>
            <a:endParaRPr lang="sv-SE"/>
          </a:p>
        </p:txBody>
      </p:sp>
      <p:sp>
        <p:nvSpPr>
          <p:cNvPr id="11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 err="1"/>
              <a:t>Title</a:t>
            </a:r>
            <a:r>
              <a:rPr lang="sv-SE"/>
              <a:t>/</a:t>
            </a:r>
            <a:r>
              <a:rPr lang="sv-SE" err="1"/>
              <a:t>Lecturer</a:t>
            </a:r>
            <a:endParaRPr lang="sv-SE"/>
          </a:p>
        </p:txBody>
      </p:sp>
      <p:pic>
        <p:nvPicPr>
          <p:cNvPr id="2" name="Bildobjekt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16385" r="5430" b="15080"/>
          <a:stretch/>
        </p:blipFill>
        <p:spPr>
          <a:xfrm>
            <a:off x="687600" y="6256800"/>
            <a:ext cx="1407600" cy="391000"/>
          </a:xfrm>
          <a:prstGeom prst="rect">
            <a:avLst/>
          </a:prstGeom>
        </p:spPr>
      </p:pic>
      <p:sp>
        <p:nvSpPr>
          <p:cNvPr id="5" name="Platshållare för bild 4"/>
          <p:cNvSpPr>
            <a:spLocks noGrp="1"/>
          </p:cNvSpPr>
          <p:nvPr>
            <p:ph type="pic" sz="quarter" idx="13" hasCustomPrompt="1"/>
          </p:nvPr>
        </p:nvSpPr>
        <p:spPr>
          <a:xfrm>
            <a:off x="690465" y="914400"/>
            <a:ext cx="7735078" cy="48704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sv-SE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15004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Title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Lecturer</a:t>
            </a:r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4406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err="1">
                <a:solidFill>
                  <a:schemeClr val="bg1"/>
                </a:solidFill>
              </a:rPr>
              <a:t>www.liu.se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6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Text/</a:t>
            </a:r>
            <a:r>
              <a:rPr lang="sv-SE" err="1"/>
              <a:t>name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lecturer</a:t>
            </a:r>
            <a:endParaRPr lang="sv-SE"/>
          </a:p>
          <a:p>
            <a:r>
              <a:rPr lang="sv-SE"/>
              <a:t>Contact information</a:t>
            </a:r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4966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err="1">
                <a:solidFill>
                  <a:schemeClr val="bg1"/>
                </a:solidFill>
              </a:rPr>
              <a:t>www.liu.se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9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Text/</a:t>
            </a:r>
            <a:r>
              <a:rPr lang="sv-SE" err="1"/>
              <a:t>name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lecturer</a:t>
            </a:r>
            <a:endParaRPr lang="sv-SE"/>
          </a:p>
          <a:p>
            <a:r>
              <a:rPr lang="sv-SE"/>
              <a:t>Contact information</a:t>
            </a:r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ruta 3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err="1">
                <a:solidFill>
                  <a:schemeClr val="bg1"/>
                </a:solidFill>
              </a:rPr>
              <a:t>www.liu.se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6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Text/</a:t>
            </a:r>
            <a:r>
              <a:rPr lang="sv-SE" err="1"/>
              <a:t>name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lecturer</a:t>
            </a:r>
            <a:endParaRPr lang="sv-SE"/>
          </a:p>
          <a:p>
            <a:r>
              <a:rPr lang="sv-SE"/>
              <a:t>Contact information</a:t>
            </a:r>
          </a:p>
        </p:txBody>
      </p:sp>
      <p:pic>
        <p:nvPicPr>
          <p:cNvPr id="8" name="Bildobjekt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7550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ruta 5"/>
          <p:cNvSpPr txBox="1"/>
          <p:nvPr userDrawn="1"/>
        </p:nvSpPr>
        <p:spPr>
          <a:xfrm>
            <a:off x="1818137" y="3670051"/>
            <a:ext cx="55272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2800" err="1">
                <a:solidFill>
                  <a:schemeClr val="bg1"/>
                </a:solidFill>
              </a:rPr>
              <a:t>www.liu.se</a:t>
            </a:r>
            <a:endParaRPr lang="sv-SE" sz="2800">
              <a:solidFill>
                <a:schemeClr val="bg1"/>
              </a:solidFill>
            </a:endParaRPr>
          </a:p>
        </p:txBody>
      </p:sp>
      <p:sp>
        <p:nvSpPr>
          <p:cNvPr id="14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1320800" y="1814513"/>
            <a:ext cx="6651538" cy="1230312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Text/</a:t>
            </a:r>
            <a:r>
              <a:rPr lang="sv-SE" err="1"/>
              <a:t>name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</a:t>
            </a:r>
            <a:r>
              <a:rPr lang="sv-SE" err="1"/>
              <a:t>lecturer</a:t>
            </a:r>
            <a:endParaRPr lang="sv-SE"/>
          </a:p>
          <a:p>
            <a:r>
              <a:rPr lang="sv-SE"/>
              <a:t>Contact information</a:t>
            </a:r>
          </a:p>
        </p:txBody>
      </p:sp>
      <p:pic>
        <p:nvPicPr>
          <p:cNvPr id="7" name="Bildobjekt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410547" y="774700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  <p:sp>
        <p:nvSpPr>
          <p:cNvPr id="5" name="Platshållare för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4637" y="774699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38372340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410547" y="774700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  <p:sp>
        <p:nvSpPr>
          <p:cNvPr id="4" name="Platshållare för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4637" y="774699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20439999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410547" y="774700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  <p:sp>
        <p:nvSpPr>
          <p:cNvPr id="4" name="Platshållare för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4637" y="774699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  <p:extLst>
      <p:ext uri="{BB962C8B-B14F-4D97-AF65-F5344CB8AC3E}">
        <p14:creationId xmlns:p14="http://schemas.microsoft.com/office/powerpoint/2010/main" val="3557078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of text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text 2"/>
          <p:cNvSpPr>
            <a:spLocks noGrp="1"/>
          </p:cNvSpPr>
          <p:nvPr>
            <p:ph type="body" sz="quarter" idx="10" hasCustomPrompt="1"/>
          </p:nvPr>
        </p:nvSpPr>
        <p:spPr>
          <a:xfrm>
            <a:off x="410547" y="774700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  <p:sp>
        <p:nvSpPr>
          <p:cNvPr id="4" name="Platshållare för text 2"/>
          <p:cNvSpPr>
            <a:spLocks noGrp="1"/>
          </p:cNvSpPr>
          <p:nvPr>
            <p:ph type="body" sz="quarter" idx="11" hasCustomPrompt="1"/>
          </p:nvPr>
        </p:nvSpPr>
        <p:spPr>
          <a:xfrm>
            <a:off x="4674637" y="774699"/>
            <a:ext cx="4086841" cy="50289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sv-SE" err="1"/>
              <a:t>Click</a:t>
            </a:r>
            <a:r>
              <a:rPr lang="sv-SE"/>
              <a:t> </a:t>
            </a:r>
            <a:r>
              <a:rPr lang="sv-SE" err="1"/>
              <a:t>here</a:t>
            </a:r>
            <a:r>
              <a:rPr lang="sv-SE"/>
              <a:t> to </a:t>
            </a:r>
            <a:r>
              <a:rPr lang="sv-SE" err="1"/>
              <a:t>change</a:t>
            </a:r>
            <a:r>
              <a:rPr lang="sv-SE"/>
              <a:t> format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ictur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tshållare för bild 2"/>
          <p:cNvSpPr>
            <a:spLocks noGrp="1"/>
          </p:cNvSpPr>
          <p:nvPr>
            <p:ph type="pic" sz="quarter" idx="10" hasCustomPrompt="1"/>
          </p:nvPr>
        </p:nvSpPr>
        <p:spPr>
          <a:xfrm>
            <a:off x="401216" y="615950"/>
            <a:ext cx="8238931" cy="5094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Picture</a:t>
            </a:r>
          </a:p>
        </p:txBody>
      </p:sp>
      <p:pic>
        <p:nvPicPr>
          <p:cNvPr id="4" name="Bildobjekt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270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ictur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2"/>
          <p:cNvSpPr>
            <a:spLocks noGrp="1"/>
          </p:cNvSpPr>
          <p:nvPr>
            <p:ph type="pic" sz="quarter" idx="10" hasCustomPrompt="1"/>
          </p:nvPr>
        </p:nvSpPr>
        <p:spPr>
          <a:xfrm>
            <a:off x="401216" y="615950"/>
            <a:ext cx="8238931" cy="5094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Picture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74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Title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Lecturer</a:t>
            </a:r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50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icture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2"/>
          <p:cNvSpPr>
            <a:spLocks noGrp="1"/>
          </p:cNvSpPr>
          <p:nvPr>
            <p:ph type="pic" sz="quarter" idx="10" hasCustomPrompt="1"/>
          </p:nvPr>
        </p:nvSpPr>
        <p:spPr>
          <a:xfrm>
            <a:off x="401216" y="615950"/>
            <a:ext cx="8238931" cy="5094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Picture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8075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mple pictur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 2"/>
          <p:cNvSpPr>
            <a:spLocks noGrp="1"/>
          </p:cNvSpPr>
          <p:nvPr>
            <p:ph type="pic" sz="quarter" idx="10" hasCustomPrompt="1"/>
          </p:nvPr>
        </p:nvSpPr>
        <p:spPr>
          <a:xfrm>
            <a:off x="401216" y="615950"/>
            <a:ext cx="8238931" cy="5094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sv-SE"/>
              <a:t>Picture</a:t>
            </a:r>
          </a:p>
        </p:txBody>
      </p:sp>
      <p:pic>
        <p:nvPicPr>
          <p:cNvPr id="3" name="Bildobjekt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Bildobjekt 2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2" y="6255786"/>
            <a:ext cx="1405864" cy="369724"/>
          </a:xfrm>
          <a:prstGeom prst="rect">
            <a:avLst/>
          </a:prstGeom>
        </p:spPr>
      </p:pic>
      <p:sp>
        <p:nvSpPr>
          <p:cNvPr id="2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94FA9353-041C-48C2-B11B-A0E7ECA57FEA}" type="datetime4">
              <a:rPr lang="en-US" smtClean="0"/>
              <a:t>November 24, 2023</a:t>
            </a:fld>
            <a:endParaRPr lang="sv-SE"/>
          </a:p>
        </p:txBody>
      </p:sp>
      <p:sp>
        <p:nvSpPr>
          <p:cNvPr id="2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27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Introduction/IKE HR</a:t>
            </a:r>
          </a:p>
        </p:txBody>
      </p:sp>
      <p:sp>
        <p:nvSpPr>
          <p:cNvPr id="29" name="Rubrik 3"/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</p:spTree>
    <p:extLst>
      <p:ext uri="{BB962C8B-B14F-4D97-AF65-F5344CB8AC3E}">
        <p14:creationId xmlns:p14="http://schemas.microsoft.com/office/powerpoint/2010/main" val="11578063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1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D81B4FE1-1FAC-4407-9980-9E37EBC1789E}" type="datetime4">
              <a:rPr lang="en-US" smtClean="0"/>
              <a:t>November 24, 2023</a:t>
            </a:fld>
            <a:endParaRPr lang="sv-SE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9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Introduction/IKE HR</a:t>
            </a:r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43587"/>
            <a:ext cx="773758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12" y="6255786"/>
            <a:ext cx="1405864" cy="369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8349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tex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sv-SE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773758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v-SE"/>
          </a:p>
        </p:txBody>
      </p:sp>
      <p:sp>
        <p:nvSpPr>
          <p:cNvPr id="7" name="Platshållare för datum 3">
            <a:extLst>
              <a:ext uri="{FF2B5EF4-FFF2-40B4-BE49-F238E27FC236}">
                <a16:creationId xmlns:a16="http://schemas.microsoft.com/office/drawing/2014/main" id="{6E8A9794-CEFE-D345-961B-5A4E888003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D27E6A4C-6317-524D-927D-F0BF73D73EB0}" type="datetime1">
              <a:rPr lang="sv-SE" smtClean="0"/>
              <a:t>2023-11-24</a:t>
            </a:fld>
            <a:endParaRPr lang="sv-SE"/>
          </a:p>
        </p:txBody>
      </p:sp>
      <p:sp>
        <p:nvSpPr>
          <p:cNvPr id="8" name="Platshållare för bildnummer 5">
            <a:extLst>
              <a:ext uri="{FF2B5EF4-FFF2-40B4-BE49-F238E27FC236}">
                <a16:creationId xmlns:a16="http://schemas.microsoft.com/office/drawing/2014/main" id="{C34BD25E-93FB-C347-9DD2-F8C3A25A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9" name="Platshållare för sidfot 4">
            <a:extLst>
              <a:ext uri="{FF2B5EF4-FFF2-40B4-BE49-F238E27FC236}">
                <a16:creationId xmlns:a16="http://schemas.microsoft.com/office/drawing/2014/main" id="{E1FE13A0-826F-D54F-9CB6-234D7BD5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r>
              <a:rPr lang="sv-SE"/>
              <a:t>DEMO PRESENTATION</a:t>
            </a:r>
          </a:p>
        </p:txBody>
      </p:sp>
    </p:spTree>
    <p:extLst>
      <p:ext uri="{BB962C8B-B14F-4D97-AF65-F5344CB8AC3E}">
        <p14:creationId xmlns:p14="http://schemas.microsoft.com/office/powerpoint/2010/main" val="120602085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518888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Rak 8"/>
          <p:cNvCxnSpPr/>
          <p:nvPr userDrawn="1"/>
        </p:nvCxnSpPr>
        <p:spPr>
          <a:xfrm>
            <a:off x="678459" y="6120611"/>
            <a:ext cx="7744205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ubrik 3"/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  <a:prstGeom prst="rect">
            <a:avLst/>
          </a:prstGeom>
        </p:spPr>
        <p:txBody>
          <a:bodyPr vert="horz">
            <a:normAutofit/>
          </a:bodyPr>
          <a:lstStyle>
            <a:lvl1pPr algn="l">
              <a:defRPr sz="3600"/>
            </a:lvl1pPr>
          </a:lstStyle>
          <a:p>
            <a:r>
              <a:rPr lang="sv-SE"/>
              <a:t>Klicka här för att ändra format</a:t>
            </a:r>
          </a:p>
        </p:txBody>
      </p:sp>
      <p:sp>
        <p:nvSpPr>
          <p:cNvPr id="17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6662093" y="360999"/>
            <a:ext cx="1431193" cy="264685"/>
          </a:xfrm>
          <a:prstGeom prst="rect">
            <a:avLst/>
          </a:prstGeom>
        </p:spPr>
        <p:txBody>
          <a:bodyPr/>
          <a:lstStyle>
            <a:lvl1pPr algn="r">
              <a:defRPr sz="1100" cap="all"/>
            </a:lvl1pPr>
          </a:lstStyle>
          <a:p>
            <a:fld id="{0DAE2FB9-9CE7-4027-B522-27ED2FD57AF3}" type="datetime1">
              <a:rPr lang="sv-SE" smtClean="0"/>
              <a:t>2023-11-24</a:t>
            </a:fld>
            <a:endParaRPr lang="sv-SE"/>
          </a:p>
        </p:txBody>
      </p:sp>
      <p:sp>
        <p:nvSpPr>
          <p:cNvPr id="18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7962260" y="361654"/>
            <a:ext cx="553784" cy="264685"/>
          </a:xfrm>
          <a:prstGeom prst="rect">
            <a:avLst/>
          </a:prstGeom>
        </p:spPr>
        <p:txBody>
          <a:bodyPr/>
          <a:lstStyle>
            <a:lvl1pPr algn="r">
              <a:defRPr sz="1100"/>
            </a:lvl1pPr>
          </a:lstStyle>
          <a:p>
            <a:fld id="{80A4C9D9-979F-D94A-9054-C3B7EAD37AEB}" type="slidenum">
              <a:rPr lang="sv-SE" smtClean="0"/>
              <a:pPr/>
              <a:t>‹#›</a:t>
            </a:fld>
            <a:endParaRPr lang="sv-SE"/>
          </a:p>
        </p:txBody>
      </p:sp>
      <p:sp>
        <p:nvSpPr>
          <p:cNvPr id="19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593363" y="361000"/>
            <a:ext cx="5836917" cy="265340"/>
          </a:xfrm>
          <a:prstGeom prst="rect">
            <a:avLst/>
          </a:prstGeom>
        </p:spPr>
        <p:txBody>
          <a:bodyPr anchor="b"/>
          <a:lstStyle>
            <a:lvl1pPr>
              <a:defRPr sz="1100"/>
            </a:lvl1pPr>
          </a:lstStyle>
          <a:p>
            <a:endParaRPr lang="sv-SE"/>
          </a:p>
        </p:txBody>
      </p:sp>
      <p:sp>
        <p:nvSpPr>
          <p:cNvPr id="20" name="Platshållare för text 2"/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7737587" cy="4066288"/>
          </a:xfrm>
          <a:prstGeom prst="rect">
            <a:avLst/>
          </a:prstGeom>
        </p:spPr>
        <p:txBody>
          <a:bodyPr vert="horz"/>
          <a:lstStyle>
            <a:lvl1pPr>
              <a:spcBef>
                <a:spcPts val="900"/>
              </a:spcBef>
              <a:defRPr sz="2400" b="0" i="0">
                <a:latin typeface="Georgia"/>
                <a:cs typeface="Georgia"/>
              </a:defRPr>
            </a:lvl1pPr>
            <a:lvl2pPr>
              <a:spcBef>
                <a:spcPts val="900"/>
              </a:spcBef>
              <a:defRPr sz="2400" b="0" i="0">
                <a:latin typeface="Georgia"/>
                <a:cs typeface="Georgia"/>
              </a:defRPr>
            </a:lvl2pPr>
            <a:lvl3pPr>
              <a:spcBef>
                <a:spcPts val="900"/>
              </a:spcBef>
              <a:defRPr sz="2400" b="0" i="0">
                <a:latin typeface="Georgia"/>
                <a:cs typeface="Georgia"/>
              </a:defRPr>
            </a:lvl3pPr>
            <a:lvl4pPr>
              <a:spcBef>
                <a:spcPts val="900"/>
              </a:spcBef>
              <a:defRPr sz="2400" b="0" i="0">
                <a:latin typeface="Georgia"/>
                <a:cs typeface="Georgia"/>
              </a:defRPr>
            </a:lvl4pPr>
            <a:lvl5pPr>
              <a:spcBef>
                <a:spcPts val="900"/>
              </a:spcBef>
              <a:defRPr sz="2400" b="0" i="0">
                <a:latin typeface="Georgia"/>
                <a:cs typeface="Georgia"/>
              </a:defRPr>
            </a:lvl5pPr>
          </a:lstStyle>
          <a:p>
            <a:pPr lvl="0"/>
            <a:r>
              <a:rPr lang="sv-SE"/>
              <a:t>Redigera format för bakgrundstext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pic>
        <p:nvPicPr>
          <p:cNvPr id="10" name="Bildobjekt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83" y="6142849"/>
            <a:ext cx="1701429" cy="58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14721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619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ubrik 1"/>
          <p:cNvSpPr>
            <a:spLocks noGrp="1"/>
          </p:cNvSpPr>
          <p:nvPr>
            <p:ph type="ctrTitle" hasCustomPrompt="1"/>
          </p:nvPr>
        </p:nvSpPr>
        <p:spPr>
          <a:xfrm>
            <a:off x="1371600" y="1812899"/>
            <a:ext cx="6400800" cy="1470025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sv-SE" err="1"/>
              <a:t>Title</a:t>
            </a:r>
            <a:r>
              <a:rPr lang="sv-SE"/>
              <a:t> </a:t>
            </a:r>
            <a:r>
              <a:rPr lang="sv-SE" err="1"/>
              <a:t>of</a:t>
            </a:r>
            <a:r>
              <a:rPr lang="sv-SE"/>
              <a:t> presentation</a:t>
            </a:r>
          </a:p>
        </p:txBody>
      </p:sp>
      <p:sp>
        <p:nvSpPr>
          <p:cNvPr id="9" name="Underrubrik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493962"/>
            <a:ext cx="6400800" cy="1175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v-SE" err="1"/>
              <a:t>Lecturer</a:t>
            </a:r>
            <a:endParaRPr lang="sv-SE"/>
          </a:p>
        </p:txBody>
      </p:sp>
      <p:pic>
        <p:nvPicPr>
          <p:cNvPr id="6" name="Bildobjekt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04" t="17691" r="6134" b="16385"/>
          <a:stretch/>
        </p:blipFill>
        <p:spPr>
          <a:xfrm>
            <a:off x="399600" y="5929200"/>
            <a:ext cx="2260800" cy="61381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234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blue">
    <p:bg>
      <p:bgPr>
        <a:solidFill>
          <a:srgbClr val="00B9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4089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turqoise">
    <p:bg>
      <p:bgPr>
        <a:solidFill>
          <a:srgbClr val="17C7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green">
    <p:bg>
      <p:bgPr>
        <a:solidFill>
          <a:srgbClr val="00CFB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12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pag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8094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5" r:id="rId3"/>
    <p:sldLayoutId id="2147483709" r:id="rId4"/>
    <p:sldLayoutId id="2147483668" r:id="rId5"/>
    <p:sldLayoutId id="2147483669" r:id="rId6"/>
    <p:sldLayoutId id="2147483670" r:id="rId7"/>
    <p:sldLayoutId id="2147483671" r:id="rId8"/>
    <p:sldLayoutId id="2147483710" r:id="rId9"/>
    <p:sldLayoutId id="2147483674" r:id="rId10"/>
    <p:sldLayoutId id="2147483675" r:id="rId11"/>
    <p:sldLayoutId id="2147483676" r:id="rId12"/>
    <p:sldLayoutId id="2147483711" r:id="rId13"/>
    <p:sldLayoutId id="2147483673" r:id="rId14"/>
    <p:sldLayoutId id="2147483660" r:id="rId15"/>
    <p:sldLayoutId id="2147483661" r:id="rId16"/>
    <p:sldLayoutId id="2147483663" r:id="rId17"/>
    <p:sldLayoutId id="2147483706" r:id="rId18"/>
    <p:sldLayoutId id="2147483707" r:id="rId19"/>
    <p:sldLayoutId id="2147483662" r:id="rId20"/>
    <p:sldLayoutId id="2147483666" r:id="rId21"/>
    <p:sldLayoutId id="2147483667" r:id="rId22"/>
    <p:sldLayoutId id="2147483712" r:id="rId23"/>
    <p:sldLayoutId id="2147483694" r:id="rId24"/>
    <p:sldLayoutId id="2147483696" r:id="rId25"/>
    <p:sldLayoutId id="2147483698" r:id="rId26"/>
    <p:sldLayoutId id="2147483713" r:id="rId27"/>
    <p:sldLayoutId id="2147483700" r:id="rId28"/>
    <p:sldLayoutId id="2147483702" r:id="rId29"/>
    <p:sldLayoutId id="2147483704" r:id="rId30"/>
    <p:sldLayoutId id="2147483714" r:id="rId31"/>
    <p:sldLayoutId id="2147483715" r:id="rId32"/>
    <p:sldLayoutId id="2147483716" r:id="rId33"/>
    <p:sldLayoutId id="2147483718" r:id="rId34"/>
    <p:sldLayoutId id="2147483719" r:id="rId35"/>
    <p:sldLayoutId id="2147483721" r:id="rId36"/>
    <p:sldLayoutId id="2147483722" r:id="rId3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1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937107" y="1669595"/>
            <a:ext cx="6400800" cy="1470025"/>
          </a:xfrm>
        </p:spPr>
        <p:txBody>
          <a:bodyPr lIns="91440" tIns="45720" rIns="91440" bIns="45720" anchor="b">
            <a:noAutofit/>
          </a:bodyPr>
          <a:lstStyle/>
          <a:p>
            <a:r>
              <a:rPr lang="en-GB" sz="3600">
                <a:ea typeface="+mj-lt"/>
                <a:cs typeface="+mj-lt"/>
              </a:rPr>
              <a:t>TNM112 – Deep Learning for </a:t>
            </a:r>
            <a:br>
              <a:rPr lang="en-GB" sz="3600">
                <a:ea typeface="+mj-lt"/>
                <a:cs typeface="+mj-lt"/>
              </a:rPr>
            </a:br>
            <a:r>
              <a:rPr lang="en-GB" sz="3600">
                <a:ea typeface="+mj-lt"/>
                <a:cs typeface="+mj-lt"/>
              </a:rPr>
              <a:t>Media Technology</a:t>
            </a:r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937107" y="3259698"/>
            <a:ext cx="7772400" cy="1899971"/>
          </a:xfrm>
        </p:spPr>
        <p:txBody>
          <a:bodyPr lIns="91440" tIns="45720" rIns="91440" bIns="45720" anchor="t">
            <a:normAutofit/>
          </a:bodyPr>
          <a:lstStyle/>
          <a:p>
            <a:r>
              <a:rPr lang="en-GB" sz="2600">
                <a:cs typeface="Calibri"/>
              </a:rPr>
              <a:t>Nithesh </a:t>
            </a:r>
            <a:r>
              <a:rPr lang="en-GB" sz="2600" err="1">
                <a:cs typeface="Calibri"/>
              </a:rPr>
              <a:t>Chandher</a:t>
            </a:r>
            <a:r>
              <a:rPr lang="en-GB" sz="2600">
                <a:cs typeface="Calibri"/>
              </a:rPr>
              <a:t> Karthikeyan</a:t>
            </a:r>
          </a:p>
        </p:txBody>
      </p:sp>
    </p:spTree>
    <p:extLst>
      <p:ext uri="{BB962C8B-B14F-4D97-AF65-F5344CB8AC3E}">
        <p14:creationId xmlns:p14="http://schemas.microsoft.com/office/powerpoint/2010/main" val="387622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8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27337F-3763-EC78-EC85-98813B3089B9}"/>
              </a:ext>
            </a:extLst>
          </p:cNvPr>
          <p:cNvSpPr/>
          <p:nvPr/>
        </p:nvSpPr>
        <p:spPr>
          <a:xfrm>
            <a:off x="6354566" y="32594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45C470-F5D2-23D0-8F34-33C195F85E1E}"/>
              </a:ext>
            </a:extLst>
          </p:cNvPr>
          <p:cNvSpPr/>
          <p:nvPr/>
        </p:nvSpPr>
        <p:spPr>
          <a:xfrm>
            <a:off x="6929919" y="326461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0A71DA-549A-F105-C4CF-07BA80F9D013}"/>
              </a:ext>
            </a:extLst>
          </p:cNvPr>
          <p:cNvSpPr/>
          <p:nvPr/>
        </p:nvSpPr>
        <p:spPr>
          <a:xfrm>
            <a:off x="7505273" y="325947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271263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27337F-3763-EC78-EC85-98813B3089B9}"/>
              </a:ext>
            </a:extLst>
          </p:cNvPr>
          <p:cNvSpPr/>
          <p:nvPr/>
        </p:nvSpPr>
        <p:spPr>
          <a:xfrm>
            <a:off x="6354566" y="32594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45C470-F5D2-23D0-8F34-33C195F85E1E}"/>
              </a:ext>
            </a:extLst>
          </p:cNvPr>
          <p:cNvSpPr/>
          <p:nvPr/>
        </p:nvSpPr>
        <p:spPr>
          <a:xfrm>
            <a:off x="6929919" y="326461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0A71DA-549A-F105-C4CF-07BA80F9D013}"/>
              </a:ext>
            </a:extLst>
          </p:cNvPr>
          <p:cNvSpPr/>
          <p:nvPr/>
        </p:nvSpPr>
        <p:spPr>
          <a:xfrm>
            <a:off x="7505273" y="32594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354567" y="385024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876567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27337F-3763-EC78-EC85-98813B3089B9}"/>
              </a:ext>
            </a:extLst>
          </p:cNvPr>
          <p:cNvSpPr/>
          <p:nvPr/>
        </p:nvSpPr>
        <p:spPr>
          <a:xfrm>
            <a:off x="6354566" y="32594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45C470-F5D2-23D0-8F34-33C195F85E1E}"/>
              </a:ext>
            </a:extLst>
          </p:cNvPr>
          <p:cNvSpPr/>
          <p:nvPr/>
        </p:nvSpPr>
        <p:spPr>
          <a:xfrm>
            <a:off x="6929919" y="326461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0A71DA-549A-F105-C4CF-07BA80F9D013}"/>
              </a:ext>
            </a:extLst>
          </p:cNvPr>
          <p:cNvSpPr/>
          <p:nvPr/>
        </p:nvSpPr>
        <p:spPr>
          <a:xfrm>
            <a:off x="7505273" y="32594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354567" y="385024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22FAF-87FE-44FF-CB16-E7748024D54C}"/>
              </a:ext>
            </a:extLst>
          </p:cNvPr>
          <p:cNvSpPr/>
          <p:nvPr/>
        </p:nvSpPr>
        <p:spPr>
          <a:xfrm>
            <a:off x="6929919" y="38451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869207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8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27337F-3763-EC78-EC85-98813B3089B9}"/>
              </a:ext>
            </a:extLst>
          </p:cNvPr>
          <p:cNvSpPr/>
          <p:nvPr/>
        </p:nvSpPr>
        <p:spPr>
          <a:xfrm>
            <a:off x="6354566" y="32594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45C470-F5D2-23D0-8F34-33C195F85E1E}"/>
              </a:ext>
            </a:extLst>
          </p:cNvPr>
          <p:cNvSpPr/>
          <p:nvPr/>
        </p:nvSpPr>
        <p:spPr>
          <a:xfrm>
            <a:off x="6929919" y="326461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0A71DA-549A-F105-C4CF-07BA80F9D013}"/>
              </a:ext>
            </a:extLst>
          </p:cNvPr>
          <p:cNvSpPr/>
          <p:nvPr/>
        </p:nvSpPr>
        <p:spPr>
          <a:xfrm>
            <a:off x="7505273" y="32594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354567" y="385024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22FAF-87FE-44FF-CB16-E7748024D54C}"/>
              </a:ext>
            </a:extLst>
          </p:cNvPr>
          <p:cNvSpPr/>
          <p:nvPr/>
        </p:nvSpPr>
        <p:spPr>
          <a:xfrm>
            <a:off x="6929919" y="38451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460BD-96F5-2D09-156A-08D7F8CD20C7}"/>
              </a:ext>
            </a:extLst>
          </p:cNvPr>
          <p:cNvSpPr/>
          <p:nvPr/>
        </p:nvSpPr>
        <p:spPr>
          <a:xfrm>
            <a:off x="7505272" y="384510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6123396" y="4674740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Feature Map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(3x3)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2x2</a:t>
            </a:r>
          </a:p>
        </p:txBody>
      </p:sp>
    </p:spTree>
    <p:extLst>
      <p:ext uri="{BB962C8B-B14F-4D97-AF65-F5344CB8AC3E}">
        <p14:creationId xmlns:p14="http://schemas.microsoft.com/office/powerpoint/2010/main" val="276833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Stride = 2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9361798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Stride = 2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693614" y="297693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0484669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Stride = 2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9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693614" y="297693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22FAF-87FE-44FF-CB16-E7748024D54C}"/>
              </a:ext>
            </a:extLst>
          </p:cNvPr>
          <p:cNvSpPr/>
          <p:nvPr/>
        </p:nvSpPr>
        <p:spPr>
          <a:xfrm>
            <a:off x="7268966" y="297693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479123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Stride = 2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693614" y="297693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22FAF-87FE-44FF-CB16-E7748024D54C}"/>
              </a:ext>
            </a:extLst>
          </p:cNvPr>
          <p:cNvSpPr/>
          <p:nvPr/>
        </p:nvSpPr>
        <p:spPr>
          <a:xfrm>
            <a:off x="7268966" y="297693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460BD-96F5-2D09-156A-08D7F8CD20C7}"/>
              </a:ext>
            </a:extLst>
          </p:cNvPr>
          <p:cNvSpPr/>
          <p:nvPr/>
        </p:nvSpPr>
        <p:spPr>
          <a:xfrm>
            <a:off x="6693614" y="357283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864345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Stride = 2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8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512CCFF-6963-0FD6-26AA-CA17220AC917}"/>
              </a:ext>
            </a:extLst>
          </p:cNvPr>
          <p:cNvSpPr/>
          <p:nvPr/>
        </p:nvSpPr>
        <p:spPr>
          <a:xfrm>
            <a:off x="6693614" y="297693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A22FAF-87FE-44FF-CB16-E7748024D54C}"/>
              </a:ext>
            </a:extLst>
          </p:cNvPr>
          <p:cNvSpPr/>
          <p:nvPr/>
        </p:nvSpPr>
        <p:spPr>
          <a:xfrm>
            <a:off x="7268966" y="297693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E460BD-96F5-2D09-156A-08D7F8CD20C7}"/>
              </a:ext>
            </a:extLst>
          </p:cNvPr>
          <p:cNvSpPr/>
          <p:nvPr/>
        </p:nvSpPr>
        <p:spPr>
          <a:xfrm>
            <a:off x="6693614" y="357283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6123396" y="4674740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Feature Map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(2x2)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(2x2)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7DE027A-8F36-39B4-4E90-BA1F8F8F3AB1}"/>
              </a:ext>
            </a:extLst>
          </p:cNvPr>
          <p:cNvSpPr/>
          <p:nvPr/>
        </p:nvSpPr>
        <p:spPr>
          <a:xfrm>
            <a:off x="7268966" y="357283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31978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cs typeface="Calibri"/>
              </a:rPr>
              <a:t>Padding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AA0020-9868-187B-663B-8BA3399EBD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r>
              <a:rPr lang="en-US" sz="2000" dirty="0"/>
              <a:t>Use to preserve spatial information of Input image and Feature Maps (Output of Convolution Layer)</a:t>
            </a:r>
          </a:p>
          <a:p>
            <a:r>
              <a:rPr lang="en-US" sz="2000" dirty="0"/>
              <a:t>Adding extra pixels (mostly zero) on the border of image</a:t>
            </a:r>
          </a:p>
          <a:p>
            <a:r>
              <a:rPr lang="en-US" sz="2000" dirty="0">
                <a:cs typeface="Arial"/>
              </a:rPr>
              <a:t>Two Types:</a:t>
            </a:r>
          </a:p>
          <a:p>
            <a:pPr lvl="1"/>
            <a:r>
              <a:rPr lang="en-US" sz="2000" dirty="0">
                <a:cs typeface="Arial"/>
              </a:rPr>
              <a:t>Valid (No padding)</a:t>
            </a:r>
          </a:p>
          <a:p>
            <a:pPr lvl="1"/>
            <a:r>
              <a:rPr lang="en-US" sz="2000" dirty="0">
                <a:cs typeface="Arial"/>
              </a:rPr>
              <a:t>Same (Size of Input and Output feature maps are same)</a:t>
            </a:r>
            <a:endParaRPr lang="en-US" sz="2000"/>
          </a:p>
          <a:p>
            <a:r>
              <a:rPr lang="en-US" sz="2000" dirty="0" err="1"/>
              <a:t>Eg</a:t>
            </a:r>
            <a:r>
              <a:rPr lang="en-US" sz="2000" dirty="0"/>
              <a:t>: Adding one layer of padding to any (W x H) image and using a (3 x 3) filter with stride=1, we would get an (W x H) output after performing a convolution operation</a:t>
            </a:r>
          </a:p>
        </p:txBody>
      </p:sp>
    </p:spTree>
    <p:extLst>
      <p:ext uri="{BB962C8B-B14F-4D97-AF65-F5344CB8AC3E}">
        <p14:creationId xmlns:p14="http://schemas.microsoft.com/office/powerpoint/2010/main" val="1967179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Agenda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dirty="0"/>
              <a:t>Today we will discuss about</a:t>
            </a:r>
          </a:p>
          <a:p>
            <a:pPr marL="457200" indent="-457200">
              <a:buAutoNum type="arabicPeriod"/>
            </a:pPr>
            <a:r>
              <a:rPr lang="en-US" dirty="0"/>
              <a:t>Basic components of CNN</a:t>
            </a:r>
          </a:p>
          <a:p>
            <a:pPr marL="457200" indent="-457200">
              <a:buAutoNum type="arabicPeriod"/>
            </a:pPr>
            <a:r>
              <a:rPr lang="en-US" dirty="0"/>
              <a:t>CNN Exercise</a:t>
            </a:r>
          </a:p>
          <a:p>
            <a:pPr marL="857250" lvl="1" indent="-457200">
              <a:buAutoNum type="romanUcPeriod"/>
            </a:pPr>
            <a:r>
              <a:rPr lang="en-US" dirty="0"/>
              <a:t>Calculate the shape of the output activations at each layer</a:t>
            </a:r>
          </a:p>
          <a:p>
            <a:pPr marL="857250" lvl="1" indent="-457200">
              <a:buAutoNum type="romanUcPeriod"/>
            </a:pPr>
            <a:r>
              <a:rPr lang="en-US" dirty="0"/>
              <a:t>Calculate the number of parameters at each layer</a:t>
            </a:r>
          </a:p>
          <a:p>
            <a:pPr marL="457200" indent="-457200">
              <a:buAutoNum type="arabicPeriod"/>
            </a:pPr>
            <a:r>
              <a:rPr lang="en-US" dirty="0"/>
              <a:t>Implement the above CNN in </a:t>
            </a:r>
            <a:r>
              <a:rPr lang="en-US" dirty="0" err="1"/>
              <a:t>Keras</a:t>
            </a:r>
          </a:p>
        </p:txBody>
      </p:sp>
    </p:spTree>
    <p:extLst>
      <p:ext uri="{BB962C8B-B14F-4D97-AF65-F5344CB8AC3E}">
        <p14:creationId xmlns:p14="http://schemas.microsoft.com/office/powerpoint/2010/main" val="1199574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465851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endParaRPr lang="en-US" sz="2400">
              <a:latin typeface="Georgia"/>
              <a:cs typeface="Georgia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252018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6560050" y="238617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465851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716051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6560050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7135403" y="238617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465851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0997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6560050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7135403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7710755" y="238617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16</a:t>
            </a:r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465851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9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51666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6560050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7135403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7710755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8286108" y="238617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9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465851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9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55407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6560050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7135403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7710755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8286108" y="238617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6560049" y="297179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465851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6476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with Same Padding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6560050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7135403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7710755" y="238617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8286108" y="238617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6560049" y="297179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7135403" y="297180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7710755" y="297180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8286108" y="297180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6560049" y="355742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7135402" y="355742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7710756" y="355742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8286108" y="355742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6560050" y="414819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7135402" y="414305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7710755" y="414819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8286108" y="414819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960687" y="336992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273994" y="532201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6626830" y="4895634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Feature Map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(4x4)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397341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972693" y="277659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397340" y="336735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972693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4145620" y="463364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(3x3)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390AF2-9EF1-6195-50F0-2E9B8CD81FAE}"/>
              </a:ext>
            </a:extLst>
          </p:cNvPr>
          <p:cNvSpPr/>
          <p:nvPr/>
        </p:nvSpPr>
        <p:spPr>
          <a:xfrm>
            <a:off x="1207214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4D17314-C5CA-9AE5-27E6-0ADC482DAB58}"/>
              </a:ext>
            </a:extLst>
          </p:cNvPr>
          <p:cNvSpPr/>
          <p:nvPr/>
        </p:nvSpPr>
        <p:spPr>
          <a:xfrm>
            <a:off x="1782566" y="47697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74D055C-E072-2C5D-9DCA-FEDE89254B23}"/>
              </a:ext>
            </a:extLst>
          </p:cNvPr>
          <p:cNvSpPr/>
          <p:nvPr/>
        </p:nvSpPr>
        <p:spPr>
          <a:xfrm>
            <a:off x="2357919" y="4764639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596E8A1-7363-54CD-F849-8F9EE0AB5E2A}"/>
              </a:ext>
            </a:extLst>
          </p:cNvPr>
          <p:cNvSpPr/>
          <p:nvPr/>
        </p:nvSpPr>
        <p:spPr>
          <a:xfrm>
            <a:off x="2933272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9C646100-9C17-2478-9351-AFDE9C0B825F}"/>
              </a:ext>
            </a:extLst>
          </p:cNvPr>
          <p:cNvSpPr/>
          <p:nvPr/>
        </p:nvSpPr>
        <p:spPr>
          <a:xfrm>
            <a:off x="1207213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6E32726-2B0F-AE5F-F3EC-00DD19E5B322}"/>
              </a:ext>
            </a:extLst>
          </p:cNvPr>
          <p:cNvSpPr/>
          <p:nvPr/>
        </p:nvSpPr>
        <p:spPr>
          <a:xfrm>
            <a:off x="1782566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7E347DF3-EA9F-382C-9718-4C028A42E2B4}"/>
              </a:ext>
            </a:extLst>
          </p:cNvPr>
          <p:cNvSpPr/>
          <p:nvPr/>
        </p:nvSpPr>
        <p:spPr>
          <a:xfrm>
            <a:off x="2357918" y="240672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68491FB-4E27-BF11-AD3F-B04339566632}"/>
              </a:ext>
            </a:extLst>
          </p:cNvPr>
          <p:cNvSpPr/>
          <p:nvPr/>
        </p:nvSpPr>
        <p:spPr>
          <a:xfrm>
            <a:off x="2933271" y="24067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969F73C4-A97E-B4D4-925F-82D07A8A5DF9}"/>
              </a:ext>
            </a:extLst>
          </p:cNvPr>
          <p:cNvSpPr/>
          <p:nvPr/>
        </p:nvSpPr>
        <p:spPr>
          <a:xfrm>
            <a:off x="1207212" y="299234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A0BE011-CA35-064C-4FDA-FFE15F08E4F7}"/>
              </a:ext>
            </a:extLst>
          </p:cNvPr>
          <p:cNvSpPr/>
          <p:nvPr/>
        </p:nvSpPr>
        <p:spPr>
          <a:xfrm>
            <a:off x="1782566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535150D-F562-E681-DB5C-539C8703C37C}"/>
              </a:ext>
            </a:extLst>
          </p:cNvPr>
          <p:cNvSpPr/>
          <p:nvPr/>
        </p:nvSpPr>
        <p:spPr>
          <a:xfrm>
            <a:off x="2357918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62FC25D-4521-4F20-7502-230D19770F00}"/>
              </a:ext>
            </a:extLst>
          </p:cNvPr>
          <p:cNvSpPr/>
          <p:nvPr/>
        </p:nvSpPr>
        <p:spPr>
          <a:xfrm>
            <a:off x="2933271" y="299234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F8C85-718D-C68E-19E8-BBADCC49CF5D}"/>
              </a:ext>
            </a:extLst>
          </p:cNvPr>
          <p:cNvSpPr/>
          <p:nvPr/>
        </p:nvSpPr>
        <p:spPr>
          <a:xfrm>
            <a:off x="1207212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39CCC09-912E-5D7F-1CBB-B74E5A2BF15E}"/>
              </a:ext>
            </a:extLst>
          </p:cNvPr>
          <p:cNvSpPr/>
          <p:nvPr/>
        </p:nvSpPr>
        <p:spPr>
          <a:xfrm>
            <a:off x="1782565" y="357797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73B390D-B4AE-233C-D5F4-343996DC84C1}"/>
              </a:ext>
            </a:extLst>
          </p:cNvPr>
          <p:cNvSpPr/>
          <p:nvPr/>
        </p:nvSpPr>
        <p:spPr>
          <a:xfrm>
            <a:off x="2357919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6747CA-DB28-0976-69D9-C322D7CBD456}"/>
              </a:ext>
            </a:extLst>
          </p:cNvPr>
          <p:cNvSpPr/>
          <p:nvPr/>
        </p:nvSpPr>
        <p:spPr>
          <a:xfrm>
            <a:off x="2933271" y="35779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B3BEB5A-2BBD-4F38-F559-0D2BE41A1D69}"/>
              </a:ext>
            </a:extLst>
          </p:cNvPr>
          <p:cNvSpPr/>
          <p:nvPr/>
        </p:nvSpPr>
        <p:spPr>
          <a:xfrm>
            <a:off x="1207213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39E5334-D164-809F-F6C9-3D07201D5684}"/>
              </a:ext>
            </a:extLst>
          </p:cNvPr>
          <p:cNvSpPr/>
          <p:nvPr/>
        </p:nvSpPr>
        <p:spPr>
          <a:xfrm>
            <a:off x="1782565" y="41636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35607BA-7A88-B165-463E-6429A6F1906A}"/>
              </a:ext>
            </a:extLst>
          </p:cNvPr>
          <p:cNvSpPr/>
          <p:nvPr/>
        </p:nvSpPr>
        <p:spPr>
          <a:xfrm>
            <a:off x="2357918" y="416873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A0CF6D3-170C-5F52-7B69-7B06A227C776}"/>
              </a:ext>
            </a:extLst>
          </p:cNvPr>
          <p:cNvSpPr/>
          <p:nvPr/>
        </p:nvSpPr>
        <p:spPr>
          <a:xfrm>
            <a:off x="2933271" y="416873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E3E9223-48DE-4E22-B2B1-520EB6982EA5}"/>
              </a:ext>
            </a:extLst>
          </p:cNvPr>
          <p:cNvSpPr/>
          <p:nvPr/>
        </p:nvSpPr>
        <p:spPr>
          <a:xfrm>
            <a:off x="631861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3501F7D-F477-52F6-5741-83E27673BBB1}"/>
              </a:ext>
            </a:extLst>
          </p:cNvPr>
          <p:cNvSpPr/>
          <p:nvPr/>
        </p:nvSpPr>
        <p:spPr>
          <a:xfrm>
            <a:off x="631861" y="417901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55D2156-40BE-C0B3-224F-4A08116D4026}"/>
              </a:ext>
            </a:extLst>
          </p:cNvPr>
          <p:cNvSpPr/>
          <p:nvPr/>
        </p:nvSpPr>
        <p:spPr>
          <a:xfrm>
            <a:off x="631861" y="358311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00731EA-3A26-7689-81C8-20F345BB2D81}"/>
              </a:ext>
            </a:extLst>
          </p:cNvPr>
          <p:cNvSpPr/>
          <p:nvPr/>
        </p:nvSpPr>
        <p:spPr>
          <a:xfrm>
            <a:off x="631860" y="299234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2A49A062-4515-FE4C-FF11-C7CD52F0C895}"/>
              </a:ext>
            </a:extLst>
          </p:cNvPr>
          <p:cNvSpPr/>
          <p:nvPr/>
        </p:nvSpPr>
        <p:spPr>
          <a:xfrm>
            <a:off x="631861" y="2411857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4DA635C-C701-B2CC-CD18-18E8365F6198}"/>
              </a:ext>
            </a:extLst>
          </p:cNvPr>
          <p:cNvSpPr/>
          <p:nvPr/>
        </p:nvSpPr>
        <p:spPr>
          <a:xfrm>
            <a:off x="631861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9094D12-ABA8-6987-14A8-007C0B804426}"/>
              </a:ext>
            </a:extLst>
          </p:cNvPr>
          <p:cNvSpPr/>
          <p:nvPr/>
        </p:nvSpPr>
        <p:spPr>
          <a:xfrm>
            <a:off x="1207214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893BD72-63BF-7B7B-65FF-4D3B717BAE0D}"/>
              </a:ext>
            </a:extLst>
          </p:cNvPr>
          <p:cNvSpPr/>
          <p:nvPr/>
        </p:nvSpPr>
        <p:spPr>
          <a:xfrm>
            <a:off x="1782566" y="1821093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DD29D8-994E-5227-202C-15FD01C6CA2F}"/>
              </a:ext>
            </a:extLst>
          </p:cNvPr>
          <p:cNvSpPr/>
          <p:nvPr/>
        </p:nvSpPr>
        <p:spPr>
          <a:xfrm>
            <a:off x="2357919" y="182623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0C4796B-69D6-E967-4A79-563BE32512E0}"/>
              </a:ext>
            </a:extLst>
          </p:cNvPr>
          <p:cNvSpPr/>
          <p:nvPr/>
        </p:nvSpPr>
        <p:spPr>
          <a:xfrm>
            <a:off x="2933272" y="182109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C8C2156-5ABE-9A03-FB4D-69101939A50E}"/>
              </a:ext>
            </a:extLst>
          </p:cNvPr>
          <p:cNvSpPr/>
          <p:nvPr/>
        </p:nvSpPr>
        <p:spPr>
          <a:xfrm>
            <a:off x="3508625" y="182623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4D0B3CC-6EB3-4384-32F4-676A78F4E546}"/>
              </a:ext>
            </a:extLst>
          </p:cNvPr>
          <p:cNvSpPr/>
          <p:nvPr/>
        </p:nvSpPr>
        <p:spPr>
          <a:xfrm>
            <a:off x="3508625" y="2411858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50DF633-7107-B5AE-6E77-1BD8E6A82AF8}"/>
              </a:ext>
            </a:extLst>
          </p:cNvPr>
          <p:cNvSpPr/>
          <p:nvPr/>
        </p:nvSpPr>
        <p:spPr>
          <a:xfrm>
            <a:off x="3508625" y="3002621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35E520-9E2E-2EBE-9987-5684F79E80DB}"/>
              </a:ext>
            </a:extLst>
          </p:cNvPr>
          <p:cNvSpPr/>
          <p:nvPr/>
        </p:nvSpPr>
        <p:spPr>
          <a:xfrm>
            <a:off x="3508624" y="3577974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3E2925C-C5DB-65EC-8685-B2A4B6456525}"/>
              </a:ext>
            </a:extLst>
          </p:cNvPr>
          <p:cNvSpPr/>
          <p:nvPr/>
        </p:nvSpPr>
        <p:spPr>
          <a:xfrm>
            <a:off x="3508625" y="4173876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810D3DB-4985-476F-CC7F-FC574DF22C7A}"/>
              </a:ext>
            </a:extLst>
          </p:cNvPr>
          <p:cNvSpPr/>
          <p:nvPr/>
        </p:nvSpPr>
        <p:spPr>
          <a:xfrm>
            <a:off x="3508625" y="4764640"/>
            <a:ext cx="575353" cy="585627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B9714B1-A7DD-AEA3-B148-8DD8C36B3BFD}"/>
              </a:ext>
            </a:extLst>
          </p:cNvPr>
          <p:cNvSpPr/>
          <p:nvPr/>
        </p:nvSpPr>
        <p:spPr>
          <a:xfrm>
            <a:off x="5548046" y="27817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8AACED84-9977-A0AB-937B-FCE57B2C5533}"/>
              </a:ext>
            </a:extLst>
          </p:cNvPr>
          <p:cNvSpPr/>
          <p:nvPr/>
        </p:nvSpPr>
        <p:spPr>
          <a:xfrm>
            <a:off x="4397339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AC3D189E-91D0-EAC7-37AB-31E8D87C10C2}"/>
              </a:ext>
            </a:extLst>
          </p:cNvPr>
          <p:cNvSpPr/>
          <p:nvPr/>
        </p:nvSpPr>
        <p:spPr>
          <a:xfrm>
            <a:off x="5548045" y="336221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AF5EBED-DD82-92EE-A5B8-1DC676D2CD25}"/>
              </a:ext>
            </a:extLst>
          </p:cNvPr>
          <p:cNvSpPr/>
          <p:nvPr/>
        </p:nvSpPr>
        <p:spPr>
          <a:xfrm>
            <a:off x="4972692" y="39529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7569CD8-70B9-7A5A-A23B-2C6613A112F3}"/>
              </a:ext>
            </a:extLst>
          </p:cNvPr>
          <p:cNvSpPr/>
          <p:nvPr/>
        </p:nvSpPr>
        <p:spPr>
          <a:xfrm>
            <a:off x="5548046" y="39529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31166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Max Pooling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796248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371601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1946953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522306" y="23348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796247" y="292042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371601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1946953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522306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796247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371600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1946954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522306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796248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371600" y="409168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1946953" y="409681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522306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863028" y="484426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DC8E-1F62-70E7-D1D7-D8E6BCD44EF9}"/>
              </a:ext>
            </a:extLst>
          </p:cNvPr>
          <p:cNvSpPr/>
          <p:nvPr/>
        </p:nvSpPr>
        <p:spPr>
          <a:xfrm>
            <a:off x="4099390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028AC-561E-3E4D-AB54-1055E8958233}"/>
              </a:ext>
            </a:extLst>
          </p:cNvPr>
          <p:cNvSpPr/>
          <p:nvPr/>
        </p:nvSpPr>
        <p:spPr>
          <a:xfrm>
            <a:off x="4674743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858-323C-6694-7FB4-0419E044640F}"/>
              </a:ext>
            </a:extLst>
          </p:cNvPr>
          <p:cNvSpPr/>
          <p:nvPr/>
        </p:nvSpPr>
        <p:spPr>
          <a:xfrm>
            <a:off x="4099390" y="35831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E76C5-1A69-C63B-4E08-DFB1D93503D1}"/>
              </a:ext>
            </a:extLst>
          </p:cNvPr>
          <p:cNvSpPr/>
          <p:nvPr/>
        </p:nvSpPr>
        <p:spPr>
          <a:xfrm>
            <a:off x="4674742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F0FCC-31CB-D066-D033-5CD0A2458878}"/>
              </a:ext>
            </a:extLst>
          </p:cNvPr>
          <p:cNvSpPr txBox="1"/>
          <p:nvPr/>
        </p:nvSpPr>
        <p:spPr>
          <a:xfrm>
            <a:off x="3924728" y="4392202"/>
            <a:ext cx="1500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Georgia"/>
                <a:cs typeface="Georgia"/>
              </a:rPr>
              <a:t>Size=2x2</a:t>
            </a:r>
          </a:p>
        </p:txBody>
      </p:sp>
    </p:spTree>
    <p:extLst>
      <p:ext uri="{BB962C8B-B14F-4D97-AF65-F5344CB8AC3E}">
        <p14:creationId xmlns:p14="http://schemas.microsoft.com/office/powerpoint/2010/main" val="459254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Max Pooling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796248" y="233480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371601" y="233480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1946953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522306" y="23348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796247" y="292042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371601" y="292042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1946953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522306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796247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371600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1946954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522306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796248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371600" y="409168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1946953" y="409681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522306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863028" y="484426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DC8E-1F62-70E7-D1D7-D8E6BCD44EF9}"/>
              </a:ext>
            </a:extLst>
          </p:cNvPr>
          <p:cNvSpPr/>
          <p:nvPr/>
        </p:nvSpPr>
        <p:spPr>
          <a:xfrm>
            <a:off x="4099390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028AC-561E-3E4D-AB54-1055E8958233}"/>
              </a:ext>
            </a:extLst>
          </p:cNvPr>
          <p:cNvSpPr/>
          <p:nvPr/>
        </p:nvSpPr>
        <p:spPr>
          <a:xfrm>
            <a:off x="4674743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858-323C-6694-7FB4-0419E044640F}"/>
              </a:ext>
            </a:extLst>
          </p:cNvPr>
          <p:cNvSpPr/>
          <p:nvPr/>
        </p:nvSpPr>
        <p:spPr>
          <a:xfrm>
            <a:off x="4099390" y="35831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E76C5-1A69-C63B-4E08-DFB1D93503D1}"/>
              </a:ext>
            </a:extLst>
          </p:cNvPr>
          <p:cNvSpPr/>
          <p:nvPr/>
        </p:nvSpPr>
        <p:spPr>
          <a:xfrm>
            <a:off x="4674742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A2946A-7F75-9B48-36C2-CCA8B07CE26C}"/>
              </a:ext>
            </a:extLst>
          </p:cNvPr>
          <p:cNvSpPr/>
          <p:nvPr/>
        </p:nvSpPr>
        <p:spPr>
          <a:xfrm>
            <a:off x="6770671" y="30385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6C8F1E-5964-C1C8-C12E-63BECB8C0971}"/>
              </a:ext>
            </a:extLst>
          </p:cNvPr>
          <p:cNvSpPr txBox="1"/>
          <p:nvPr/>
        </p:nvSpPr>
        <p:spPr>
          <a:xfrm>
            <a:off x="3924728" y="4392202"/>
            <a:ext cx="1500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Georgia"/>
                <a:cs typeface="Georgia"/>
              </a:rPr>
              <a:t>Size=2x2</a:t>
            </a:r>
          </a:p>
        </p:txBody>
      </p:sp>
    </p:spTree>
    <p:extLst>
      <p:ext uri="{BB962C8B-B14F-4D97-AF65-F5344CB8AC3E}">
        <p14:creationId xmlns:p14="http://schemas.microsoft.com/office/powerpoint/2010/main" val="1371647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Max Pooling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796248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371601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1946953" y="233480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522306" y="233480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9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796247" y="292042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371601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1946953" y="292042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522306" y="292042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796247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371600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1946954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522306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796248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371600" y="409168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1946953" y="409681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522306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863028" y="484426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DC8E-1F62-70E7-D1D7-D8E6BCD44EF9}"/>
              </a:ext>
            </a:extLst>
          </p:cNvPr>
          <p:cNvSpPr/>
          <p:nvPr/>
        </p:nvSpPr>
        <p:spPr>
          <a:xfrm>
            <a:off x="4099390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028AC-561E-3E4D-AB54-1055E8958233}"/>
              </a:ext>
            </a:extLst>
          </p:cNvPr>
          <p:cNvSpPr/>
          <p:nvPr/>
        </p:nvSpPr>
        <p:spPr>
          <a:xfrm>
            <a:off x="4674743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858-323C-6694-7FB4-0419E044640F}"/>
              </a:ext>
            </a:extLst>
          </p:cNvPr>
          <p:cNvSpPr/>
          <p:nvPr/>
        </p:nvSpPr>
        <p:spPr>
          <a:xfrm>
            <a:off x="4099390" y="35831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E76C5-1A69-C63B-4E08-DFB1D93503D1}"/>
              </a:ext>
            </a:extLst>
          </p:cNvPr>
          <p:cNvSpPr/>
          <p:nvPr/>
        </p:nvSpPr>
        <p:spPr>
          <a:xfrm>
            <a:off x="4674742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F234E-C6E6-3833-C965-BDA11B342989}"/>
              </a:ext>
            </a:extLst>
          </p:cNvPr>
          <p:cNvSpPr/>
          <p:nvPr/>
        </p:nvSpPr>
        <p:spPr>
          <a:xfrm>
            <a:off x="6770671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B5573-6075-4653-55DA-96FD9552E9C0}"/>
              </a:ext>
            </a:extLst>
          </p:cNvPr>
          <p:cNvSpPr/>
          <p:nvPr/>
        </p:nvSpPr>
        <p:spPr>
          <a:xfrm>
            <a:off x="7346024" y="303858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BE4E9A-1A3C-6EFD-3182-513AFEB7051A}"/>
              </a:ext>
            </a:extLst>
          </p:cNvPr>
          <p:cNvSpPr txBox="1"/>
          <p:nvPr/>
        </p:nvSpPr>
        <p:spPr>
          <a:xfrm>
            <a:off x="3924728" y="4392202"/>
            <a:ext cx="1500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Georgia"/>
                <a:cs typeface="Georgia"/>
              </a:rPr>
              <a:t>Size=2x2</a:t>
            </a:r>
          </a:p>
        </p:txBody>
      </p:sp>
    </p:spTree>
    <p:extLst>
      <p:ext uri="{BB962C8B-B14F-4D97-AF65-F5344CB8AC3E}">
        <p14:creationId xmlns:p14="http://schemas.microsoft.com/office/powerpoint/2010/main" val="2036072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30F2E-0585-5067-E22B-A2F1A305D9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>
            <a:normAutofit/>
          </a:bodyPr>
          <a:lstStyle/>
          <a:p>
            <a:pPr algn="ctr"/>
            <a:r>
              <a:rPr lang="en-US" sz="4400">
                <a:cs typeface="Calibri"/>
              </a:rPr>
              <a:t>Basic Components of CNN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26012-D6A9-5D44-F221-36918EF1198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13663" y="360363"/>
            <a:ext cx="1430337" cy="265112"/>
          </a:xfrm>
          <a:prstGeom prst="rect">
            <a:avLst/>
          </a:prstGeom>
        </p:spPr>
        <p:txBody>
          <a:bodyPr/>
          <a:lstStyle/>
          <a:p>
            <a:fld id="{D997FC5B-0161-4DA1-BCCD-77DDCE114F1C}" type="datetime1">
              <a:rPr lang="sv-SE" smtClean="0"/>
              <a:t>2023-11-24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84013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Max Pooling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796248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371601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1946953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522306" y="23348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796247" y="292042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371601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1946953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522306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796247" y="350605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371600" y="350605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1946954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522306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796248" y="409682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371600" y="409168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1946953" y="409681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522306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863028" y="484426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DC8E-1F62-70E7-D1D7-D8E6BCD44EF9}"/>
              </a:ext>
            </a:extLst>
          </p:cNvPr>
          <p:cNvSpPr/>
          <p:nvPr/>
        </p:nvSpPr>
        <p:spPr>
          <a:xfrm>
            <a:off x="4099390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028AC-561E-3E4D-AB54-1055E8958233}"/>
              </a:ext>
            </a:extLst>
          </p:cNvPr>
          <p:cNvSpPr/>
          <p:nvPr/>
        </p:nvSpPr>
        <p:spPr>
          <a:xfrm>
            <a:off x="4674743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858-323C-6694-7FB4-0419E044640F}"/>
              </a:ext>
            </a:extLst>
          </p:cNvPr>
          <p:cNvSpPr/>
          <p:nvPr/>
        </p:nvSpPr>
        <p:spPr>
          <a:xfrm>
            <a:off x="4099390" y="35831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E76C5-1A69-C63B-4E08-DFB1D93503D1}"/>
              </a:ext>
            </a:extLst>
          </p:cNvPr>
          <p:cNvSpPr/>
          <p:nvPr/>
        </p:nvSpPr>
        <p:spPr>
          <a:xfrm>
            <a:off x="4674742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F234E-C6E6-3833-C965-BDA11B342989}"/>
              </a:ext>
            </a:extLst>
          </p:cNvPr>
          <p:cNvSpPr/>
          <p:nvPr/>
        </p:nvSpPr>
        <p:spPr>
          <a:xfrm>
            <a:off x="6770671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B5573-6075-4653-55DA-96FD9552E9C0}"/>
              </a:ext>
            </a:extLst>
          </p:cNvPr>
          <p:cNvSpPr/>
          <p:nvPr/>
        </p:nvSpPr>
        <p:spPr>
          <a:xfrm>
            <a:off x="7346024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57018-18D3-54D3-3772-A946A165A8C8}"/>
              </a:ext>
            </a:extLst>
          </p:cNvPr>
          <p:cNvSpPr/>
          <p:nvPr/>
        </p:nvSpPr>
        <p:spPr>
          <a:xfrm>
            <a:off x="6770671" y="3624208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AF32B8-006E-221B-338A-11414656689E}"/>
              </a:ext>
            </a:extLst>
          </p:cNvPr>
          <p:cNvSpPr txBox="1"/>
          <p:nvPr/>
        </p:nvSpPr>
        <p:spPr>
          <a:xfrm>
            <a:off x="3924728" y="4392202"/>
            <a:ext cx="1500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Georgia"/>
                <a:cs typeface="Georgia"/>
              </a:rPr>
              <a:t>Size=2x2</a:t>
            </a:r>
          </a:p>
        </p:txBody>
      </p:sp>
    </p:spTree>
    <p:extLst>
      <p:ext uri="{BB962C8B-B14F-4D97-AF65-F5344CB8AC3E}">
        <p14:creationId xmlns:p14="http://schemas.microsoft.com/office/powerpoint/2010/main" val="3475906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Max Pooling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796248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371601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1946953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522306" y="23348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796247" y="292042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371601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1946953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522306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796247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371600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1946954" y="350605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522306" y="350605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796248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371600" y="409168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1946953" y="409681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522306" y="409682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863028" y="484426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DC8E-1F62-70E7-D1D7-D8E6BCD44EF9}"/>
              </a:ext>
            </a:extLst>
          </p:cNvPr>
          <p:cNvSpPr/>
          <p:nvPr/>
        </p:nvSpPr>
        <p:spPr>
          <a:xfrm>
            <a:off x="4099390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028AC-561E-3E4D-AB54-1055E8958233}"/>
              </a:ext>
            </a:extLst>
          </p:cNvPr>
          <p:cNvSpPr/>
          <p:nvPr/>
        </p:nvSpPr>
        <p:spPr>
          <a:xfrm>
            <a:off x="4674743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858-323C-6694-7FB4-0419E044640F}"/>
              </a:ext>
            </a:extLst>
          </p:cNvPr>
          <p:cNvSpPr/>
          <p:nvPr/>
        </p:nvSpPr>
        <p:spPr>
          <a:xfrm>
            <a:off x="4099390" y="35831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E76C5-1A69-C63B-4E08-DFB1D93503D1}"/>
              </a:ext>
            </a:extLst>
          </p:cNvPr>
          <p:cNvSpPr/>
          <p:nvPr/>
        </p:nvSpPr>
        <p:spPr>
          <a:xfrm>
            <a:off x="4674742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F234E-C6E6-3833-C965-BDA11B342989}"/>
              </a:ext>
            </a:extLst>
          </p:cNvPr>
          <p:cNvSpPr/>
          <p:nvPr/>
        </p:nvSpPr>
        <p:spPr>
          <a:xfrm>
            <a:off x="6770671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B5573-6075-4653-55DA-96FD9552E9C0}"/>
              </a:ext>
            </a:extLst>
          </p:cNvPr>
          <p:cNvSpPr/>
          <p:nvPr/>
        </p:nvSpPr>
        <p:spPr>
          <a:xfrm>
            <a:off x="7346024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57018-18D3-54D3-3772-A946A165A8C8}"/>
              </a:ext>
            </a:extLst>
          </p:cNvPr>
          <p:cNvSpPr/>
          <p:nvPr/>
        </p:nvSpPr>
        <p:spPr>
          <a:xfrm>
            <a:off x="6770671" y="362420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17523-E7CF-241D-5D49-D3B78F70CACD}"/>
              </a:ext>
            </a:extLst>
          </p:cNvPr>
          <p:cNvSpPr/>
          <p:nvPr/>
        </p:nvSpPr>
        <p:spPr>
          <a:xfrm>
            <a:off x="7346023" y="362420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19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6EBB79-286D-BE09-28A7-02F7A51FFAEB}"/>
              </a:ext>
            </a:extLst>
          </p:cNvPr>
          <p:cNvSpPr txBox="1"/>
          <p:nvPr/>
        </p:nvSpPr>
        <p:spPr>
          <a:xfrm>
            <a:off x="6262098" y="4525764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Feature Map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(2x2)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DC0F22-1798-BB34-1878-B2EE804C31D9}"/>
              </a:ext>
            </a:extLst>
          </p:cNvPr>
          <p:cNvSpPr txBox="1"/>
          <p:nvPr/>
        </p:nvSpPr>
        <p:spPr>
          <a:xfrm>
            <a:off x="3924728" y="4392202"/>
            <a:ext cx="1500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Georgia"/>
                <a:cs typeface="Georgia"/>
              </a:rPr>
              <a:t>Size=2x2</a:t>
            </a:r>
          </a:p>
        </p:txBody>
      </p:sp>
    </p:spTree>
    <p:extLst>
      <p:ext uri="{BB962C8B-B14F-4D97-AF65-F5344CB8AC3E}">
        <p14:creationId xmlns:p14="http://schemas.microsoft.com/office/powerpoint/2010/main" val="30360158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Average Pooling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796248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371601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1946953" y="233480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522306" y="233480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796247" y="292042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371601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1946953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522306" y="292042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796247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371600" y="350605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1946954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19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522306" y="350605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796248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371600" y="4091682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1946953" y="409681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522306" y="409682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6030930" y="3292867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EC19BEF-11DC-3D9C-622F-2CF6DB3F8103}"/>
              </a:ext>
            </a:extLst>
          </p:cNvPr>
          <p:cNvSpPr txBox="1"/>
          <p:nvPr/>
        </p:nvSpPr>
        <p:spPr>
          <a:xfrm>
            <a:off x="863028" y="4844263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  <a:p>
            <a:pPr algn="ctr"/>
            <a:r>
              <a:rPr lang="en-US" sz="2400">
                <a:latin typeface="Georgia"/>
                <a:cs typeface="Georgia"/>
              </a:rPr>
              <a:t>(4x4)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7DDC8E-1F62-70E7-D1D7-D8E6BCD44EF9}"/>
              </a:ext>
            </a:extLst>
          </p:cNvPr>
          <p:cNvSpPr/>
          <p:nvPr/>
        </p:nvSpPr>
        <p:spPr>
          <a:xfrm>
            <a:off x="4099390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9028AC-561E-3E4D-AB54-1055E8958233}"/>
              </a:ext>
            </a:extLst>
          </p:cNvPr>
          <p:cNvSpPr/>
          <p:nvPr/>
        </p:nvSpPr>
        <p:spPr>
          <a:xfrm>
            <a:off x="4674743" y="299748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8AB858-323C-6694-7FB4-0419E044640F}"/>
              </a:ext>
            </a:extLst>
          </p:cNvPr>
          <p:cNvSpPr/>
          <p:nvPr/>
        </p:nvSpPr>
        <p:spPr>
          <a:xfrm>
            <a:off x="4099390" y="35831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DE76C5-1A69-C63B-4E08-DFB1D93503D1}"/>
              </a:ext>
            </a:extLst>
          </p:cNvPr>
          <p:cNvSpPr/>
          <p:nvPr/>
        </p:nvSpPr>
        <p:spPr>
          <a:xfrm>
            <a:off x="4674742" y="3583111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b="1"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92F234E-C6E6-3833-C965-BDA11B342989}"/>
              </a:ext>
            </a:extLst>
          </p:cNvPr>
          <p:cNvSpPr/>
          <p:nvPr/>
        </p:nvSpPr>
        <p:spPr>
          <a:xfrm>
            <a:off x="6770671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1B5573-6075-4653-55DA-96FD9552E9C0}"/>
              </a:ext>
            </a:extLst>
          </p:cNvPr>
          <p:cNvSpPr/>
          <p:nvPr/>
        </p:nvSpPr>
        <p:spPr>
          <a:xfrm>
            <a:off x="7346024" y="3038581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D957018-18D3-54D3-3772-A946A165A8C8}"/>
              </a:ext>
            </a:extLst>
          </p:cNvPr>
          <p:cNvSpPr/>
          <p:nvPr/>
        </p:nvSpPr>
        <p:spPr>
          <a:xfrm>
            <a:off x="6770671" y="362420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4E17523-E7CF-241D-5D49-D3B78F70CACD}"/>
              </a:ext>
            </a:extLst>
          </p:cNvPr>
          <p:cNvSpPr/>
          <p:nvPr/>
        </p:nvSpPr>
        <p:spPr>
          <a:xfrm>
            <a:off x="7346023" y="362420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79A10-C8EB-9B52-03F0-B26DB0933ED3}"/>
              </a:ext>
            </a:extLst>
          </p:cNvPr>
          <p:cNvSpPr txBox="1"/>
          <p:nvPr/>
        </p:nvSpPr>
        <p:spPr>
          <a:xfrm>
            <a:off x="6262098" y="4525764"/>
            <a:ext cx="216784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Feature Map</a:t>
            </a:r>
          </a:p>
          <a:p>
            <a:pPr algn="ctr"/>
            <a:r>
              <a:rPr lang="en-US" sz="2400" dirty="0">
                <a:latin typeface="Georgia"/>
                <a:cs typeface="Georgia"/>
              </a:rPr>
              <a:t>(2x2)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52E3E28-4CD0-54A7-1753-DF967E8D7160}"/>
              </a:ext>
            </a:extLst>
          </p:cNvPr>
          <p:cNvSpPr txBox="1"/>
          <p:nvPr/>
        </p:nvSpPr>
        <p:spPr>
          <a:xfrm>
            <a:off x="3924728" y="4392202"/>
            <a:ext cx="150002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400" dirty="0">
                <a:latin typeface="Georgia"/>
                <a:cs typeface="Georgia"/>
              </a:rPr>
              <a:t>Size=2x2</a:t>
            </a:r>
          </a:p>
        </p:txBody>
      </p:sp>
    </p:spTree>
    <p:extLst>
      <p:ext uri="{BB962C8B-B14F-4D97-AF65-F5344CB8AC3E}">
        <p14:creationId xmlns:p14="http://schemas.microsoft.com/office/powerpoint/2010/main" val="1883044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in Image</a:t>
            </a:r>
            <a:endParaRPr lang="en-US"/>
          </a:p>
        </p:txBody>
      </p:sp>
      <p:pic>
        <p:nvPicPr>
          <p:cNvPr id="3" name="Picture 2" descr="A green cube with black lines&#10;&#10;Description automatically generated">
            <a:extLst>
              <a:ext uri="{FF2B5EF4-FFF2-40B4-BE49-F238E27FC236}">
                <a16:creationId xmlns:a16="http://schemas.microsoft.com/office/drawing/2014/main" id="{C77AFFFD-8A60-E1A1-24C7-ADAA091BD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40" y="3225656"/>
            <a:ext cx="7729458" cy="2851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03D8A9-CFC0-30A6-2C8D-26E59D9DE0FF}"/>
              </a:ext>
            </a:extLst>
          </p:cNvPr>
          <p:cNvSpPr txBox="1"/>
          <p:nvPr/>
        </p:nvSpPr>
        <p:spPr>
          <a:xfrm>
            <a:off x="883577" y="1900719"/>
            <a:ext cx="7284377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>
                <a:latin typeface="Georgia"/>
                <a:cs typeface="Georgia"/>
              </a:rPr>
              <a:t>Image: 5x5 Pixels in RGB channels (5 x 5 x 3)  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Georgia"/>
                <a:cs typeface="Georgia"/>
              </a:rPr>
              <a:t>Kernel: 3x3 in 3 channels (3 x 3 x 3 x </a:t>
            </a:r>
            <a:r>
              <a:rPr lang="en-US" sz="2000" err="1">
                <a:latin typeface="Georgia"/>
                <a:cs typeface="Georgia"/>
              </a:rPr>
              <a:t>n</a:t>
            </a:r>
            <a:r>
              <a:rPr lang="en-US" sz="2000" baseline="-25000" err="1">
                <a:latin typeface="Georgia"/>
                <a:cs typeface="Georgia"/>
              </a:rPr>
              <a:t>k</a:t>
            </a:r>
            <a:r>
              <a:rPr lang="en-US" sz="2000">
                <a:latin typeface="Georgia"/>
                <a:cs typeface="Georgia"/>
              </a:rPr>
              <a:t>), where </a:t>
            </a:r>
            <a:r>
              <a:rPr lang="en-US" sz="2000" err="1">
                <a:latin typeface="Georgia"/>
                <a:cs typeface="Georgia"/>
              </a:rPr>
              <a:t>n</a:t>
            </a:r>
            <a:r>
              <a:rPr lang="en-US" sz="2000" baseline="-25000" err="1">
                <a:latin typeface="Georgia"/>
                <a:cs typeface="Georgia"/>
              </a:rPr>
              <a:t>k</a:t>
            </a:r>
            <a:r>
              <a:rPr lang="en-US" sz="2000">
                <a:latin typeface="Georgia"/>
                <a:cs typeface="Georgia"/>
              </a:rPr>
              <a:t> is the number of kernels applied to the image</a:t>
            </a:r>
          </a:p>
        </p:txBody>
      </p:sp>
    </p:spTree>
    <p:extLst>
      <p:ext uri="{BB962C8B-B14F-4D97-AF65-F5344CB8AC3E}">
        <p14:creationId xmlns:p14="http://schemas.microsoft.com/office/powerpoint/2010/main" val="6769343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in Image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3D8A9-CFC0-30A6-2C8D-26E59D9DE0FF}"/>
              </a:ext>
            </a:extLst>
          </p:cNvPr>
          <p:cNvSpPr txBox="1"/>
          <p:nvPr/>
        </p:nvSpPr>
        <p:spPr>
          <a:xfrm>
            <a:off x="883577" y="1900719"/>
            <a:ext cx="72843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Georgia"/>
                <a:cs typeface="Georgia"/>
              </a:rPr>
              <a:t>Each output from the RGB channels are summed to get one final output</a:t>
            </a:r>
          </a:p>
        </p:txBody>
      </p:sp>
      <p:pic>
        <p:nvPicPr>
          <p:cNvPr id="5" name="Picture 4" descr="A green cube with squares&#10;&#10;Description automatically generated">
            <a:extLst>
              <a:ext uri="{FF2B5EF4-FFF2-40B4-BE49-F238E27FC236}">
                <a16:creationId xmlns:a16="http://schemas.microsoft.com/office/drawing/2014/main" id="{0F5F97D9-53E4-7B17-9D4E-75FFBCFA6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061" y="2816398"/>
            <a:ext cx="7432656" cy="292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268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 in Image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03D8A9-CFC0-30A6-2C8D-26E59D9DE0FF}"/>
              </a:ext>
            </a:extLst>
          </p:cNvPr>
          <p:cNvSpPr txBox="1"/>
          <p:nvPr/>
        </p:nvSpPr>
        <p:spPr>
          <a:xfrm>
            <a:off x="883577" y="1900719"/>
            <a:ext cx="72843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Georgia"/>
                <a:cs typeface="Georgia"/>
              </a:rPr>
              <a:t>Bias is added to the final output</a:t>
            </a:r>
          </a:p>
        </p:txBody>
      </p:sp>
      <p:pic>
        <p:nvPicPr>
          <p:cNvPr id="3" name="Picture 2" descr="A yellow cube with black squares&#10;&#10;Description automatically generated">
            <a:extLst>
              <a:ext uri="{FF2B5EF4-FFF2-40B4-BE49-F238E27FC236}">
                <a16:creationId xmlns:a16="http://schemas.microsoft.com/office/drawing/2014/main" id="{C1A743CA-F3DF-7026-DC20-82ABC2A83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690" y="2300130"/>
            <a:ext cx="3052946" cy="3767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4822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D6B22-3302-8711-9C27-6950A463DB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lIns="91440" tIns="45720" rIns="91440" bIns="45720" anchor="b">
            <a:normAutofit/>
          </a:bodyPr>
          <a:lstStyle/>
          <a:p>
            <a:pPr algn="ctr"/>
            <a:r>
              <a:rPr lang="en-US" sz="4400">
                <a:cs typeface="Calibri"/>
              </a:rPr>
              <a:t>CNN Exercise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4B18E2-EF59-1E16-7DC7-2A6268650FAE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7713663" y="360363"/>
            <a:ext cx="1430337" cy="265112"/>
          </a:xfrm>
          <a:prstGeom prst="rect">
            <a:avLst/>
          </a:prstGeom>
        </p:spPr>
        <p:txBody>
          <a:bodyPr/>
          <a:lstStyle/>
          <a:p>
            <a:fld id="{D997FC5B-0161-4DA1-BCCD-77DDCE114F1C}" type="datetime1">
              <a:rPr lang="sv-SE" smtClean="0"/>
              <a:t>2023-11-24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5793149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Convolutional Neural Network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 dirty="0"/>
              <a:t>Consider the following CNN with Input of Size 32×32×3:</a:t>
            </a:r>
          </a:p>
          <a:p>
            <a:pPr>
              <a:buAutoNum type="arabicPeriod"/>
            </a:pPr>
            <a:endParaRPr lang="en-US" sz="1600"/>
          </a:p>
          <a:p>
            <a:pPr>
              <a:buAutoNum type="arabicPeriod"/>
            </a:pPr>
            <a:r>
              <a:rPr lang="en-US" sz="1600" dirty="0"/>
              <a:t>Conv layer, 32 filters with a size of 3×3, padding=same, stride =1, </a:t>
            </a:r>
            <a:r>
              <a:rPr lang="en-US" sz="1600" dirty="0" err="1"/>
              <a:t>ReLU</a:t>
            </a:r>
            <a:r>
              <a:rPr lang="en-US" sz="1600" dirty="0"/>
              <a:t> activation</a:t>
            </a:r>
            <a:endParaRPr lang="en-US" dirty="0"/>
          </a:p>
          <a:p>
            <a:pPr>
              <a:buAutoNum type="arabicPeriod"/>
            </a:pPr>
            <a:r>
              <a:rPr lang="en-US" sz="1600" dirty="0"/>
              <a:t>Max Pool layer with size 2×2</a:t>
            </a:r>
          </a:p>
          <a:p>
            <a:pPr>
              <a:buAutoNum type="arabicPeriod"/>
            </a:pPr>
            <a:r>
              <a:rPr lang="en-US" sz="1600" dirty="0"/>
              <a:t>Conv layer, 64 filters with a size of 3×3, padding=same, stride =1, </a:t>
            </a:r>
            <a:r>
              <a:rPr lang="en-US" sz="1600" dirty="0" err="1"/>
              <a:t>ReLU</a:t>
            </a:r>
            <a:endParaRPr lang="en-US" dirty="0" err="1"/>
          </a:p>
          <a:p>
            <a:pPr>
              <a:buAutoNum type="arabicPeriod"/>
            </a:pPr>
            <a:r>
              <a:rPr lang="en-US" sz="1600" dirty="0"/>
              <a:t>Max Pool layer with size 2×2</a:t>
            </a:r>
          </a:p>
          <a:p>
            <a:pPr>
              <a:buAutoNum type="arabicPeriod"/>
            </a:pPr>
            <a:r>
              <a:rPr lang="en-US" sz="1600" dirty="0"/>
              <a:t>Flatten layer</a:t>
            </a:r>
          </a:p>
          <a:p>
            <a:pPr>
              <a:buAutoNum type="arabicPeriod"/>
            </a:pPr>
            <a:r>
              <a:rPr lang="en-US" sz="1600" dirty="0"/>
              <a:t>Fully connected layer with 512 units and a </a:t>
            </a:r>
            <a:r>
              <a:rPr lang="en-US" sz="1600" dirty="0" err="1"/>
              <a:t>ReLU</a:t>
            </a:r>
            <a:r>
              <a:rPr lang="en-US" sz="1600" dirty="0"/>
              <a:t> activation</a:t>
            </a:r>
          </a:p>
          <a:p>
            <a:pPr>
              <a:buAutoNum type="arabicPeriod"/>
            </a:pPr>
            <a:r>
              <a:rPr lang="en-US" sz="1600" dirty="0"/>
              <a:t>Fully connected output layer with 10 units and a </a:t>
            </a:r>
            <a:r>
              <a:rPr lang="en-US" sz="1600" dirty="0" err="1"/>
              <a:t>softmax</a:t>
            </a:r>
            <a:r>
              <a:rPr lang="en-US" sz="1600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1423542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Convolutional Neural Network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Let's calculate the following: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Shape of output activations at each layer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Number of Parameters at each layer</a:t>
            </a:r>
          </a:p>
          <a:p>
            <a:pPr marL="457200" indent="-457200"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139870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Convolutional Neural Network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Let's calculate the following: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 b="1"/>
              <a:t>Shape of output activations at each layer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Number of Parameters at each layer</a:t>
            </a:r>
          </a:p>
          <a:p>
            <a:pPr marL="457200" indent="-457200"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51242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15CCD23-A649-678A-354A-4B24A76F3FE8}"/>
              </a:ext>
            </a:extLst>
          </p:cNvPr>
          <p:cNvGrpSpPr/>
          <p:nvPr/>
        </p:nvGrpSpPr>
        <p:grpSpPr>
          <a:xfrm>
            <a:off x="1001730" y="2355349"/>
            <a:ext cx="2301412" cy="2347646"/>
            <a:chOff x="1001730" y="2355349"/>
            <a:chExt cx="2301412" cy="234764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F892F5B-F87A-CC1E-6850-4A07C975BDE7}"/>
                </a:ext>
              </a:extLst>
            </p:cNvPr>
            <p:cNvSpPr/>
            <p:nvPr/>
          </p:nvSpPr>
          <p:spPr>
            <a:xfrm>
              <a:off x="1001731" y="2355350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5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708CC25-064F-1C4F-0881-3F2E39FFC42B}"/>
                </a:ext>
              </a:extLst>
            </p:cNvPr>
            <p:cNvSpPr/>
            <p:nvPr/>
          </p:nvSpPr>
          <p:spPr>
            <a:xfrm>
              <a:off x="1577084" y="2355350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4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20DF2CD-0CA2-1EF8-85F3-F0E245514D79}"/>
                </a:ext>
              </a:extLst>
            </p:cNvPr>
            <p:cNvSpPr/>
            <p:nvPr/>
          </p:nvSpPr>
          <p:spPr>
            <a:xfrm>
              <a:off x="2152436" y="2355350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10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52DBC7-A4AA-269F-7D19-DBA43746AE7C}"/>
                </a:ext>
              </a:extLst>
            </p:cNvPr>
            <p:cNvSpPr/>
            <p:nvPr/>
          </p:nvSpPr>
          <p:spPr>
            <a:xfrm>
              <a:off x="2727789" y="2355349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9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350DFA5-7C65-A053-0682-43DCD538AF16}"/>
                </a:ext>
              </a:extLst>
            </p:cNvPr>
            <p:cNvSpPr/>
            <p:nvPr/>
          </p:nvSpPr>
          <p:spPr>
            <a:xfrm>
              <a:off x="1001730" y="2940976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3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1506861-9583-46F0-BB0D-1AB54EDED5D9}"/>
                </a:ext>
              </a:extLst>
            </p:cNvPr>
            <p:cNvSpPr/>
            <p:nvPr/>
          </p:nvSpPr>
          <p:spPr>
            <a:xfrm>
              <a:off x="1577084" y="2940977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7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B615D0-F089-3DDE-DA44-6D4BEAD84F0B}"/>
                </a:ext>
              </a:extLst>
            </p:cNvPr>
            <p:cNvSpPr/>
            <p:nvPr/>
          </p:nvSpPr>
          <p:spPr>
            <a:xfrm>
              <a:off x="2152436" y="2940977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BC8E0E5-0D17-E186-07E2-192D287553D8}"/>
                </a:ext>
              </a:extLst>
            </p:cNvPr>
            <p:cNvSpPr/>
            <p:nvPr/>
          </p:nvSpPr>
          <p:spPr>
            <a:xfrm>
              <a:off x="2727789" y="2940977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6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3D44415-1B8B-DA4F-EBF5-E7C5C584869B}"/>
                </a:ext>
              </a:extLst>
            </p:cNvPr>
            <p:cNvSpPr/>
            <p:nvPr/>
          </p:nvSpPr>
          <p:spPr>
            <a:xfrm>
              <a:off x="1001730" y="3526603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6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2F5663C-4FB2-BFE3-E450-4451285AD150}"/>
                </a:ext>
              </a:extLst>
            </p:cNvPr>
            <p:cNvSpPr/>
            <p:nvPr/>
          </p:nvSpPr>
          <p:spPr>
            <a:xfrm>
              <a:off x="1577083" y="3526603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12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ED9F410-B54F-2D74-359E-8D3983930BFB}"/>
                </a:ext>
              </a:extLst>
            </p:cNvPr>
            <p:cNvSpPr/>
            <p:nvPr/>
          </p:nvSpPr>
          <p:spPr>
            <a:xfrm>
              <a:off x="2152437" y="3526604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3197F3A-EE5F-33F2-8F03-DE953AF3CFD3}"/>
                </a:ext>
              </a:extLst>
            </p:cNvPr>
            <p:cNvSpPr/>
            <p:nvPr/>
          </p:nvSpPr>
          <p:spPr>
            <a:xfrm>
              <a:off x="2727789" y="3526604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8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0D06215-2E88-1389-F806-F90C79EA14C4}"/>
                </a:ext>
              </a:extLst>
            </p:cNvPr>
            <p:cNvSpPr/>
            <p:nvPr/>
          </p:nvSpPr>
          <p:spPr>
            <a:xfrm>
              <a:off x="1001731" y="4117368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14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286778B-4C24-7FFA-0766-2C47A9C6B569}"/>
                </a:ext>
              </a:extLst>
            </p:cNvPr>
            <p:cNvSpPr/>
            <p:nvPr/>
          </p:nvSpPr>
          <p:spPr>
            <a:xfrm>
              <a:off x="1577083" y="4112230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1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248D8E-1139-CCC7-9D9D-FF27D12C4C4E}"/>
                </a:ext>
              </a:extLst>
            </p:cNvPr>
            <p:cNvSpPr/>
            <p:nvPr/>
          </p:nvSpPr>
          <p:spPr>
            <a:xfrm>
              <a:off x="2152436" y="4117367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0</a:t>
              </a:r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8C7822-0DFE-2806-2D00-2B5F381E013B}"/>
                </a:ext>
              </a:extLst>
            </p:cNvPr>
            <p:cNvSpPr/>
            <p:nvPr/>
          </p:nvSpPr>
          <p:spPr>
            <a:xfrm>
              <a:off x="2727789" y="4117368"/>
              <a:ext cx="575353" cy="58562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>
                  <a:solidFill>
                    <a:srgbClr val="000000"/>
                  </a:solidFill>
                  <a:cs typeface="Calibri"/>
                </a:rPr>
                <a:t>11</a:t>
              </a:r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821985" y="4268911"/>
            <a:ext cx="180825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Kernel</a:t>
            </a:r>
            <a:r>
              <a:rPr lang="en-US" sz="2400" dirty="0">
                <a:latin typeface="Georgia"/>
                <a:ea typeface="+mn-lt"/>
                <a:cs typeface="+mn-lt"/>
              </a:rPr>
              <a:t> (or) Filter</a:t>
            </a:r>
          </a:p>
          <a:p>
            <a:pPr algn="ctr"/>
            <a:endParaRPr lang="en-US" sz="24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8702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Notations</a:t>
            </a:r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670C714-C785-AEF5-64E1-C6193C4DC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12949"/>
              </p:ext>
            </p:extLst>
          </p:nvPr>
        </p:nvGraphicFramePr>
        <p:xfrm>
          <a:off x="2011680" y="2285960"/>
          <a:ext cx="512064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2274518343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5794347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74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Input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597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Kernel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319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535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Stride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3529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Number of Kernels</a:t>
                      </a:r>
                    </a:p>
                    <a:p>
                      <a:pPr lvl="0">
                        <a:buNone/>
                      </a:pPr>
                      <a:r>
                        <a:rPr lang="en-US" b="0" dirty="0"/>
                        <a:t>(Output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err="1"/>
                        <a:t>n</a:t>
                      </a:r>
                      <a:r>
                        <a:rPr lang="en-US" b="1" baseline="-25000" err="1"/>
                        <a:t>k</a:t>
                      </a:r>
                      <a:endParaRPr lang="en-US" b="1" baseline="-25000" dirty="0" err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694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No of Kernels of previous layer (Input Channel)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</a:t>
                      </a:r>
                      <a:r>
                        <a:rPr lang="en-US" b="1" baseline="-25000" dirty="0"/>
                        <a:t>k-1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78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3601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Shape of Output Activations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/>
              <a:t>For Convolutional Layer:</a:t>
            </a:r>
          </a:p>
          <a:p>
            <a:pPr marL="0" indent="0">
              <a:buNone/>
            </a:pPr>
            <a:endParaRPr lang="en-US"/>
          </a:p>
          <a:p>
            <a:r>
              <a:rPr lang="en-US" sz="2000"/>
              <a:t>Output Shape = ([(W-K+2P)/S]+1 , [(W-K+2P)/S]+1,n</a:t>
            </a:r>
            <a:r>
              <a:rPr lang="en-US" sz="2000" baseline="-25000"/>
              <a:t>k</a:t>
            </a:r>
            <a:r>
              <a:rPr lang="en-US" sz="2000"/>
              <a:t>)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For Max pooling Layer:</a:t>
            </a:r>
          </a:p>
          <a:p>
            <a:pPr marL="0" indent="0">
              <a:buNone/>
            </a:pPr>
            <a:endParaRPr lang="en-US"/>
          </a:p>
          <a:p>
            <a:r>
              <a:rPr lang="en-US" sz="2000"/>
              <a:t>Output Shape = (W/K , W/K, n</a:t>
            </a:r>
            <a:r>
              <a:rPr lang="en-US" sz="2000" baseline="-25000"/>
              <a:t>k-1</a:t>
            </a:r>
            <a:r>
              <a:rPr lang="en-US" sz="20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233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cs typeface="Calibri"/>
              </a:rPr>
              <a:t>How to calculate P?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r>
              <a:rPr lang="en-US" sz="2000" dirty="0"/>
              <a:t>For Valid Padding, P=0 (No Padding)</a:t>
            </a:r>
            <a:endParaRPr lang="en-US" dirty="0"/>
          </a:p>
          <a:p>
            <a:r>
              <a:rPr lang="en-US" sz="2000" dirty="0"/>
              <a:t>For Same Padding, Size of Input and Output of Convolutions are same. i.e.</a:t>
            </a:r>
          </a:p>
          <a:p>
            <a:pPr marL="0" indent="0" algn="ctr">
              <a:buNone/>
            </a:pPr>
            <a:r>
              <a:rPr lang="en-US" sz="2000" dirty="0"/>
              <a:t>(W-K+2P)/S]+1 = W </a:t>
            </a:r>
            <a:endParaRPr lang="en-US" dirty="0"/>
          </a:p>
          <a:p>
            <a:pPr marL="0" indent="0" algn="ctr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For stride=1 gives,</a:t>
            </a:r>
          </a:p>
          <a:p>
            <a:pPr marL="0" indent="0" algn="ctr">
              <a:buNone/>
            </a:pPr>
            <a:r>
              <a:rPr lang="en-US" sz="2000" dirty="0"/>
              <a:t>P = K-1/2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1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 dirty="0"/>
              <a:t>Conv layer, 32 filters with a size of 3×3, padding=same, stride =1, </a:t>
            </a:r>
            <a:r>
              <a:rPr lang="en-US" sz="2000" dirty="0" err="1"/>
              <a:t>ReLU</a:t>
            </a:r>
            <a:r>
              <a:rPr lang="en-US" sz="2000" dirty="0"/>
              <a:t> activation:</a:t>
            </a:r>
            <a:endParaRPr lang="en-US" dirty="0"/>
          </a:p>
          <a:p>
            <a:pPr marL="857250" lvl="1" indent="-457200">
              <a:buAutoNum type="arabicPeriod"/>
            </a:pPr>
            <a:r>
              <a:rPr lang="en-US" sz="1800" dirty="0"/>
              <a:t>W=32 (Input: 32 x 32 x 3)</a:t>
            </a:r>
          </a:p>
          <a:p>
            <a:pPr marL="857250" lvl="1" indent="-457200">
              <a:buAutoNum type="arabicPeriod"/>
            </a:pPr>
            <a:r>
              <a:rPr lang="en-US" sz="1800" dirty="0"/>
              <a:t>K = 3 (Kernel: 3 x 3 x 3 x 32)</a:t>
            </a:r>
          </a:p>
          <a:p>
            <a:pPr marL="857250" lvl="1" indent="-457200">
              <a:buAutoNum type="arabicPeriod"/>
            </a:pPr>
            <a:r>
              <a:rPr lang="en-US" sz="1800" dirty="0"/>
              <a:t>S = 1</a:t>
            </a:r>
          </a:p>
          <a:p>
            <a:pPr marL="857250" lvl="1" indent="-457200">
              <a:buAutoNum type="arabicPeriod"/>
            </a:pPr>
            <a:r>
              <a:rPr lang="en-US" sz="1800" dirty="0"/>
              <a:t>P = 1 (For Same Padding &amp; S=1, P=(K-1)/2 )(From Slides 19 &amp; 42) </a:t>
            </a:r>
          </a:p>
          <a:p>
            <a:pPr marL="857250" lvl="1" indent="-457200">
              <a:buAutoNum type="arabicPeriod"/>
            </a:pPr>
            <a:r>
              <a:rPr lang="en-US" sz="1800" dirty="0" err="1"/>
              <a:t>n</a:t>
            </a:r>
            <a:r>
              <a:rPr lang="en-US" sz="1800" baseline="-25000" dirty="0" err="1"/>
              <a:t>k</a:t>
            </a:r>
            <a:r>
              <a:rPr lang="en-US" sz="1800" dirty="0"/>
              <a:t> = 32 (Number of Filters/Kernels)</a:t>
            </a:r>
          </a:p>
          <a:p>
            <a:pPr marL="1028700" lvl="2" indent="0">
              <a:buNone/>
            </a:pPr>
            <a:r>
              <a:rPr lang="en-US" sz="1800" dirty="0"/>
              <a:t>Output Shape*: ([(W-K+2P)/S]+1 , [(W-K+2P)/S]+1 , </a:t>
            </a:r>
            <a:r>
              <a:rPr lang="en-US" sz="1800" dirty="0" err="1"/>
              <a:t>n</a:t>
            </a:r>
            <a:r>
              <a:rPr lang="en-US" sz="1800" baseline="-25000" dirty="0" err="1"/>
              <a:t>k</a:t>
            </a:r>
            <a:r>
              <a:rPr lang="en-US" sz="1800" dirty="0"/>
              <a:t>)</a:t>
            </a:r>
            <a:endParaRPr lang="en-US" sz="1800" dirty="0">
              <a:cs typeface="Calibri"/>
            </a:endParaRPr>
          </a:p>
          <a:p>
            <a:pPr marL="1028700" lvl="2" indent="0">
              <a:buNone/>
            </a:pPr>
            <a:r>
              <a:rPr lang="en-US" sz="1800" dirty="0"/>
              <a:t>                          </a:t>
            </a:r>
            <a:r>
              <a:rPr lang="en-US" sz="1800" dirty="0">
                <a:latin typeface="Georgia"/>
              </a:rPr>
              <a:t>=(32-3+2(1)/1 + 1 , 32-3+2(1)/1+1, 32)</a:t>
            </a:r>
            <a:endParaRPr lang="en-US" sz="1800" dirty="0">
              <a:latin typeface="Georgia"/>
              <a:cs typeface="Calibri"/>
            </a:endParaRPr>
          </a:p>
          <a:p>
            <a:pPr marL="2400300" lvl="5" indent="0">
              <a:buNone/>
            </a:pPr>
            <a:r>
              <a:rPr lang="en-US" sz="1400" dirty="0">
                <a:latin typeface="Georgia"/>
              </a:rPr>
              <a:t>  </a:t>
            </a:r>
            <a:r>
              <a:rPr lang="en-US" sz="1800" dirty="0">
                <a:latin typeface="Georgia"/>
              </a:rPr>
              <a:t>=(32, 32, 32)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AC18B2-BA3D-FF59-9D00-5688790AA4B4}"/>
              </a:ext>
            </a:extLst>
          </p:cNvPr>
          <p:cNvSpPr txBox="1"/>
          <p:nvPr/>
        </p:nvSpPr>
        <p:spPr>
          <a:xfrm>
            <a:off x="857892" y="5594278"/>
            <a:ext cx="76028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Georgia"/>
                <a:cs typeface="Georgia"/>
              </a:rPr>
              <a:t>*Note: For same padding, Input and Output have same W. You can skip the calculation as the final output will be [W x W x </a:t>
            </a:r>
            <a:r>
              <a:rPr lang="en-US" sz="1400" b="1" dirty="0" err="1">
                <a:latin typeface="Georgia"/>
                <a:cs typeface="Georgia"/>
              </a:rPr>
              <a:t>n</a:t>
            </a:r>
            <a:r>
              <a:rPr lang="en-US" sz="1400" b="1" baseline="-25000" dirty="0" err="1">
                <a:latin typeface="Georgia"/>
                <a:cs typeface="Georgia"/>
              </a:rPr>
              <a:t>k</a:t>
            </a:r>
            <a:r>
              <a:rPr lang="en-US" sz="1400" b="1" dirty="0">
                <a:latin typeface="Georgia"/>
                <a:cs typeface="Georgia"/>
              </a:rPr>
              <a:t>] (in this case 32 x 32 x 32).</a:t>
            </a:r>
            <a:endParaRPr lang="en-US" sz="1400" b="1" dirty="0">
              <a:latin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38965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2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801" y="1830357"/>
            <a:ext cx="7737587" cy="4066288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Max Pool layer with size 2×2:</a:t>
            </a:r>
            <a:endParaRPr lang="en-US"/>
          </a:p>
          <a:p>
            <a:pPr lvl="1" indent="-457200">
              <a:buAutoNum type="arabicPeriod"/>
            </a:pPr>
            <a:r>
              <a:rPr lang="en-US" sz="2000"/>
              <a:t>W = 32 (Input: 32 x 32 x 32)</a:t>
            </a:r>
          </a:p>
          <a:p>
            <a:pPr lvl="1" indent="-457200">
              <a:buAutoNum type="arabicPeriod"/>
            </a:pPr>
            <a:r>
              <a:rPr lang="en-US" sz="2000"/>
              <a:t>Size = 2 (2 x 2)</a:t>
            </a:r>
          </a:p>
          <a:p>
            <a:pPr marL="285750" lvl="1" indent="0">
              <a:buNone/>
            </a:pPr>
            <a:endParaRPr lang="en-US" sz="2000"/>
          </a:p>
          <a:p>
            <a:pPr marL="285750" lvl="1" indent="0">
              <a:buNone/>
            </a:pPr>
            <a:r>
              <a:rPr lang="en-US" sz="2000"/>
              <a:t>Output Shape: (W/Size, W/Size, n</a:t>
            </a:r>
            <a:r>
              <a:rPr lang="en-US" sz="2000" baseline="-25000"/>
              <a:t>k-1</a:t>
            </a:r>
            <a:r>
              <a:rPr lang="en-US" sz="2000"/>
              <a:t>) </a:t>
            </a:r>
          </a:p>
          <a:p>
            <a:pPr marL="285750" lvl="1" indent="0">
              <a:buNone/>
            </a:pPr>
            <a:r>
              <a:rPr lang="en-US" sz="2000"/>
              <a:t>                         = (32/2, 32/2, 32)</a:t>
            </a:r>
          </a:p>
          <a:p>
            <a:pPr marL="285750" lvl="1" indent="0">
              <a:buNone/>
            </a:pPr>
            <a:r>
              <a:rPr lang="en-US" sz="2000"/>
              <a:t>                         = (16, 16, 32)</a:t>
            </a:r>
          </a:p>
        </p:txBody>
      </p:sp>
    </p:spTree>
    <p:extLst>
      <p:ext uri="{BB962C8B-B14F-4D97-AF65-F5344CB8AC3E}">
        <p14:creationId xmlns:p14="http://schemas.microsoft.com/office/powerpoint/2010/main" val="1776533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3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 dirty="0"/>
              <a:t>Conv layer, 64 filters with a size of 3×3, padding=same, stride =1, </a:t>
            </a:r>
            <a:r>
              <a:rPr lang="en-US" sz="2000" dirty="0" err="1"/>
              <a:t>ReLU</a:t>
            </a:r>
            <a:r>
              <a:rPr lang="en-US" sz="2000" dirty="0"/>
              <a:t> activation:</a:t>
            </a:r>
            <a:endParaRPr lang="en-US" dirty="0"/>
          </a:p>
          <a:p>
            <a:pPr marL="857250" lvl="1" indent="-457200">
              <a:buAutoNum type="arabicPeriod"/>
            </a:pPr>
            <a:r>
              <a:rPr lang="en-US" sz="1800" dirty="0"/>
              <a:t>W=16 (Input: 16 x 16 x 32)</a:t>
            </a:r>
          </a:p>
          <a:p>
            <a:pPr marL="857250" lvl="1" indent="-457200">
              <a:buAutoNum type="arabicPeriod"/>
            </a:pPr>
            <a:r>
              <a:rPr lang="en-US" sz="1800" dirty="0"/>
              <a:t>K = 3 (Kernel: 3 x 3 x 32 x 64)</a:t>
            </a:r>
          </a:p>
          <a:p>
            <a:pPr marL="857250" lvl="1" indent="-457200">
              <a:buAutoNum type="arabicPeriod"/>
            </a:pPr>
            <a:r>
              <a:rPr lang="en-US" sz="1800" dirty="0"/>
              <a:t>S= 1</a:t>
            </a:r>
          </a:p>
          <a:p>
            <a:pPr marL="857250" lvl="1" indent="-457200">
              <a:buAutoNum type="arabicPeriod"/>
            </a:pPr>
            <a:r>
              <a:rPr lang="en-US" sz="1800" dirty="0"/>
              <a:t>P = 1 (For Same Padding &amp; S=1, P=(K-1)/2 )(From Slides 19 &amp; 42)</a:t>
            </a:r>
          </a:p>
          <a:p>
            <a:pPr marL="857250" lvl="1" indent="-457200">
              <a:buAutoNum type="arabicPeriod"/>
            </a:pPr>
            <a:r>
              <a:rPr lang="en-US" sz="1800" dirty="0" err="1"/>
              <a:t>n</a:t>
            </a:r>
            <a:r>
              <a:rPr lang="en-US" sz="1800" baseline="-25000" dirty="0" err="1"/>
              <a:t>k</a:t>
            </a:r>
            <a:r>
              <a:rPr lang="en-US" sz="1800" dirty="0"/>
              <a:t> = 64 (Number of Filters/Kernels)</a:t>
            </a:r>
          </a:p>
          <a:p>
            <a:pPr marL="1028700" lvl="2" indent="0">
              <a:buNone/>
            </a:pPr>
            <a:r>
              <a:rPr lang="en-US" sz="1800" dirty="0"/>
              <a:t>Output Shape*: ([(W-K+2P)/S]+1,[(W-K+2P)/S]+1,n</a:t>
            </a:r>
            <a:r>
              <a:rPr lang="en-US" sz="1800" baseline="-25000" dirty="0"/>
              <a:t>k</a:t>
            </a:r>
            <a:r>
              <a:rPr lang="en-US" sz="1800" dirty="0"/>
              <a:t>)</a:t>
            </a:r>
            <a:endParaRPr lang="en-US" sz="1800" dirty="0">
              <a:cs typeface="Calibri"/>
            </a:endParaRPr>
          </a:p>
          <a:p>
            <a:pPr marL="1028700" lvl="2" indent="0">
              <a:buNone/>
            </a:pPr>
            <a:r>
              <a:rPr lang="en-US" sz="1800" dirty="0"/>
              <a:t>                          </a:t>
            </a:r>
            <a:r>
              <a:rPr lang="en-US" sz="1800" dirty="0">
                <a:latin typeface="Georgia"/>
              </a:rPr>
              <a:t>=(</a:t>
            </a:r>
            <a:r>
              <a:rPr lang="en-US" sz="1800" dirty="0"/>
              <a:t>16-3+2(1</a:t>
            </a:r>
            <a:r>
              <a:rPr lang="en-US" sz="1800" dirty="0">
                <a:latin typeface="Georgia"/>
              </a:rPr>
              <a:t>)/1 + 1 , </a:t>
            </a:r>
            <a:r>
              <a:rPr lang="en-US" sz="1800" dirty="0"/>
              <a:t>16-3+2(1</a:t>
            </a:r>
            <a:r>
              <a:rPr lang="en-US" sz="1800" dirty="0">
                <a:latin typeface="Georgia"/>
              </a:rPr>
              <a:t>)/1+1, </a:t>
            </a:r>
            <a:r>
              <a:rPr lang="en-US" sz="1800" dirty="0"/>
              <a:t>64</a:t>
            </a:r>
            <a:r>
              <a:rPr lang="en-US" sz="1800" dirty="0">
                <a:latin typeface="Georgia"/>
              </a:rPr>
              <a:t>)</a:t>
            </a:r>
            <a:endParaRPr lang="en-US" sz="1800" dirty="0">
              <a:latin typeface="Georgia"/>
              <a:cs typeface="Calibri"/>
            </a:endParaRPr>
          </a:p>
          <a:p>
            <a:pPr marL="2400300" lvl="5" indent="0">
              <a:buNone/>
            </a:pPr>
            <a:r>
              <a:rPr lang="en-US" sz="1400" dirty="0">
                <a:latin typeface="Georgia"/>
              </a:rPr>
              <a:t> </a:t>
            </a:r>
            <a:r>
              <a:rPr lang="en-US" sz="1800" dirty="0">
                <a:latin typeface="Georgia"/>
              </a:rPr>
              <a:t>=(16,16,64)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655CF3-90D8-625F-ED47-4E76A1053B47}"/>
              </a:ext>
            </a:extLst>
          </p:cNvPr>
          <p:cNvSpPr txBox="1"/>
          <p:nvPr/>
        </p:nvSpPr>
        <p:spPr>
          <a:xfrm>
            <a:off x="857892" y="5594278"/>
            <a:ext cx="760287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Georgia"/>
                <a:cs typeface="Georgia"/>
              </a:rPr>
              <a:t>*Note: For same padding, Input and Output have same W. You can skip the calculation as the final output will be [W x W x </a:t>
            </a:r>
            <a:r>
              <a:rPr lang="en-US" sz="1400" b="1" dirty="0" err="1">
                <a:latin typeface="Georgia"/>
                <a:cs typeface="Georgia"/>
              </a:rPr>
              <a:t>n</a:t>
            </a:r>
            <a:r>
              <a:rPr lang="en-US" sz="1400" b="1" baseline="-25000" dirty="0" err="1">
                <a:latin typeface="Georgia"/>
                <a:cs typeface="Georgia"/>
              </a:rPr>
              <a:t>k</a:t>
            </a:r>
            <a:r>
              <a:rPr lang="en-US" sz="1400" b="1" dirty="0">
                <a:latin typeface="Georgia"/>
                <a:cs typeface="Georgia"/>
              </a:rPr>
              <a:t>] (in this case 16 x 16 x 64).</a:t>
            </a:r>
            <a:endParaRPr lang="en-US" sz="1400" b="1" dirty="0">
              <a:latin typeface="Georgia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37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4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801" y="1830357"/>
            <a:ext cx="7737587" cy="4066288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Max Pool layer with size 2×2:</a:t>
            </a:r>
            <a:endParaRPr lang="en-US"/>
          </a:p>
          <a:p>
            <a:pPr lvl="1" indent="-457200">
              <a:buAutoNum type="arabicPeriod"/>
            </a:pPr>
            <a:r>
              <a:rPr lang="en-US" sz="2000"/>
              <a:t>W = 16 (16 x 16 x 64)</a:t>
            </a:r>
          </a:p>
          <a:p>
            <a:pPr lvl="1" indent="-457200">
              <a:buAutoNum type="arabicPeriod"/>
            </a:pPr>
            <a:r>
              <a:rPr lang="en-US" sz="2000"/>
              <a:t>Size = 2 (2 x 2)</a:t>
            </a:r>
          </a:p>
          <a:p>
            <a:pPr marL="285750" lvl="1" indent="0">
              <a:buNone/>
            </a:pPr>
            <a:endParaRPr lang="en-US" sz="2000"/>
          </a:p>
          <a:p>
            <a:pPr marL="285750" lvl="1" indent="0">
              <a:buNone/>
            </a:pPr>
            <a:r>
              <a:rPr lang="en-US" sz="2000"/>
              <a:t>Output Shape: (W/Size, W/Size, n</a:t>
            </a:r>
            <a:r>
              <a:rPr lang="en-US" sz="2000" baseline="-25000"/>
              <a:t>k-1</a:t>
            </a:r>
            <a:r>
              <a:rPr lang="en-US" sz="2000"/>
              <a:t>) </a:t>
            </a:r>
          </a:p>
          <a:p>
            <a:pPr marL="285750" lvl="1" indent="0">
              <a:buNone/>
            </a:pPr>
            <a:r>
              <a:rPr lang="en-US" sz="2000"/>
              <a:t>                         = (16/2, 16/2, 64)</a:t>
            </a:r>
          </a:p>
          <a:p>
            <a:pPr marL="285750" lvl="1" indent="0">
              <a:buNone/>
            </a:pPr>
            <a:r>
              <a:rPr lang="en-US" sz="2000"/>
              <a:t>                         = (8, 8, 64)</a:t>
            </a:r>
          </a:p>
        </p:txBody>
      </p:sp>
    </p:spTree>
    <p:extLst>
      <p:ext uri="{BB962C8B-B14F-4D97-AF65-F5344CB8AC3E}">
        <p14:creationId xmlns:p14="http://schemas.microsoft.com/office/powerpoint/2010/main" val="183831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5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801" y="1830357"/>
            <a:ext cx="7737587" cy="4066288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Flatten layer:</a:t>
            </a:r>
            <a:endParaRPr lang="en-US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Input: (8 x 8 x 64)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Output: (4096,)</a:t>
            </a:r>
          </a:p>
        </p:txBody>
      </p:sp>
    </p:spTree>
    <p:extLst>
      <p:ext uri="{BB962C8B-B14F-4D97-AF65-F5344CB8AC3E}">
        <p14:creationId xmlns:p14="http://schemas.microsoft.com/office/powerpoint/2010/main" val="135051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6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801" y="1830357"/>
            <a:ext cx="7737587" cy="4066288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Fully connected layer with 512 units and a </a:t>
            </a:r>
            <a:r>
              <a:rPr lang="en-US" sz="2000" err="1"/>
              <a:t>ReLU</a:t>
            </a:r>
            <a:r>
              <a:rPr lang="en-US" sz="2000"/>
              <a:t> activation:</a:t>
            </a:r>
            <a:endParaRPr lang="en-US"/>
          </a:p>
          <a:p>
            <a:endParaRPr lang="en-US" sz="2000"/>
          </a:p>
          <a:p>
            <a:pPr marL="0" indent="0">
              <a:buNone/>
            </a:pPr>
            <a:r>
              <a:rPr lang="en-US" sz="2000"/>
              <a:t>Input: (4096,)</a:t>
            </a:r>
          </a:p>
          <a:p>
            <a:pPr marL="0" indent="0">
              <a:buNone/>
            </a:pPr>
            <a:r>
              <a:rPr lang="en-US" sz="2000"/>
              <a:t>No of hidden units in Dense Layer: 512</a:t>
            </a:r>
          </a:p>
          <a:p>
            <a:pPr marL="0" indent="0">
              <a:buNone/>
            </a:pPr>
            <a:r>
              <a:rPr lang="en-US" sz="2000"/>
              <a:t>Output: (512,)</a:t>
            </a:r>
          </a:p>
        </p:txBody>
      </p:sp>
    </p:spTree>
    <p:extLst>
      <p:ext uri="{BB962C8B-B14F-4D97-AF65-F5344CB8AC3E}">
        <p14:creationId xmlns:p14="http://schemas.microsoft.com/office/powerpoint/2010/main" val="3680406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7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E3D66-7CD7-ECF6-0F94-8FBCAD863F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3801" y="1830357"/>
            <a:ext cx="7737587" cy="4066288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Fully connected output layer with 10 units and a </a:t>
            </a:r>
            <a:r>
              <a:rPr lang="en-US" sz="2000" err="1"/>
              <a:t>softmax</a:t>
            </a:r>
            <a:r>
              <a:rPr lang="en-US" sz="2000"/>
              <a:t> activation function: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Input: (512,)</a:t>
            </a:r>
          </a:p>
          <a:p>
            <a:pPr marL="0" indent="0">
              <a:buNone/>
            </a:pPr>
            <a:r>
              <a:rPr lang="en-US" sz="2000"/>
              <a:t>No of hidden units in Output Layer: 10</a:t>
            </a:r>
          </a:p>
          <a:p>
            <a:pPr marL="0" indent="0">
              <a:buNone/>
            </a:pPr>
            <a:r>
              <a:rPr lang="en-US" sz="2000"/>
              <a:t>Output: (10,)</a:t>
            </a:r>
          </a:p>
        </p:txBody>
      </p:sp>
    </p:spTree>
    <p:extLst>
      <p:ext uri="{BB962C8B-B14F-4D97-AF65-F5344CB8AC3E}">
        <p14:creationId xmlns:p14="http://schemas.microsoft.com/office/powerpoint/2010/main" val="345850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Georgia"/>
                <a:cs typeface="Georgia"/>
              </a:rPr>
              <a:t>Kernel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987BEA-4FEE-7BFE-7E53-03D713DEBBE0}"/>
              </a:ext>
            </a:extLst>
          </p:cNvPr>
          <p:cNvSpPr/>
          <p:nvPr/>
        </p:nvSpPr>
        <p:spPr>
          <a:xfrm>
            <a:off x="6354568" y="267384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12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5960854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Convolutional Neural Network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Let's calculate the following:</a:t>
            </a:r>
          </a:p>
          <a:p>
            <a:pPr marL="0" indent="0">
              <a:buNone/>
            </a:pPr>
            <a:endParaRPr lang="en-US" sz="2000"/>
          </a:p>
          <a:p>
            <a:pPr marL="457200" indent="-457200">
              <a:buAutoNum type="arabicPeriod"/>
            </a:pPr>
            <a:r>
              <a:rPr lang="en-US" sz="2000"/>
              <a:t>Shape of output activations at each layer</a:t>
            </a:r>
          </a:p>
          <a:p>
            <a:pPr marL="457200" indent="-457200">
              <a:buAutoNum type="arabicPeriod"/>
            </a:pPr>
            <a:endParaRPr lang="en-US" sz="2000" b="1"/>
          </a:p>
          <a:p>
            <a:pPr marL="457200" indent="-457200">
              <a:buAutoNum type="arabicPeriod"/>
            </a:pPr>
            <a:r>
              <a:rPr lang="en-US" sz="2000" b="1"/>
              <a:t>Number of Parameters at each layer</a:t>
            </a:r>
          </a:p>
          <a:p>
            <a:pPr marL="457200" indent="-457200">
              <a:buAutoNum type="arabicPeriod"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743625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Number of Parameters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/>
              <a:t>For Conv Layer:</a:t>
            </a:r>
            <a:endParaRPr lang="en-US" sz="200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No of Params = [(K x K x n</a:t>
            </a:r>
            <a:r>
              <a:rPr lang="en-US" baseline="-25000"/>
              <a:t>k-1 </a:t>
            </a:r>
            <a:r>
              <a:rPr lang="en-US"/>
              <a:t>x </a:t>
            </a:r>
            <a:r>
              <a:rPr lang="en-US" err="1"/>
              <a:t>n</a:t>
            </a:r>
            <a:r>
              <a:rPr lang="en-US" baseline="-25000" err="1"/>
              <a:t>k</a:t>
            </a:r>
            <a:r>
              <a:rPr lang="en-US" baseline="-25000"/>
              <a:t> </a:t>
            </a:r>
            <a:r>
              <a:rPr lang="en-US"/>
              <a:t>) + </a:t>
            </a:r>
            <a:r>
              <a:rPr lang="en-US" err="1"/>
              <a:t>n</a:t>
            </a:r>
            <a:r>
              <a:rPr lang="en-US" baseline="-25000" err="1"/>
              <a:t>k</a:t>
            </a:r>
            <a:r>
              <a:rPr lang="en-US"/>
              <a:t>]</a:t>
            </a:r>
            <a:endParaRPr lang="en-US" baseline="-25000"/>
          </a:p>
          <a:p>
            <a:pPr marL="0" indent="0" algn="ctr">
              <a:buNone/>
            </a:pPr>
            <a:endParaRPr lang="en-US"/>
          </a:p>
          <a:p>
            <a:pPr marL="0" indent="0" algn="ctr">
              <a:buNone/>
            </a:pPr>
            <a:r>
              <a:rPr lang="en-US"/>
              <a:t>   </a:t>
            </a:r>
            <a:endParaRPr lang="en-US" sz="200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baseline="-2500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2ECBF661-593C-37F9-2C12-A3CB17B1AFFD}"/>
              </a:ext>
            </a:extLst>
          </p:cNvPr>
          <p:cNvSpPr/>
          <p:nvPr/>
        </p:nvSpPr>
        <p:spPr>
          <a:xfrm>
            <a:off x="5007778" y="3248021"/>
            <a:ext cx="484632" cy="516071"/>
          </a:xfrm>
          <a:prstGeom prst="downArrow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5627B7B7-A004-1998-3D6F-106B0E77E333}"/>
              </a:ext>
            </a:extLst>
          </p:cNvPr>
          <p:cNvSpPr/>
          <p:nvPr/>
        </p:nvSpPr>
        <p:spPr>
          <a:xfrm>
            <a:off x="6692740" y="3248021"/>
            <a:ext cx="484632" cy="516071"/>
          </a:xfrm>
          <a:prstGeom prst="downArrow">
            <a:avLst/>
          </a:prstGeom>
          <a:solidFill>
            <a:srgbClr val="00B9E7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898A88-2482-73A7-1ADB-A111F7E705FB}"/>
              </a:ext>
            </a:extLst>
          </p:cNvPr>
          <p:cNvSpPr txBox="1"/>
          <p:nvPr/>
        </p:nvSpPr>
        <p:spPr>
          <a:xfrm>
            <a:off x="4664467" y="3863083"/>
            <a:ext cx="117125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Georgia"/>
                <a:cs typeface="Georgia"/>
              </a:rPr>
              <a:t>Weights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79B6B-06B6-4E81-9347-40AAEA775FBA}"/>
              </a:ext>
            </a:extLst>
          </p:cNvPr>
          <p:cNvSpPr txBox="1"/>
          <p:nvPr/>
        </p:nvSpPr>
        <p:spPr>
          <a:xfrm>
            <a:off x="6647380" y="3863083"/>
            <a:ext cx="7602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>
                <a:latin typeface="Georgia"/>
                <a:cs typeface="Georgia"/>
              </a:rPr>
              <a:t>Bias</a:t>
            </a:r>
          </a:p>
        </p:txBody>
      </p:sp>
    </p:spTree>
    <p:extLst>
      <p:ext uri="{BB962C8B-B14F-4D97-AF65-F5344CB8AC3E}">
        <p14:creationId xmlns:p14="http://schemas.microsoft.com/office/powerpoint/2010/main" val="2104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1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 dirty="0"/>
              <a:t>Conv layer, 32 filters with a size of 3×3, padding=same, stride =1, </a:t>
            </a:r>
            <a:r>
              <a:rPr lang="en-US" sz="2000" dirty="0" err="1"/>
              <a:t>ReLU</a:t>
            </a:r>
            <a:r>
              <a:rPr lang="en-US" sz="2000" dirty="0"/>
              <a:t> activation:</a:t>
            </a:r>
          </a:p>
          <a:p>
            <a:pPr marL="457200" indent="-457200"/>
            <a:r>
              <a:rPr lang="en-US" sz="2000" dirty="0"/>
              <a:t>K = 3 (Kernel: 3 x 3 x 3 x 32)</a:t>
            </a:r>
          </a:p>
          <a:p>
            <a:pPr marL="457200" indent="-457200"/>
            <a:r>
              <a:rPr lang="en-US" sz="2000" dirty="0"/>
              <a:t>n</a:t>
            </a:r>
            <a:r>
              <a:rPr lang="en-US" sz="2000" baseline="-25000" dirty="0"/>
              <a:t>k-1 </a:t>
            </a:r>
            <a:r>
              <a:rPr lang="en-US" sz="2000" dirty="0"/>
              <a:t>= 3 (Input Channel/Number of Filters in the </a:t>
            </a:r>
            <a:r>
              <a:rPr lang="en-US" sz="2000" err="1"/>
              <a:t>prev</a:t>
            </a:r>
            <a:r>
              <a:rPr lang="en-US" sz="2000" dirty="0"/>
              <a:t> layer)</a:t>
            </a:r>
            <a:endParaRPr lang="en-US" sz="2000" b="1" dirty="0"/>
          </a:p>
          <a:p>
            <a:pPr marL="457200" indent="-457200"/>
            <a:r>
              <a:rPr lang="en-US" sz="2000" err="1"/>
              <a:t>n</a:t>
            </a:r>
            <a:r>
              <a:rPr lang="en-US" sz="2000" baseline="-25000" err="1"/>
              <a:t>k</a:t>
            </a:r>
            <a:r>
              <a:rPr lang="en-US" sz="2000" dirty="0"/>
              <a:t>  = 32 (Number of Filters/Kernels)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dirty="0"/>
              <a:t>No of Params = [(K x K x n</a:t>
            </a:r>
            <a:r>
              <a:rPr lang="en-US" sz="2000" baseline="-25000" dirty="0"/>
              <a:t>k-1</a:t>
            </a:r>
            <a:r>
              <a:rPr lang="en-US" sz="2000" dirty="0"/>
              <a:t> x </a:t>
            </a:r>
            <a:r>
              <a:rPr lang="en-US" sz="2000" err="1"/>
              <a:t>n</a:t>
            </a:r>
            <a:r>
              <a:rPr lang="en-US" sz="2000" baseline="-25000" err="1"/>
              <a:t>k</a:t>
            </a:r>
            <a:r>
              <a:rPr lang="en-US" sz="2000" dirty="0"/>
              <a:t> ) + </a:t>
            </a:r>
            <a:r>
              <a:rPr lang="en-US" sz="2000" err="1"/>
              <a:t>n</a:t>
            </a:r>
            <a:r>
              <a:rPr lang="en-US" sz="2000" baseline="-25000" err="1"/>
              <a:t>k</a:t>
            </a:r>
            <a:r>
              <a:rPr lang="en-US" sz="2000" dirty="0"/>
              <a:t>]</a:t>
            </a:r>
            <a:endParaRPr lang="en-US" sz="2000" baseline="-25000" dirty="0"/>
          </a:p>
          <a:p>
            <a:pPr marL="0" indent="0">
              <a:buNone/>
            </a:pPr>
            <a:r>
              <a:rPr lang="en-US" dirty="0"/>
              <a:t>                      </a:t>
            </a:r>
            <a:r>
              <a:rPr lang="en-US" sz="2000" dirty="0"/>
              <a:t>= [(3 x 3 x 3 x 32) + 32]</a:t>
            </a:r>
            <a:endParaRPr lang="en-US" sz="2000" baseline="-25000" dirty="0"/>
          </a:p>
          <a:p>
            <a:pPr marL="0" indent="0">
              <a:buNone/>
            </a:pPr>
            <a:r>
              <a:rPr lang="en-US" sz="2000" baseline="-25000" dirty="0"/>
              <a:t>                                        </a:t>
            </a:r>
            <a:r>
              <a:rPr lang="en-US" sz="2000" dirty="0"/>
              <a:t>= 896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242472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2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Max Pool layer with size 2×2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Number of Params = 0</a:t>
            </a:r>
          </a:p>
        </p:txBody>
      </p:sp>
    </p:spTree>
    <p:extLst>
      <p:ext uri="{BB962C8B-B14F-4D97-AF65-F5344CB8AC3E}">
        <p14:creationId xmlns:p14="http://schemas.microsoft.com/office/powerpoint/2010/main" val="285562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3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 dirty="0"/>
              <a:t>Conv layer, 64 filters with a size of 3×3, padding=same, stride =1, </a:t>
            </a:r>
            <a:r>
              <a:rPr lang="en-US" sz="2000" dirty="0" err="1"/>
              <a:t>ReLU</a:t>
            </a:r>
            <a:r>
              <a:rPr lang="en-US" sz="2000" dirty="0"/>
              <a:t> activation:</a:t>
            </a:r>
          </a:p>
          <a:p>
            <a:pPr marL="457200" indent="-457200">
              <a:buAutoNum type="arabicPeriod"/>
            </a:pPr>
            <a:r>
              <a:rPr lang="en-US" sz="2000" dirty="0"/>
              <a:t>K = 3 (Kernel: 3 x 3 x 32 x 64)</a:t>
            </a:r>
          </a:p>
          <a:p>
            <a:pPr marL="457200" indent="-457200">
              <a:buAutoNum type="arabicPeriod"/>
            </a:pPr>
            <a:r>
              <a:rPr lang="en-US" sz="2000" dirty="0"/>
              <a:t>n</a:t>
            </a:r>
            <a:r>
              <a:rPr lang="en-US" sz="2000" baseline="-25000" dirty="0"/>
              <a:t>k-1 </a:t>
            </a:r>
            <a:r>
              <a:rPr lang="en-US" sz="2000" dirty="0"/>
              <a:t>= 32 (Input Channel/Number of Filters in the </a:t>
            </a:r>
            <a:r>
              <a:rPr lang="en-US" sz="2000" dirty="0" err="1"/>
              <a:t>prev</a:t>
            </a:r>
            <a:r>
              <a:rPr lang="en-US" sz="2000" dirty="0"/>
              <a:t> layer)</a:t>
            </a:r>
          </a:p>
          <a:p>
            <a:pPr marL="457200" indent="-457200">
              <a:buAutoNum type="arabicPeriod"/>
            </a:pPr>
            <a:r>
              <a:rPr lang="en-US" sz="2000" dirty="0" err="1"/>
              <a:t>n</a:t>
            </a:r>
            <a:r>
              <a:rPr lang="en-US" sz="2000" baseline="-25000" dirty="0" err="1"/>
              <a:t>k</a:t>
            </a:r>
            <a:r>
              <a:rPr lang="en-US" sz="2000" dirty="0"/>
              <a:t>  = 64 (Number of Filters/Kernels)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 dirty="0"/>
              <a:t>No of Params = [(K x K x n</a:t>
            </a:r>
            <a:r>
              <a:rPr lang="en-US" sz="2000" baseline="-25000" dirty="0"/>
              <a:t>k-1</a:t>
            </a:r>
            <a:r>
              <a:rPr lang="en-US" sz="2000" dirty="0"/>
              <a:t> x </a:t>
            </a:r>
            <a:r>
              <a:rPr lang="en-US" sz="2000" err="1"/>
              <a:t>n</a:t>
            </a:r>
            <a:r>
              <a:rPr lang="en-US" sz="2000" baseline="-25000" err="1"/>
              <a:t>k</a:t>
            </a:r>
            <a:r>
              <a:rPr lang="en-US" sz="2000" dirty="0"/>
              <a:t>) + </a:t>
            </a:r>
            <a:r>
              <a:rPr lang="en-US" sz="2000" err="1"/>
              <a:t>n</a:t>
            </a:r>
            <a:r>
              <a:rPr lang="en-US" sz="2000" baseline="-25000" err="1"/>
              <a:t>k</a:t>
            </a:r>
            <a:r>
              <a:rPr lang="en-US" sz="2000" dirty="0"/>
              <a:t>]</a:t>
            </a:r>
            <a:endParaRPr lang="en-US" sz="2000" baseline="-25000" dirty="0"/>
          </a:p>
          <a:p>
            <a:pPr marL="0" indent="0">
              <a:buNone/>
            </a:pPr>
            <a:r>
              <a:rPr lang="en-US" dirty="0"/>
              <a:t>                      </a:t>
            </a:r>
            <a:r>
              <a:rPr lang="en-US" sz="2000" dirty="0"/>
              <a:t>= [(3 x 3 x 64) + 64]</a:t>
            </a:r>
            <a:endParaRPr lang="en-US" sz="2000" baseline="-25000" dirty="0"/>
          </a:p>
          <a:p>
            <a:pPr marL="0" indent="0">
              <a:buNone/>
            </a:pPr>
            <a:r>
              <a:rPr lang="en-US" sz="2000" baseline="-25000" dirty="0"/>
              <a:t>                                        </a:t>
            </a:r>
            <a:r>
              <a:rPr lang="en-US" sz="2000" dirty="0"/>
              <a:t>= 18, 496</a:t>
            </a:r>
            <a:endParaRPr lang="en-US" sz="2000" baseline="-25000" dirty="0"/>
          </a:p>
        </p:txBody>
      </p:sp>
    </p:spTree>
    <p:extLst>
      <p:ext uri="{BB962C8B-B14F-4D97-AF65-F5344CB8AC3E}">
        <p14:creationId xmlns:p14="http://schemas.microsoft.com/office/powerpoint/2010/main" val="36420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4 and 5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457200" indent="-457200">
              <a:buAutoNum type="arabicPeriod"/>
            </a:pPr>
            <a:r>
              <a:rPr lang="en-US" sz="2000"/>
              <a:t>Max Pool layer with size 2×2</a:t>
            </a:r>
            <a:endParaRPr lang="en-US"/>
          </a:p>
          <a:p>
            <a:pPr marL="457200" indent="-457200">
              <a:buAutoNum type="arabicPeriod"/>
            </a:pPr>
            <a:r>
              <a:rPr lang="en-US" sz="2000"/>
              <a:t>Flatten layer </a:t>
            </a:r>
          </a:p>
          <a:p>
            <a:pPr marL="457200" indent="-457200">
              <a:buAutoNum type="arabicPeriod"/>
            </a:pPr>
            <a:endParaRPr lang="en-US" sz="2000"/>
          </a:p>
          <a:p>
            <a:pPr marL="0" indent="0">
              <a:buNone/>
            </a:pPr>
            <a:r>
              <a:rPr lang="en-US" sz="2000"/>
              <a:t>Number of Params = 0</a:t>
            </a:r>
          </a:p>
        </p:txBody>
      </p:sp>
    </p:spTree>
    <p:extLst>
      <p:ext uri="{BB962C8B-B14F-4D97-AF65-F5344CB8AC3E}">
        <p14:creationId xmlns:p14="http://schemas.microsoft.com/office/powerpoint/2010/main" val="198000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6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Fully connected layer with 512 units and a </a:t>
            </a:r>
            <a:r>
              <a:rPr lang="en-US" sz="2000" err="1"/>
              <a:t>ReLU</a:t>
            </a:r>
            <a:r>
              <a:rPr lang="en-US" sz="2000"/>
              <a:t> activation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Input: (4096,)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Output: (512,)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Number of Params = (4096 x 512) + 512</a:t>
            </a:r>
          </a:p>
          <a:p>
            <a:pPr marL="0" indent="0">
              <a:buNone/>
            </a:pPr>
            <a:r>
              <a:rPr lang="en-US" sz="2000"/>
              <a:t>                                    = 2,097,664</a:t>
            </a:r>
          </a:p>
        </p:txBody>
      </p:sp>
    </p:spTree>
    <p:extLst>
      <p:ext uri="{BB962C8B-B14F-4D97-AF65-F5344CB8AC3E}">
        <p14:creationId xmlns:p14="http://schemas.microsoft.com/office/powerpoint/2010/main" val="1007844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Layer 7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7BAB8-89A7-77B4-F4C6-C69D4E2778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2000"/>
              <a:t>Output layer with 10 units and a </a:t>
            </a:r>
            <a:r>
              <a:rPr lang="en-US" sz="2000" err="1"/>
              <a:t>softmax</a:t>
            </a:r>
            <a:r>
              <a:rPr lang="en-US" sz="2000"/>
              <a:t> activation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Input: (512,)</a:t>
            </a:r>
            <a:endParaRPr lang="en-US"/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Output: (10,)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r>
              <a:rPr lang="en-US" sz="2000"/>
              <a:t>Number of Params = (512 x 10) + 10</a:t>
            </a:r>
          </a:p>
          <a:p>
            <a:pPr marL="0" indent="0">
              <a:buNone/>
            </a:pPr>
            <a:r>
              <a:rPr lang="en-US" sz="2000"/>
              <a:t>                                    = 5130</a:t>
            </a:r>
          </a:p>
        </p:txBody>
      </p:sp>
    </p:spTree>
    <p:extLst>
      <p:ext uri="{BB962C8B-B14F-4D97-AF65-F5344CB8AC3E}">
        <p14:creationId xmlns:p14="http://schemas.microsoft.com/office/powerpoint/2010/main" val="2138584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cs typeface="Calibri"/>
              </a:rPr>
              <a:t>Computed Results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311A2F-8D83-C8B7-E33D-37EA523F8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90441"/>
              </p:ext>
            </p:extLst>
          </p:nvPr>
        </p:nvGraphicFramePr>
        <p:xfrm>
          <a:off x="1216583" y="1991665"/>
          <a:ext cx="6494271" cy="385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757">
                  <a:extLst>
                    <a:ext uri="{9D8B030D-6E8A-4147-A177-3AD203B41FA5}">
                      <a16:colId xmlns:a16="http://schemas.microsoft.com/office/drawing/2014/main" val="2502162724"/>
                    </a:ext>
                  </a:extLst>
                </a:gridCol>
                <a:gridCol w="2164757">
                  <a:extLst>
                    <a:ext uri="{9D8B030D-6E8A-4147-A177-3AD203B41FA5}">
                      <a16:colId xmlns:a16="http://schemas.microsoft.com/office/drawing/2014/main" val="828189051"/>
                    </a:ext>
                  </a:extLst>
                </a:gridCol>
                <a:gridCol w="2164757">
                  <a:extLst>
                    <a:ext uri="{9D8B030D-6E8A-4147-A177-3AD203B41FA5}">
                      <a16:colId xmlns:a16="http://schemas.microsoft.com/office/drawing/2014/main" val="2233531574"/>
                    </a:ext>
                  </a:extLst>
                </a:gridCol>
              </a:tblGrid>
              <a:tr h="481909">
                <a:tc>
                  <a:txBody>
                    <a:bodyPr/>
                    <a:lstStyle/>
                    <a:p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1238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Conv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[32, 32, 32]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896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59165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Max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[16, 16, 32]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38822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[16, 16, 64]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18,496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772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Max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[8, 8, 64]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2758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[4096,]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860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Dense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[512,]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2,097,664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8392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[10,]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5130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2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24333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cs typeface="Calibri"/>
              </a:rPr>
              <a:t>Results (from </a:t>
            </a:r>
            <a:r>
              <a:rPr lang="en-US" dirty="0" err="1">
                <a:cs typeface="Calibri"/>
              </a:rPr>
              <a:t>Keras</a:t>
            </a:r>
            <a:r>
              <a:rPr lang="en-US" dirty="0">
                <a:cs typeface="Calibri"/>
              </a:rPr>
              <a:t>)</a:t>
            </a:r>
            <a:endParaRPr lang="en-US"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C9CF85FA-2885-4238-B125-EACA50F2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3389" y="2047196"/>
            <a:ext cx="5512084" cy="37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28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4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742258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0738C7F-2ECD-FAE0-9556-BF4FDF25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Convolutional Neural Network</a:t>
            </a:r>
            <a:endParaRPr 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742CFA6-F98C-0F91-E170-536DF93F504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076" y="1830357"/>
            <a:ext cx="7737587" cy="4066288"/>
          </a:xfrm>
        </p:spPr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 sz="1800" dirty="0"/>
              <a:t>Now compute output shape and number of parameters at each layers again but with Padding=valid. Input Shape= 32 x 32 x 3.</a:t>
            </a:r>
          </a:p>
          <a:p>
            <a:pPr marL="0" indent="0">
              <a:buNone/>
            </a:pPr>
            <a:endParaRPr lang="en-US" sz="1800" dirty="0"/>
          </a:p>
          <a:p>
            <a:pPr>
              <a:buAutoNum type="arabicPeriod"/>
            </a:pPr>
            <a:r>
              <a:rPr lang="en-US" sz="1600" dirty="0"/>
              <a:t>Conv layer, 32 filters with a size of 3×3, padding=valid, stride =1, </a:t>
            </a:r>
            <a:r>
              <a:rPr lang="en-US" sz="1600" dirty="0" err="1"/>
              <a:t>ReLU</a:t>
            </a:r>
            <a:r>
              <a:rPr lang="en-US" sz="1600" dirty="0"/>
              <a:t> activation</a:t>
            </a:r>
            <a:endParaRPr lang="en-US" dirty="0"/>
          </a:p>
          <a:p>
            <a:pPr>
              <a:buAutoNum type="arabicPeriod"/>
            </a:pPr>
            <a:r>
              <a:rPr lang="en-US" sz="1600" dirty="0"/>
              <a:t>Max Pool layer with size 2×2</a:t>
            </a:r>
          </a:p>
          <a:p>
            <a:pPr>
              <a:buAutoNum type="arabicPeriod"/>
            </a:pPr>
            <a:r>
              <a:rPr lang="en-US" sz="1600" dirty="0"/>
              <a:t>Conv layer, 64 filters with a size of 3×3, padding=valid, stride =1, </a:t>
            </a:r>
            <a:r>
              <a:rPr lang="en-US" sz="1600" dirty="0" err="1"/>
              <a:t>ReLU</a:t>
            </a:r>
            <a:endParaRPr lang="en-US" dirty="0" err="1"/>
          </a:p>
          <a:p>
            <a:pPr>
              <a:buAutoNum type="arabicPeriod"/>
            </a:pPr>
            <a:r>
              <a:rPr lang="en-US" sz="1600" dirty="0"/>
              <a:t>Max Pool layer with size 2×2</a:t>
            </a:r>
          </a:p>
          <a:p>
            <a:pPr>
              <a:buAutoNum type="arabicPeriod"/>
            </a:pPr>
            <a:r>
              <a:rPr lang="en-US" sz="1600" dirty="0"/>
              <a:t>Flatten layer</a:t>
            </a:r>
          </a:p>
          <a:p>
            <a:pPr>
              <a:buAutoNum type="arabicPeriod"/>
            </a:pPr>
            <a:r>
              <a:rPr lang="en-US" sz="1600" dirty="0"/>
              <a:t>Fully connected layer with 512 units and a </a:t>
            </a:r>
            <a:r>
              <a:rPr lang="en-US" sz="1600" dirty="0" err="1"/>
              <a:t>ReLU</a:t>
            </a:r>
            <a:r>
              <a:rPr lang="en-US" sz="1600" dirty="0"/>
              <a:t> activation</a:t>
            </a:r>
          </a:p>
          <a:p>
            <a:pPr>
              <a:buAutoNum type="arabicPeriod"/>
            </a:pPr>
            <a:r>
              <a:rPr lang="en-US" sz="1600" dirty="0"/>
              <a:t>Fully connected output layer with 10 units and a </a:t>
            </a:r>
            <a:r>
              <a:rPr lang="en-US" sz="1600" dirty="0" err="1"/>
              <a:t>softmax</a:t>
            </a:r>
            <a:r>
              <a:rPr lang="en-US" sz="1600" dirty="0"/>
              <a:t> activation function</a:t>
            </a:r>
          </a:p>
        </p:txBody>
      </p:sp>
    </p:spTree>
    <p:extLst>
      <p:ext uri="{BB962C8B-B14F-4D97-AF65-F5344CB8AC3E}">
        <p14:creationId xmlns:p14="http://schemas.microsoft.com/office/powerpoint/2010/main" val="22205504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0738C7F-2ECD-FAE0-9556-BF4FDF25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cs typeface="Calibri"/>
              </a:rPr>
              <a:t>Write your results below: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13518B-5D90-FB1E-6139-1DD71374F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946507"/>
              </p:ext>
            </p:extLst>
          </p:nvPr>
        </p:nvGraphicFramePr>
        <p:xfrm>
          <a:off x="1216583" y="1991665"/>
          <a:ext cx="6494271" cy="3855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4757">
                  <a:extLst>
                    <a:ext uri="{9D8B030D-6E8A-4147-A177-3AD203B41FA5}">
                      <a16:colId xmlns:a16="http://schemas.microsoft.com/office/drawing/2014/main" val="2502162724"/>
                    </a:ext>
                  </a:extLst>
                </a:gridCol>
                <a:gridCol w="2164757">
                  <a:extLst>
                    <a:ext uri="{9D8B030D-6E8A-4147-A177-3AD203B41FA5}">
                      <a16:colId xmlns:a16="http://schemas.microsoft.com/office/drawing/2014/main" val="828189051"/>
                    </a:ext>
                  </a:extLst>
                </a:gridCol>
                <a:gridCol w="2164757">
                  <a:extLst>
                    <a:ext uri="{9D8B030D-6E8A-4147-A177-3AD203B41FA5}">
                      <a16:colId xmlns:a16="http://schemas.microsoft.com/office/drawing/2014/main" val="2233531574"/>
                    </a:ext>
                  </a:extLst>
                </a:gridCol>
              </a:tblGrid>
              <a:tr h="481909">
                <a:tc>
                  <a:txBody>
                    <a:bodyPr/>
                    <a:lstStyle/>
                    <a:p>
                      <a:r>
                        <a:rPr lang="en-US" dirty="0"/>
                        <a:t>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Output 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#Params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31238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Conv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859165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Max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238822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Conv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772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Max Pool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82758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Flatten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88860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Dense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983921"/>
                  </a:ext>
                </a:extLst>
              </a:tr>
              <a:tr h="481909">
                <a:tc>
                  <a:txBody>
                    <a:bodyPr/>
                    <a:lstStyle/>
                    <a:p>
                      <a:r>
                        <a:rPr lang="en-US" b="1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629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686083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0738C7F-2ECD-FAE0-9556-BF4FDF25E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076" y="999225"/>
            <a:ext cx="7737588" cy="831131"/>
          </a:xfrm>
        </p:spPr>
        <p:txBody>
          <a:bodyPr vert="horz" lIns="91440" tIns="45720" rIns="91440" bIns="45720" anchor="t">
            <a:normAutofit/>
          </a:bodyPr>
          <a:lstStyle/>
          <a:p>
            <a:r>
              <a:rPr lang="en-US" dirty="0">
                <a:cs typeface="Calibri"/>
              </a:rPr>
              <a:t>Verify with Results from </a:t>
            </a:r>
            <a:r>
              <a:rPr lang="en-US" dirty="0" err="1">
                <a:cs typeface="Calibri"/>
              </a:rPr>
              <a:t>Keras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E6A52F2-E5F6-632D-925F-E78E58178F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704" y="1934180"/>
            <a:ext cx="5568592" cy="377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307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AADEC-FFDB-43B1-5AD4-B4DF72D06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Feedback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ADC9C-DDB2-FD2B-1304-1F67B62FC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anchor="t"/>
          <a:lstStyle/>
          <a:p>
            <a:pPr marL="0" indent="0">
              <a:buNone/>
            </a:pPr>
            <a:r>
              <a:rPr lang="en-US"/>
              <a:t>Kindly send us your feedback</a:t>
            </a:r>
          </a:p>
        </p:txBody>
      </p:sp>
      <p:pic>
        <p:nvPicPr>
          <p:cNvPr id="4" name="Picture 3" descr="A qr code with a white background&#10;&#10;Description automatically generated">
            <a:extLst>
              <a:ext uri="{FF2B5EF4-FFF2-40B4-BE49-F238E27FC236}">
                <a16:creationId xmlns:a16="http://schemas.microsoft.com/office/drawing/2014/main" id="{E7DD3575-6254-0B8E-EB2B-7397ED8D6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662" y="2290999"/>
            <a:ext cx="3610099" cy="361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10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9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7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16</a:t>
            </a:r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3491788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3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2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6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27337F-3763-EC78-EC85-98813B3089B9}"/>
              </a:ext>
            </a:extLst>
          </p:cNvPr>
          <p:cNvSpPr/>
          <p:nvPr/>
        </p:nvSpPr>
        <p:spPr>
          <a:xfrm>
            <a:off x="6354566" y="3259475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1299007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0F8FA-28BE-3D34-655E-6D599F1D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r>
              <a:rPr lang="en-US">
                <a:cs typeface="Calibri"/>
              </a:rPr>
              <a:t>Convolution</a:t>
            </a: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892F5B-F87A-CC1E-6850-4A07C975BDE7}"/>
              </a:ext>
            </a:extLst>
          </p:cNvPr>
          <p:cNvSpPr/>
          <p:nvPr/>
        </p:nvSpPr>
        <p:spPr>
          <a:xfrm>
            <a:off x="1001731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08CC25-064F-1C4F-0881-3F2E39FFC42B}"/>
              </a:ext>
            </a:extLst>
          </p:cNvPr>
          <p:cNvSpPr/>
          <p:nvPr/>
        </p:nvSpPr>
        <p:spPr>
          <a:xfrm>
            <a:off x="1577084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0DF2CD-0CA2-1EF8-85F3-F0E245514D79}"/>
              </a:ext>
            </a:extLst>
          </p:cNvPr>
          <p:cNvSpPr/>
          <p:nvPr/>
        </p:nvSpPr>
        <p:spPr>
          <a:xfrm>
            <a:off x="2152436" y="235535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52DBC7-A4AA-269F-7D19-DBA43746AE7C}"/>
              </a:ext>
            </a:extLst>
          </p:cNvPr>
          <p:cNvSpPr/>
          <p:nvPr/>
        </p:nvSpPr>
        <p:spPr>
          <a:xfrm>
            <a:off x="2727789" y="23553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9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50DFA5-7C65-A053-0682-43DCD538AF16}"/>
              </a:ext>
            </a:extLst>
          </p:cNvPr>
          <p:cNvSpPr/>
          <p:nvPr/>
        </p:nvSpPr>
        <p:spPr>
          <a:xfrm>
            <a:off x="1001730" y="2940976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3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1506861-9583-46F0-BB0D-1AB54EDED5D9}"/>
              </a:ext>
            </a:extLst>
          </p:cNvPr>
          <p:cNvSpPr/>
          <p:nvPr/>
        </p:nvSpPr>
        <p:spPr>
          <a:xfrm>
            <a:off x="1577084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7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4B615D0-F089-3DDE-DA44-6D4BEAD84F0B}"/>
              </a:ext>
            </a:extLst>
          </p:cNvPr>
          <p:cNvSpPr/>
          <p:nvPr/>
        </p:nvSpPr>
        <p:spPr>
          <a:xfrm>
            <a:off x="2152436" y="2940977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BC8E0E5-0D17-E186-07E2-192D287553D8}"/>
              </a:ext>
            </a:extLst>
          </p:cNvPr>
          <p:cNvSpPr/>
          <p:nvPr/>
        </p:nvSpPr>
        <p:spPr>
          <a:xfrm>
            <a:off x="2727789" y="294097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D44415-1B8B-DA4F-EBF5-E7C5C584869B}"/>
              </a:ext>
            </a:extLst>
          </p:cNvPr>
          <p:cNvSpPr/>
          <p:nvPr/>
        </p:nvSpPr>
        <p:spPr>
          <a:xfrm>
            <a:off x="1001730" y="3526603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5663C-4FB2-BFE3-E450-4451285AD150}"/>
              </a:ext>
            </a:extLst>
          </p:cNvPr>
          <p:cNvSpPr/>
          <p:nvPr/>
        </p:nvSpPr>
        <p:spPr>
          <a:xfrm>
            <a:off x="1577083" y="352660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12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9F410-B54F-2D74-359E-8D3983930BFB}"/>
              </a:ext>
            </a:extLst>
          </p:cNvPr>
          <p:cNvSpPr/>
          <p:nvPr/>
        </p:nvSpPr>
        <p:spPr>
          <a:xfrm>
            <a:off x="2152437" y="3526604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1</a:t>
            </a:r>
            <a:endParaRPr lang="en-US" b="1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197F3A-EE5F-33F2-8F03-DE953AF3CFD3}"/>
              </a:ext>
            </a:extLst>
          </p:cNvPr>
          <p:cNvSpPr/>
          <p:nvPr/>
        </p:nvSpPr>
        <p:spPr>
          <a:xfrm>
            <a:off x="2727789" y="3526604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8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D06215-2E88-1389-F806-F90C79EA14C4}"/>
              </a:ext>
            </a:extLst>
          </p:cNvPr>
          <p:cNvSpPr/>
          <p:nvPr/>
        </p:nvSpPr>
        <p:spPr>
          <a:xfrm>
            <a:off x="1001731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14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86778B-4C24-7FFA-0766-2C47A9C6B569}"/>
              </a:ext>
            </a:extLst>
          </p:cNvPr>
          <p:cNvSpPr/>
          <p:nvPr/>
        </p:nvSpPr>
        <p:spPr>
          <a:xfrm>
            <a:off x="1577083" y="4112230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1248D8E-1139-CCC7-9D9D-FF27D12C4C4E}"/>
              </a:ext>
            </a:extLst>
          </p:cNvPr>
          <p:cNvSpPr/>
          <p:nvPr/>
        </p:nvSpPr>
        <p:spPr>
          <a:xfrm>
            <a:off x="2152436" y="4117367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0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8C7822-0DFE-2806-2D00-2B5F381E013B}"/>
              </a:ext>
            </a:extLst>
          </p:cNvPr>
          <p:cNvSpPr/>
          <p:nvPr/>
        </p:nvSpPr>
        <p:spPr>
          <a:xfrm>
            <a:off x="2727789" y="4117368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11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2DD0CD-4A1A-F918-459E-47B426A9ACCB}"/>
              </a:ext>
            </a:extLst>
          </p:cNvPr>
          <p:cNvSpPr txBox="1"/>
          <p:nvPr/>
        </p:nvSpPr>
        <p:spPr>
          <a:xfrm>
            <a:off x="3441842" y="3400745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*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D20E41-023F-0D5B-20C3-029ED57835BB}"/>
              </a:ext>
            </a:extLst>
          </p:cNvPr>
          <p:cNvSpPr txBox="1"/>
          <p:nvPr/>
        </p:nvSpPr>
        <p:spPr>
          <a:xfrm>
            <a:off x="5609689" y="3318552"/>
            <a:ext cx="565078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=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515F90F-71CD-CB33-BFBC-9E59D83050C8}"/>
              </a:ext>
            </a:extLst>
          </p:cNvPr>
          <p:cNvSpPr txBox="1"/>
          <p:nvPr/>
        </p:nvSpPr>
        <p:spPr>
          <a:xfrm>
            <a:off x="1068511" y="4869949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Input Matrix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514B295-A2BE-5282-86A8-493C8977642A}"/>
              </a:ext>
            </a:extLst>
          </p:cNvPr>
          <p:cNvSpPr/>
          <p:nvPr/>
        </p:nvSpPr>
        <p:spPr>
          <a:xfrm>
            <a:off x="6354567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1E278A-67A1-2F9E-AF1B-3424B0DAD6D9}"/>
              </a:ext>
            </a:extLst>
          </p:cNvPr>
          <p:cNvSpPr/>
          <p:nvPr/>
        </p:nvSpPr>
        <p:spPr>
          <a:xfrm>
            <a:off x="6929920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6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E05BA0-D331-1C50-4CE3-5CAA0E5D0C32}"/>
              </a:ext>
            </a:extLst>
          </p:cNvPr>
          <p:cNvSpPr/>
          <p:nvPr/>
        </p:nvSpPr>
        <p:spPr>
          <a:xfrm>
            <a:off x="7505272" y="2673849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227337F-3763-EC78-EC85-98813B3089B9}"/>
              </a:ext>
            </a:extLst>
          </p:cNvPr>
          <p:cNvSpPr/>
          <p:nvPr/>
        </p:nvSpPr>
        <p:spPr>
          <a:xfrm>
            <a:off x="6354566" y="3259475"/>
            <a:ext cx="575353" cy="58562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rgbClr val="000000"/>
                </a:solidFill>
                <a:cs typeface="Calibri"/>
              </a:rPr>
              <a:t>15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45C470-F5D2-23D0-8F34-33C195F85E1E}"/>
              </a:ext>
            </a:extLst>
          </p:cNvPr>
          <p:cNvSpPr/>
          <p:nvPr/>
        </p:nvSpPr>
        <p:spPr>
          <a:xfrm>
            <a:off x="6929919" y="3264612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solidFill>
                  <a:srgbClr val="FFFFFF"/>
                </a:solidFill>
                <a:cs typeface="Calibri"/>
              </a:rPr>
              <a:t>8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709553-F43C-85A8-D5DE-59239443BF04}"/>
              </a:ext>
            </a:extLst>
          </p:cNvPr>
          <p:cNvSpPr/>
          <p:nvPr/>
        </p:nvSpPr>
        <p:spPr>
          <a:xfrm>
            <a:off x="4150761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 b="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7DBA11-864C-8D1F-DB9C-4F33CAF3E8CA}"/>
              </a:ext>
            </a:extLst>
          </p:cNvPr>
          <p:cNvSpPr/>
          <p:nvPr/>
        </p:nvSpPr>
        <p:spPr>
          <a:xfrm>
            <a:off x="4726113" y="2971800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2B64E2-D280-61C3-D41E-3F6F9DCD0882}"/>
              </a:ext>
            </a:extLst>
          </p:cNvPr>
          <p:cNvSpPr/>
          <p:nvPr/>
        </p:nvSpPr>
        <p:spPr>
          <a:xfrm>
            <a:off x="4150760" y="3562563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0</a:t>
            </a:r>
            <a:endParaRPr lang="en-US" b="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D6E7987-1CBD-AED4-1AEE-573BF869FCFB}"/>
              </a:ext>
            </a:extLst>
          </p:cNvPr>
          <p:cNvSpPr/>
          <p:nvPr/>
        </p:nvSpPr>
        <p:spPr>
          <a:xfrm>
            <a:off x="4726113" y="3557426"/>
            <a:ext cx="575353" cy="58562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>
                <a:cs typeface="Calibri"/>
              </a:rPr>
              <a:t>1</a:t>
            </a:r>
            <a:endParaRPr lang="en-US">
              <a:cs typeface="Calibri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14CBDA-4457-B961-70EF-BB8BA4B2EE08}"/>
              </a:ext>
            </a:extLst>
          </p:cNvPr>
          <p:cNvSpPr txBox="1"/>
          <p:nvPr/>
        </p:nvSpPr>
        <p:spPr>
          <a:xfrm>
            <a:off x="3642187" y="4294596"/>
            <a:ext cx="2167845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Georgia"/>
                <a:cs typeface="Georgia"/>
              </a:rPr>
              <a:t>Kernel</a:t>
            </a:r>
          </a:p>
        </p:txBody>
      </p:sp>
    </p:spTree>
    <p:extLst>
      <p:ext uri="{BB962C8B-B14F-4D97-AF65-F5344CB8AC3E}">
        <p14:creationId xmlns:p14="http://schemas.microsoft.com/office/powerpoint/2010/main" val="2193288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LIU Färger 3">
      <a:dk1>
        <a:sysClr val="windowText" lastClr="000000"/>
      </a:dk1>
      <a:lt1>
        <a:sysClr val="window" lastClr="FFFFFF"/>
      </a:lt1>
      <a:dk2>
        <a:srgbClr val="646464"/>
      </a:dk2>
      <a:lt2>
        <a:srgbClr val="C8C8C8"/>
      </a:lt2>
      <a:accent1>
        <a:srgbClr val="1BC8A6"/>
      </a:accent1>
      <a:accent2>
        <a:srgbClr val="43D9C0"/>
      </a:accent2>
      <a:accent3>
        <a:srgbClr val="70E4D2"/>
      </a:accent3>
      <a:accent4>
        <a:srgbClr val="A5F0E4"/>
      </a:accent4>
      <a:accent5>
        <a:srgbClr val="C3F3EC"/>
      </a:accent5>
      <a:accent6>
        <a:srgbClr val="1EBCC8"/>
      </a:accent6>
      <a:hlink>
        <a:srgbClr val="14A3E1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9E7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400" dirty="0">
            <a:latin typeface="Georgia"/>
            <a:cs typeface="Georgi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 EN" id="{54E86578-F594-4F43-B76A-E8AE22A7B4FE}" vid="{E23C8151-D6E8-C744-8870-9474581F87D1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lisam_Description xmlns="1aed1424-f2ae-41e2-9c83-3589c29ea69f" xsi:nil="true"/>
    <_lisam_PublishedVersion xmlns="ce58121b-a494-42a7-901d-d13a17073a2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33971CB75024F408C1EE4C404FE814E" ma:contentTypeVersion="5" ma:contentTypeDescription="Create a new document." ma:contentTypeScope="" ma:versionID="0ded40e1c91c5c14b49cc124f660b643">
  <xsd:schema xmlns:xsd="http://www.w3.org/2001/XMLSchema" xmlns:xs="http://www.w3.org/2001/XMLSchema" xmlns:p="http://schemas.microsoft.com/office/2006/metadata/properties" xmlns:ns2="1aed1424-f2ae-41e2-9c83-3589c29ea69f" xmlns:ns3="ce58121b-a494-42a7-901d-d13a17073a2e" targetNamespace="http://schemas.microsoft.com/office/2006/metadata/properties" ma:root="true" ma:fieldsID="fbf0366473d5b26c329c9d3b3b4f6842" ns2:_="" ns3:_="">
    <xsd:import namespace="1aed1424-f2ae-41e2-9c83-3589c29ea69f"/>
    <xsd:import namespace="ce58121b-a494-42a7-901d-d13a17073a2e"/>
    <xsd:element name="properties">
      <xsd:complexType>
        <xsd:sequence>
          <xsd:element name="documentManagement">
            <xsd:complexType>
              <xsd:all>
                <xsd:element ref="ns2:_lisam_Description" minOccurs="0"/>
                <xsd:element ref="ns3:_lisam_PublishedVersion" minOccurs="0"/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ed1424-f2ae-41e2-9c83-3589c29ea69f" elementFormDefault="qualified">
    <xsd:import namespace="http://schemas.microsoft.com/office/2006/documentManagement/types"/>
    <xsd:import namespace="http://schemas.microsoft.com/office/infopath/2007/PartnerControls"/>
    <xsd:element name="_lisam_Description" ma:index="8" nillable="true" ma:displayName="Description" ma:internalName="_lisam_Description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58121b-a494-42a7-901d-d13a17073a2e" elementFormDefault="qualified">
    <xsd:import namespace="http://schemas.microsoft.com/office/2006/documentManagement/types"/>
    <xsd:import namespace="http://schemas.microsoft.com/office/infopath/2007/PartnerControls"/>
    <xsd:element name="_lisam_PublishedVersion" ma:index="9" nillable="true" ma:displayName="Published Version" ma:internalName="_lisam_PublishedVersion">
      <xsd:simpleType>
        <xsd:restriction base="dms:Text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DE7C64F-C72A-43DC-8FAA-979258EEADE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342DD79-9115-4113-AB3E-F2B2847EDF5D}">
  <ds:schemaRefs>
    <ds:schemaRef ds:uri="http://schemas.microsoft.com/office/2006/metadata/properties"/>
    <ds:schemaRef ds:uri="http://schemas.microsoft.com/office/infopath/2007/PartnerControls"/>
    <ds:schemaRef ds:uri="1aed1424-f2ae-41e2-9c83-3589c29ea69f"/>
    <ds:schemaRef ds:uri="ce58121b-a494-42a7-901d-d13a17073a2e"/>
  </ds:schemaRefs>
</ds:datastoreItem>
</file>

<file path=customXml/itemProps3.xml><?xml version="1.0" encoding="utf-8"?>
<ds:datastoreItem xmlns:ds="http://schemas.openxmlformats.org/officeDocument/2006/customXml" ds:itemID="{1D9307F6-1F4E-49B8-998E-68FAD82D18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ed1424-f2ae-41e2-9c83-3589c29ea69f"/>
    <ds:schemaRef ds:uri="ce58121b-a494-42a7-901d-d13a17073a2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LiU presentation</Template>
  <Application>Microsoft Office PowerPoint</Application>
  <PresentationFormat>On-screen Show (4:3)</PresentationFormat>
  <Slides>63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Office-tema</vt:lpstr>
      <vt:lpstr>TNM112 – Deep Learning for  Media Technology</vt:lpstr>
      <vt:lpstr>Agenda</vt:lpstr>
      <vt:lpstr>Basic Components of CNN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</vt:lpstr>
      <vt:lpstr>Convolution with Stride = 2</vt:lpstr>
      <vt:lpstr>Convolution with Stride = 2</vt:lpstr>
      <vt:lpstr>Convolution with Stride = 2</vt:lpstr>
      <vt:lpstr>Convolution with Stride = 2</vt:lpstr>
      <vt:lpstr>Convolution with Stride = 2</vt:lpstr>
      <vt:lpstr>Padding</vt:lpstr>
      <vt:lpstr>Convolution with Same Padding</vt:lpstr>
      <vt:lpstr>Convolution with Same Padding</vt:lpstr>
      <vt:lpstr>Convolution with Same Padding</vt:lpstr>
      <vt:lpstr>Convolution with Same Padding</vt:lpstr>
      <vt:lpstr>Convolution with Same Padding</vt:lpstr>
      <vt:lpstr>Convolution with Same Padding</vt:lpstr>
      <vt:lpstr>Convolution with Same Padding</vt:lpstr>
      <vt:lpstr>Max Pooling</vt:lpstr>
      <vt:lpstr>Max Pooling</vt:lpstr>
      <vt:lpstr>Max Pooling</vt:lpstr>
      <vt:lpstr>Max Pooling</vt:lpstr>
      <vt:lpstr>Max Pooling</vt:lpstr>
      <vt:lpstr>Average Pooling</vt:lpstr>
      <vt:lpstr>Convolution in Image</vt:lpstr>
      <vt:lpstr>Convolution in Image</vt:lpstr>
      <vt:lpstr>Convolution in Image</vt:lpstr>
      <vt:lpstr>CNN Exercise</vt:lpstr>
      <vt:lpstr>Convolutional Neural Network</vt:lpstr>
      <vt:lpstr>Convolutional Neural Network</vt:lpstr>
      <vt:lpstr>Convolutional Neural Network</vt:lpstr>
      <vt:lpstr>Notations</vt:lpstr>
      <vt:lpstr>Shape of Output Activations</vt:lpstr>
      <vt:lpstr>How to calculate P?</vt:lpstr>
      <vt:lpstr>Layer 1</vt:lpstr>
      <vt:lpstr>Layer 2</vt:lpstr>
      <vt:lpstr>Layer 3</vt:lpstr>
      <vt:lpstr>Layer 4</vt:lpstr>
      <vt:lpstr>Layer 5</vt:lpstr>
      <vt:lpstr>Layer 6</vt:lpstr>
      <vt:lpstr>Layer 7</vt:lpstr>
      <vt:lpstr>Convolutional Neural Network</vt:lpstr>
      <vt:lpstr>Number of Parameters</vt:lpstr>
      <vt:lpstr>Layer 1</vt:lpstr>
      <vt:lpstr>Layer 2</vt:lpstr>
      <vt:lpstr>Layer 3</vt:lpstr>
      <vt:lpstr>Layer 4 and 5</vt:lpstr>
      <vt:lpstr>Layer 6</vt:lpstr>
      <vt:lpstr>Layer 7</vt:lpstr>
      <vt:lpstr>Computed Results</vt:lpstr>
      <vt:lpstr>Results (from Keras)</vt:lpstr>
      <vt:lpstr>Convolutional Neural Network</vt:lpstr>
      <vt:lpstr>Write your results below:</vt:lpstr>
      <vt:lpstr>Verify with Results from Keras</vt:lpstr>
      <vt:lpstr>Feedback</vt:lpstr>
    </vt:vector>
  </TitlesOfParts>
  <Manager/>
  <Company>Linköpings universitet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Eva Åström</dc:creator>
  <cp:keywords/>
  <dc:description/>
  <cp:revision>411</cp:revision>
  <dcterms:created xsi:type="dcterms:W3CDTF">2019-02-11T11:48:32Z</dcterms:created>
  <dcterms:modified xsi:type="dcterms:W3CDTF">2023-11-24T14:13:44Z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0x010100233971CB75024F408C1EE4C404FE814E</vt:lpwstr>
  </property>
</Properties>
</file>