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5" r:id="rId8"/>
    <p:sldId id="266" r:id="rId9"/>
    <p:sldId id="261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28DF-979C-4C50-A851-A7131B2AFA8B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14-F30C-447E-AF56-DEE793CB3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28DF-979C-4C50-A851-A7131B2AFA8B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14-F30C-447E-AF56-DEE793CB3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28DF-979C-4C50-A851-A7131B2AFA8B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14-F30C-447E-AF56-DEE793CB3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28DF-979C-4C50-A851-A7131B2AFA8B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14-F30C-447E-AF56-DEE793CB3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28DF-979C-4C50-A851-A7131B2AFA8B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14-F30C-447E-AF56-DEE793CB3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28DF-979C-4C50-A851-A7131B2AFA8B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14-F30C-447E-AF56-DEE793CB3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28DF-979C-4C50-A851-A7131B2AFA8B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14-F30C-447E-AF56-DEE793CB3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28DF-979C-4C50-A851-A7131B2AFA8B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14-F30C-447E-AF56-DEE793CB3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28DF-979C-4C50-A851-A7131B2AFA8B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14-F30C-447E-AF56-DEE793CB3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28DF-979C-4C50-A851-A7131B2AFA8B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14-F30C-447E-AF56-DEE793CB3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28DF-979C-4C50-A851-A7131B2AFA8B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7435F14-F30C-447E-AF56-DEE793CB3B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E928DF-979C-4C50-A851-A7131B2AFA8B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435F14-F30C-447E-AF56-DEE793CB3B7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37338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JIRA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Content Placeholder 5" descr="jira-tutori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19500" y="3177381"/>
            <a:ext cx="1905000" cy="190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800" b="1" dirty="0" smtClean="0">
                <a:solidFill>
                  <a:srgbClr val="FF0000"/>
                </a:solidFill>
              </a:rPr>
              <a:t>Activities in scrum backlog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issues to the </a:t>
            </a:r>
            <a:r>
              <a:rPr lang="en-US" dirty="0" smtClean="0"/>
              <a:t>backlog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Prioritize the </a:t>
            </a:r>
            <a:r>
              <a:rPr lang="en-US" dirty="0" smtClean="0"/>
              <a:t>backlog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and edit an issue's </a:t>
            </a:r>
            <a:r>
              <a:rPr lang="en-US" dirty="0" smtClean="0"/>
              <a:t>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workload for </a:t>
            </a:r>
            <a:r>
              <a:rPr lang="en-US" dirty="0" smtClean="0"/>
              <a:t>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smtClean="0"/>
              <a:t>subtasks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Transition an </a:t>
            </a:r>
            <a:r>
              <a:rPr lang="en-US" dirty="0" smtClean="0"/>
              <a:t>issue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an </a:t>
            </a:r>
            <a:r>
              <a:rPr lang="en-US" dirty="0" smtClean="0"/>
              <a:t>issue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an </a:t>
            </a:r>
            <a:r>
              <a:rPr lang="en-US" dirty="0" smtClean="0"/>
              <a:t>issue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JIRA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Jira</a:t>
            </a:r>
            <a:r>
              <a:rPr lang="en-US" dirty="0">
                <a:latin typeface="+mj-lt"/>
              </a:rPr>
              <a:t> tool is useful for functional testing.</a:t>
            </a:r>
          </a:p>
          <a:p>
            <a:r>
              <a:rPr lang="en-US" dirty="0">
                <a:latin typeface="+mj-lt"/>
              </a:rPr>
              <a:t>It is used to prioritize the tasks.</a:t>
            </a:r>
          </a:p>
          <a:p>
            <a:r>
              <a:rPr lang="en-US" dirty="0">
                <a:latin typeface="+mj-lt"/>
              </a:rPr>
              <a:t>One can easily get to know about the next release of the build as </a:t>
            </a:r>
            <a:r>
              <a:rPr lang="en-US" dirty="0" err="1">
                <a:latin typeface="+mj-lt"/>
              </a:rPr>
              <a:t>Jira</a:t>
            </a:r>
            <a:r>
              <a:rPr lang="en-US" dirty="0">
                <a:latin typeface="+mj-lt"/>
              </a:rPr>
              <a:t> tool provides better </a:t>
            </a:r>
            <a:r>
              <a:rPr lang="en-US" dirty="0" smtClean="0">
                <a:latin typeface="+mj-lt"/>
              </a:rPr>
              <a:t> visibility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It provides a better </a:t>
            </a:r>
            <a:r>
              <a:rPr lang="en-US" dirty="0" smtClean="0">
                <a:latin typeface="+mj-lt"/>
              </a:rPr>
              <a:t> flexibility </a:t>
            </a:r>
            <a:r>
              <a:rPr lang="en-US" dirty="0">
                <a:latin typeface="+mj-lt"/>
              </a:rPr>
              <a:t>workflow so that the team can adjust accordingly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JIRA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JIRA is a software testing tool developed by the Australian Company </a:t>
            </a:r>
            <a:r>
              <a:rPr lang="en-US" dirty="0" err="1">
                <a:latin typeface="+mj-lt"/>
              </a:rPr>
              <a:t>Atlassian</a:t>
            </a:r>
            <a:r>
              <a:rPr lang="en-US" dirty="0">
                <a:latin typeface="+mj-lt"/>
              </a:rPr>
              <a:t>. It is a bug tracking tool that reports all the issues related to your software or mobile apps. The word JIRA comes from the Japanese word, i.e., "</a:t>
            </a:r>
            <a:r>
              <a:rPr lang="en-US" dirty="0" err="1">
                <a:latin typeface="+mj-lt"/>
              </a:rPr>
              <a:t>Gojira</a:t>
            </a:r>
            <a:r>
              <a:rPr lang="en-US" dirty="0">
                <a:latin typeface="+mj-lt"/>
              </a:rPr>
              <a:t>" which means Godzilla.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JIRA?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Plan, Track and Work </a:t>
            </a:r>
            <a:r>
              <a:rPr lang="en-US" dirty="0" smtClean="0">
                <a:latin typeface="+mj-lt"/>
              </a:rPr>
              <a:t>Faster</a:t>
            </a:r>
          </a:p>
          <a:p>
            <a:r>
              <a:rPr lang="en-US" dirty="0">
                <a:latin typeface="+mj-lt"/>
              </a:rPr>
              <a:t>The main source of </a:t>
            </a:r>
            <a:r>
              <a:rPr lang="en-US" dirty="0" smtClean="0">
                <a:latin typeface="+mj-lt"/>
              </a:rPr>
              <a:t>information</a:t>
            </a:r>
          </a:p>
          <a:p>
            <a:r>
              <a:rPr lang="en-US" dirty="0">
                <a:latin typeface="+mj-lt"/>
              </a:rPr>
              <a:t>Organize the documentation </a:t>
            </a:r>
            <a:r>
              <a:rPr lang="en-US" dirty="0" smtClean="0">
                <a:latin typeface="+mj-lt"/>
              </a:rPr>
              <a:t>tasks</a:t>
            </a:r>
          </a:p>
          <a:p>
            <a:r>
              <a:rPr lang="en-US" dirty="0">
                <a:latin typeface="+mj-lt"/>
              </a:rPr>
              <a:t>Track the progress of our </a:t>
            </a:r>
            <a:r>
              <a:rPr lang="en-US" dirty="0" smtClean="0">
                <a:latin typeface="+mj-lt"/>
              </a:rPr>
              <a:t>documentation</a:t>
            </a:r>
          </a:p>
          <a:p>
            <a:r>
              <a:rPr lang="en-US" dirty="0">
                <a:latin typeface="+mj-lt"/>
              </a:rPr>
              <a:t>Helps to meet the deadlines of a documentation release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Provides feedback faster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Aspect Provided By The JIRA</a:t>
            </a:r>
            <a:endParaRPr lang="en-US" dirty="0"/>
          </a:p>
        </p:txBody>
      </p:sp>
      <p:pic>
        <p:nvPicPr>
          <p:cNvPr id="4" name="Content Placeholder 3" descr="AspectofJir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302860"/>
            <a:ext cx="7543800" cy="50979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Jira</a:t>
            </a:r>
            <a:r>
              <a:rPr lang="en-US" dirty="0" smtClean="0"/>
              <a:t> Issue Types</a:t>
            </a:r>
            <a:endParaRPr lang="en-US" dirty="0"/>
          </a:p>
        </p:txBody>
      </p:sp>
      <p:pic>
        <p:nvPicPr>
          <p:cNvPr id="4" name="Content Placeholder 3" descr="jira-issue-type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13831"/>
            <a:ext cx="4038600" cy="3447975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>
                <a:latin typeface="+mj-lt"/>
              </a:rPr>
              <a:t>Jira</a:t>
            </a:r>
            <a:r>
              <a:rPr lang="en-US" sz="2200" dirty="0" smtClean="0">
                <a:latin typeface="+mj-lt"/>
              </a:rPr>
              <a:t> core issue type</a:t>
            </a:r>
          </a:p>
          <a:p>
            <a:pPr marL="514350" indent="-514350">
              <a:buNone/>
            </a:pPr>
            <a:r>
              <a:rPr lang="en-US" sz="2200" dirty="0">
                <a:latin typeface="+mj-lt"/>
              </a:rPr>
              <a:t>	</a:t>
            </a:r>
            <a:r>
              <a:rPr lang="en-US" sz="2200" dirty="0" smtClean="0">
                <a:latin typeface="+mj-lt"/>
              </a:rPr>
              <a:t>1.Task </a:t>
            </a:r>
          </a:p>
          <a:p>
            <a:pPr marL="514350" indent="-514350">
              <a:buNone/>
            </a:pPr>
            <a:r>
              <a:rPr lang="en-US" sz="2200" dirty="0" smtClean="0">
                <a:latin typeface="+mj-lt"/>
              </a:rPr>
              <a:t>	2.Subtask</a:t>
            </a:r>
          </a:p>
          <a:p>
            <a:pPr marL="514350" indent="-514350"/>
            <a:r>
              <a:rPr lang="en-US" sz="2000" dirty="0" err="1" smtClean="0">
                <a:latin typeface="+mj-lt"/>
              </a:rPr>
              <a:t>Jira</a:t>
            </a:r>
            <a:r>
              <a:rPr lang="en-US" sz="2000" dirty="0" smtClean="0">
                <a:latin typeface="+mj-lt"/>
              </a:rPr>
              <a:t> software issue type</a:t>
            </a:r>
          </a:p>
          <a:p>
            <a:pPr marL="514350" indent="-51435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1.Bug</a:t>
            </a:r>
          </a:p>
          <a:p>
            <a:pPr marL="514350" indent="-514350"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2.Epic</a:t>
            </a:r>
          </a:p>
          <a:p>
            <a:pPr marL="514350" indent="-514350"/>
            <a:r>
              <a:rPr lang="en-US" sz="2200" dirty="0" err="1" smtClean="0">
                <a:latin typeface="+mj-lt"/>
              </a:rPr>
              <a:t>Jira</a:t>
            </a:r>
            <a:r>
              <a:rPr lang="en-US" sz="2200" dirty="0" smtClean="0">
                <a:latin typeface="+mj-lt"/>
              </a:rPr>
              <a:t> service desk issue type</a:t>
            </a:r>
          </a:p>
          <a:p>
            <a:pPr marL="514350" indent="-514350">
              <a:buNone/>
            </a:pPr>
            <a:r>
              <a:rPr lang="en-US" sz="2200" dirty="0">
                <a:latin typeface="+mj-lt"/>
              </a:rPr>
              <a:t>	</a:t>
            </a:r>
            <a:r>
              <a:rPr lang="en-US" sz="2200" dirty="0" smtClean="0">
                <a:latin typeface="+mj-lt"/>
              </a:rPr>
              <a:t>1.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Change</a:t>
            </a:r>
          </a:p>
          <a:p>
            <a:pPr marL="514350" indent="-514350">
              <a:buNone/>
            </a:pPr>
            <a:r>
              <a:rPr lang="en-US" sz="2200" dirty="0">
                <a:latin typeface="+mj-lt"/>
              </a:rPr>
              <a:t>	</a:t>
            </a:r>
            <a:r>
              <a:rPr lang="en-US" sz="2200" dirty="0" smtClean="0">
                <a:latin typeface="+mj-lt"/>
              </a:rPr>
              <a:t>2.</a:t>
            </a:r>
            <a:r>
              <a:rPr lang="en-US" sz="2200" dirty="0">
                <a:latin typeface="+mj-lt"/>
              </a:rPr>
              <a:t> New </a:t>
            </a:r>
            <a:r>
              <a:rPr lang="en-US" sz="2200" dirty="0" smtClean="0">
                <a:latin typeface="+mj-lt"/>
              </a:rPr>
              <a:t>feature</a:t>
            </a:r>
          </a:p>
          <a:p>
            <a:pPr marL="514350" indent="-514350">
              <a:buNone/>
            </a:pPr>
            <a:r>
              <a:rPr lang="en-US" sz="2200" dirty="0">
                <a:latin typeface="+mj-lt"/>
              </a:rPr>
              <a:t>	</a:t>
            </a:r>
            <a:r>
              <a:rPr lang="en-US" sz="2200" dirty="0" smtClean="0">
                <a:latin typeface="+mj-lt"/>
              </a:rPr>
              <a:t>3.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Problem</a:t>
            </a:r>
          </a:p>
          <a:p>
            <a:pPr marL="514350" indent="-514350">
              <a:buNone/>
            </a:pPr>
            <a:r>
              <a:rPr lang="en-US" sz="2200" dirty="0">
                <a:latin typeface="+mj-lt"/>
              </a:rPr>
              <a:t>	</a:t>
            </a:r>
            <a:r>
              <a:rPr lang="en-US" sz="2200" dirty="0" smtClean="0">
                <a:latin typeface="+mj-lt"/>
              </a:rPr>
              <a:t>4.</a:t>
            </a:r>
            <a:r>
              <a:rPr lang="en-US" sz="2200" dirty="0">
                <a:latin typeface="+mj-lt"/>
              </a:rPr>
              <a:t>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dirty="0" smtClean="0"/>
              <a:t>JIRA Issue Types</a:t>
            </a:r>
            <a:endParaRPr lang="en-US" dirty="0"/>
          </a:p>
        </p:txBody>
      </p:sp>
      <p:pic>
        <p:nvPicPr>
          <p:cNvPr id="6" name="Content Placeholder 5" descr="jira-issue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371600"/>
            <a:ext cx="57912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 EPIC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Jira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epic is a large user </a:t>
            </a:r>
            <a:r>
              <a:rPr lang="en-US" dirty="0" smtClean="0">
                <a:latin typeface="+mj-lt"/>
              </a:rPr>
              <a:t>story</a:t>
            </a:r>
          </a:p>
          <a:p>
            <a:r>
              <a:rPr lang="en-US" dirty="0">
                <a:latin typeface="+mj-lt"/>
              </a:rPr>
              <a:t>Epics can span to multiple </a:t>
            </a:r>
            <a:r>
              <a:rPr lang="en-US" dirty="0" smtClean="0">
                <a:latin typeface="+mj-lt"/>
              </a:rPr>
              <a:t>sprints</a:t>
            </a:r>
          </a:p>
          <a:p>
            <a:r>
              <a:rPr lang="en-US" dirty="0">
                <a:latin typeface="+mj-lt"/>
              </a:rPr>
              <a:t>Epics can contain stories, bugs, and tasks within them, and grouping them makes a large story.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Structural flow of an Epic</a:t>
            </a:r>
            <a:endParaRPr lang="en-US" dirty="0"/>
          </a:p>
        </p:txBody>
      </p:sp>
      <p:pic>
        <p:nvPicPr>
          <p:cNvPr id="4" name="Content Placeholder 3" descr="jira-ep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442709"/>
            <a:ext cx="7696200" cy="46532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Jira</a:t>
            </a:r>
            <a:r>
              <a:rPr lang="en-US" dirty="0" smtClean="0"/>
              <a:t> work flow Phases</a:t>
            </a:r>
            <a:endParaRPr lang="en-US" dirty="0"/>
          </a:p>
        </p:txBody>
      </p:sp>
      <p:pic>
        <p:nvPicPr>
          <p:cNvPr id="7" name="Content Placeholder 6" descr="jira-workfl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438400"/>
            <a:ext cx="5591956" cy="23148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206</TotalTime>
  <Words>243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JIRA</vt:lpstr>
      <vt:lpstr>What is JIRA</vt:lpstr>
      <vt:lpstr>Why JIRA?</vt:lpstr>
      <vt:lpstr>Aspect Provided By The JIRA</vt:lpstr>
      <vt:lpstr>Jira Issue Types</vt:lpstr>
      <vt:lpstr>JIRA Issue Types</vt:lpstr>
      <vt:lpstr>JIRA EPIC</vt:lpstr>
      <vt:lpstr>Structural flow of an Epic</vt:lpstr>
      <vt:lpstr>Jira work flow Phases</vt:lpstr>
      <vt:lpstr>JIRA Backlog</vt:lpstr>
      <vt:lpstr>Advantages of JIRA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</dc:title>
  <dc:creator>user</dc:creator>
  <cp:lastModifiedBy>user</cp:lastModifiedBy>
  <cp:revision>34</cp:revision>
  <dcterms:created xsi:type="dcterms:W3CDTF">2020-08-04T13:47:23Z</dcterms:created>
  <dcterms:modified xsi:type="dcterms:W3CDTF">2020-08-05T02:13:15Z</dcterms:modified>
</cp:coreProperties>
</file>