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998385-2E25-4937-87F2-47F7C98A4F5D}"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95267-8D15-4E2E-8F9A-35AC7097CFAD}" type="slidenum">
              <a:rPr lang="en-US" smtClean="0"/>
              <a:t>‹#›</a:t>
            </a:fld>
            <a:endParaRPr lang="en-US"/>
          </a:p>
        </p:txBody>
      </p:sp>
    </p:spTree>
    <p:extLst>
      <p:ext uri="{BB962C8B-B14F-4D97-AF65-F5344CB8AC3E}">
        <p14:creationId xmlns:p14="http://schemas.microsoft.com/office/powerpoint/2010/main" val="287553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998385-2E25-4937-87F2-47F7C98A4F5D}"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95267-8D15-4E2E-8F9A-35AC7097CFAD}" type="slidenum">
              <a:rPr lang="en-US" smtClean="0"/>
              <a:t>‹#›</a:t>
            </a:fld>
            <a:endParaRPr lang="en-US"/>
          </a:p>
        </p:txBody>
      </p:sp>
    </p:spTree>
    <p:extLst>
      <p:ext uri="{BB962C8B-B14F-4D97-AF65-F5344CB8AC3E}">
        <p14:creationId xmlns:p14="http://schemas.microsoft.com/office/powerpoint/2010/main" val="2312011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998385-2E25-4937-87F2-47F7C98A4F5D}"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95267-8D15-4E2E-8F9A-35AC7097CFAD}" type="slidenum">
              <a:rPr lang="en-US" smtClean="0"/>
              <a:t>‹#›</a:t>
            </a:fld>
            <a:endParaRPr lang="en-US"/>
          </a:p>
        </p:txBody>
      </p:sp>
    </p:spTree>
    <p:extLst>
      <p:ext uri="{BB962C8B-B14F-4D97-AF65-F5344CB8AC3E}">
        <p14:creationId xmlns:p14="http://schemas.microsoft.com/office/powerpoint/2010/main" val="172025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998385-2E25-4937-87F2-47F7C98A4F5D}"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95267-8D15-4E2E-8F9A-35AC7097CFAD}" type="slidenum">
              <a:rPr lang="en-US" smtClean="0"/>
              <a:t>‹#›</a:t>
            </a:fld>
            <a:endParaRPr lang="en-US"/>
          </a:p>
        </p:txBody>
      </p:sp>
    </p:spTree>
    <p:extLst>
      <p:ext uri="{BB962C8B-B14F-4D97-AF65-F5344CB8AC3E}">
        <p14:creationId xmlns:p14="http://schemas.microsoft.com/office/powerpoint/2010/main" val="187348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998385-2E25-4937-87F2-47F7C98A4F5D}"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95267-8D15-4E2E-8F9A-35AC7097CFAD}" type="slidenum">
              <a:rPr lang="en-US" smtClean="0"/>
              <a:t>‹#›</a:t>
            </a:fld>
            <a:endParaRPr lang="en-US"/>
          </a:p>
        </p:txBody>
      </p:sp>
    </p:spTree>
    <p:extLst>
      <p:ext uri="{BB962C8B-B14F-4D97-AF65-F5344CB8AC3E}">
        <p14:creationId xmlns:p14="http://schemas.microsoft.com/office/powerpoint/2010/main" val="149097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998385-2E25-4937-87F2-47F7C98A4F5D}"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95267-8D15-4E2E-8F9A-35AC7097CFAD}" type="slidenum">
              <a:rPr lang="en-US" smtClean="0"/>
              <a:t>‹#›</a:t>
            </a:fld>
            <a:endParaRPr lang="en-US"/>
          </a:p>
        </p:txBody>
      </p:sp>
    </p:spTree>
    <p:extLst>
      <p:ext uri="{BB962C8B-B14F-4D97-AF65-F5344CB8AC3E}">
        <p14:creationId xmlns:p14="http://schemas.microsoft.com/office/powerpoint/2010/main" val="391040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998385-2E25-4937-87F2-47F7C98A4F5D}" type="datetimeFigureOut">
              <a:rPr lang="en-US" smtClean="0"/>
              <a:t>5/11/2021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D95267-8D15-4E2E-8F9A-35AC7097CFAD}" type="slidenum">
              <a:rPr lang="en-US" smtClean="0"/>
              <a:t>‹#›</a:t>
            </a:fld>
            <a:endParaRPr lang="en-US"/>
          </a:p>
        </p:txBody>
      </p:sp>
    </p:spTree>
    <p:extLst>
      <p:ext uri="{BB962C8B-B14F-4D97-AF65-F5344CB8AC3E}">
        <p14:creationId xmlns:p14="http://schemas.microsoft.com/office/powerpoint/2010/main" val="1691137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998385-2E25-4937-87F2-47F7C98A4F5D}" type="datetimeFigureOut">
              <a:rPr lang="en-US" smtClean="0"/>
              <a:t>5/11/2021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D95267-8D15-4E2E-8F9A-35AC7097CFAD}" type="slidenum">
              <a:rPr lang="en-US" smtClean="0"/>
              <a:t>‹#›</a:t>
            </a:fld>
            <a:endParaRPr lang="en-US"/>
          </a:p>
        </p:txBody>
      </p:sp>
    </p:spTree>
    <p:extLst>
      <p:ext uri="{BB962C8B-B14F-4D97-AF65-F5344CB8AC3E}">
        <p14:creationId xmlns:p14="http://schemas.microsoft.com/office/powerpoint/2010/main" val="2495782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998385-2E25-4937-87F2-47F7C98A4F5D}" type="datetimeFigureOut">
              <a:rPr lang="en-US" smtClean="0"/>
              <a:t>5/11/2021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D95267-8D15-4E2E-8F9A-35AC7097CFAD}" type="slidenum">
              <a:rPr lang="en-US" smtClean="0"/>
              <a:t>‹#›</a:t>
            </a:fld>
            <a:endParaRPr lang="en-US"/>
          </a:p>
        </p:txBody>
      </p:sp>
    </p:spTree>
    <p:extLst>
      <p:ext uri="{BB962C8B-B14F-4D97-AF65-F5344CB8AC3E}">
        <p14:creationId xmlns:p14="http://schemas.microsoft.com/office/powerpoint/2010/main" val="92494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998385-2E25-4937-87F2-47F7C98A4F5D}"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95267-8D15-4E2E-8F9A-35AC7097CFAD}" type="slidenum">
              <a:rPr lang="en-US" smtClean="0"/>
              <a:t>‹#›</a:t>
            </a:fld>
            <a:endParaRPr lang="en-US"/>
          </a:p>
        </p:txBody>
      </p:sp>
    </p:spTree>
    <p:extLst>
      <p:ext uri="{BB962C8B-B14F-4D97-AF65-F5344CB8AC3E}">
        <p14:creationId xmlns:p14="http://schemas.microsoft.com/office/powerpoint/2010/main" val="2639805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998385-2E25-4937-87F2-47F7C98A4F5D}"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95267-8D15-4E2E-8F9A-35AC7097CFAD}" type="slidenum">
              <a:rPr lang="en-US" smtClean="0"/>
              <a:t>‹#›</a:t>
            </a:fld>
            <a:endParaRPr lang="en-US"/>
          </a:p>
        </p:txBody>
      </p:sp>
    </p:spTree>
    <p:extLst>
      <p:ext uri="{BB962C8B-B14F-4D97-AF65-F5344CB8AC3E}">
        <p14:creationId xmlns:p14="http://schemas.microsoft.com/office/powerpoint/2010/main" val="286670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98385-2E25-4937-87F2-47F7C98A4F5D}" type="datetimeFigureOut">
              <a:rPr lang="en-US" smtClean="0"/>
              <a:t>5/11/2021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95267-8D15-4E2E-8F9A-35AC7097CFAD}" type="slidenum">
              <a:rPr lang="en-US" smtClean="0"/>
              <a:t>‹#›</a:t>
            </a:fld>
            <a:endParaRPr lang="en-US"/>
          </a:p>
        </p:txBody>
      </p:sp>
    </p:spTree>
    <p:extLst>
      <p:ext uri="{BB962C8B-B14F-4D97-AF65-F5344CB8AC3E}">
        <p14:creationId xmlns:p14="http://schemas.microsoft.com/office/powerpoint/2010/main" val="1606431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Rest Assured?</a:t>
            </a:r>
            <a:endParaRPr lang="en-US" dirty="0"/>
          </a:p>
        </p:txBody>
      </p:sp>
      <p:sp>
        <p:nvSpPr>
          <p:cNvPr id="5" name="Content Placeholder 4"/>
          <p:cNvSpPr>
            <a:spLocks noGrp="1"/>
          </p:cNvSpPr>
          <p:nvPr>
            <p:ph idx="1"/>
          </p:nvPr>
        </p:nvSpPr>
        <p:spPr/>
        <p:txBody>
          <a:bodyPr/>
          <a:lstStyle/>
          <a:p>
            <a:r>
              <a:rPr lang="en-US" dirty="0" smtClean="0"/>
              <a:t>Rest Assured is a java based library that is used to test Restful Web Services. This behaves like headless client to access Rest Web Services</a:t>
            </a:r>
          </a:p>
          <a:p>
            <a:r>
              <a:rPr lang="en-US" dirty="0" smtClean="0"/>
              <a:t>Rest Assured simple java libraries for testing Rest Web </a:t>
            </a:r>
            <a:r>
              <a:rPr lang="en-US" dirty="0" err="1" smtClean="0"/>
              <a:t>Serivice</a:t>
            </a:r>
            <a:r>
              <a:rPr lang="en-US" dirty="0" smtClean="0"/>
              <a:t> </a:t>
            </a:r>
            <a:r>
              <a:rPr lang="en-US" dirty="0" err="1" smtClean="0"/>
              <a:t>Api</a:t>
            </a:r>
            <a:endParaRPr lang="en-US" dirty="0" smtClean="0"/>
          </a:p>
          <a:p>
            <a:r>
              <a:rPr lang="en-US" dirty="0" smtClean="0"/>
              <a:t>Rest Assured library also provide ability to validate Http response received from the server For e.g. We can verify status code, Status message and header and even body of the response. This make Rest Assured a very flexible library that can be used for testing.</a:t>
            </a:r>
          </a:p>
          <a:p>
            <a:r>
              <a:rPr lang="en-US" dirty="0" smtClean="0"/>
              <a:t>It supports both XML and JSON.</a:t>
            </a:r>
            <a:endParaRPr lang="en-US" dirty="0"/>
          </a:p>
        </p:txBody>
      </p:sp>
    </p:spTree>
    <p:extLst>
      <p:ext uri="{BB962C8B-B14F-4D97-AF65-F5344CB8AC3E}">
        <p14:creationId xmlns:p14="http://schemas.microsoft.com/office/powerpoint/2010/main" val="2860223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Rest Assured popular?</a:t>
            </a:r>
            <a:endParaRPr lang="en-US" dirty="0"/>
          </a:p>
        </p:txBody>
      </p:sp>
      <p:sp>
        <p:nvSpPr>
          <p:cNvPr id="3" name="Content Placeholder 2"/>
          <p:cNvSpPr>
            <a:spLocks noGrp="1"/>
          </p:cNvSpPr>
          <p:nvPr>
            <p:ph idx="1"/>
          </p:nvPr>
        </p:nvSpPr>
        <p:spPr/>
        <p:txBody>
          <a:bodyPr/>
          <a:lstStyle/>
          <a:p>
            <a:r>
              <a:rPr lang="en-US" dirty="0" smtClean="0"/>
              <a:t>Integrate seamlessly with existing java based framework</a:t>
            </a:r>
          </a:p>
          <a:p>
            <a:r>
              <a:rPr lang="en-US" dirty="0" err="1" smtClean="0"/>
              <a:t>TestNG</a:t>
            </a:r>
            <a:r>
              <a:rPr lang="en-US" dirty="0" smtClean="0"/>
              <a:t>/Junit/BDD</a:t>
            </a:r>
          </a:p>
          <a:p>
            <a:r>
              <a:rPr lang="en-US" dirty="0" smtClean="0"/>
              <a:t>Selenium </a:t>
            </a:r>
            <a:r>
              <a:rPr lang="en-US" dirty="0" err="1" smtClean="0"/>
              <a:t>Webdriver</a:t>
            </a:r>
            <a:endParaRPr lang="en-US" dirty="0" smtClean="0"/>
          </a:p>
          <a:p>
            <a:r>
              <a:rPr lang="en-US" dirty="0" smtClean="0"/>
              <a:t>JDBC</a:t>
            </a:r>
          </a:p>
          <a:p>
            <a:r>
              <a:rPr lang="en-US" dirty="0" smtClean="0"/>
              <a:t>We can Automate End2End business flow which include all layers</a:t>
            </a:r>
          </a:p>
          <a:p>
            <a:pPr marL="514350" indent="-514350">
              <a:buFont typeface="+mj-lt"/>
              <a:buAutoNum type="arabicPeriod"/>
            </a:pPr>
            <a:r>
              <a:rPr lang="en-US" dirty="0" smtClean="0"/>
              <a:t>Presentation layer-&gt; Functional Testing</a:t>
            </a:r>
          </a:p>
          <a:p>
            <a:pPr marL="514350" indent="-514350">
              <a:buFont typeface="+mj-lt"/>
              <a:buAutoNum type="arabicPeriod"/>
            </a:pPr>
            <a:r>
              <a:rPr lang="en-US" dirty="0" smtClean="0"/>
              <a:t>Business layer-&gt; API Testing</a:t>
            </a:r>
          </a:p>
          <a:p>
            <a:pPr marL="514350" indent="-514350">
              <a:buFont typeface="+mj-lt"/>
              <a:buAutoNum type="arabicPeriod"/>
            </a:pPr>
            <a:r>
              <a:rPr lang="en-US" dirty="0" smtClean="0"/>
              <a:t>Database layer-&gt; Database testing</a:t>
            </a:r>
            <a:endParaRPr lang="en-US" dirty="0"/>
          </a:p>
        </p:txBody>
      </p:sp>
    </p:spTree>
    <p:extLst>
      <p:ext uri="{BB962C8B-B14F-4D97-AF65-F5344CB8AC3E}">
        <p14:creationId xmlns:p14="http://schemas.microsoft.com/office/powerpoint/2010/main" val="2686306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Assured Advantages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Support for HTTP method:- GET, POST, PATCH,PUT,DELETE</a:t>
            </a:r>
          </a:p>
          <a:p>
            <a:r>
              <a:rPr lang="en-US" dirty="0" smtClean="0"/>
              <a:t>Support for BDD: - Given, When, Then</a:t>
            </a:r>
          </a:p>
          <a:p>
            <a:r>
              <a:rPr lang="en-US" dirty="0" smtClean="0"/>
              <a:t>Use of </a:t>
            </a:r>
            <a:r>
              <a:rPr lang="en-US" dirty="0" err="1" smtClean="0"/>
              <a:t>Hamcrest</a:t>
            </a:r>
            <a:r>
              <a:rPr lang="en-US" dirty="0" smtClean="0"/>
              <a:t> for Response validation/Assertion</a:t>
            </a:r>
          </a:p>
          <a:p>
            <a:r>
              <a:rPr lang="en-US" dirty="0" smtClean="0"/>
              <a:t>Provide inbuilt method to create request header and body</a:t>
            </a:r>
          </a:p>
          <a:p>
            <a:r>
              <a:rPr lang="en-US" dirty="0" smtClean="0"/>
              <a:t>Provide inbuilt method to validate response header and body</a:t>
            </a:r>
          </a:p>
          <a:p>
            <a:r>
              <a:rPr lang="en-US" dirty="0" smtClean="0"/>
              <a:t>Handles various authentication like Token </a:t>
            </a:r>
            <a:r>
              <a:rPr lang="en-US" dirty="0" err="1" smtClean="0"/>
              <a:t>auth</a:t>
            </a:r>
            <a:r>
              <a:rPr lang="en-US" dirty="0" smtClean="0"/>
              <a:t>, Basic </a:t>
            </a:r>
            <a:r>
              <a:rPr lang="en-US" dirty="0" err="1" smtClean="0"/>
              <a:t>auth</a:t>
            </a:r>
            <a:r>
              <a:rPr lang="en-US" dirty="0" smtClean="0"/>
              <a:t>, Oauth1.0 and </a:t>
            </a:r>
            <a:r>
              <a:rPr lang="en-US" dirty="0" err="1" smtClean="0"/>
              <a:t>Oauth</a:t>
            </a:r>
            <a:r>
              <a:rPr lang="en-US" dirty="0" smtClean="0"/>
              <a:t> 2.0</a:t>
            </a:r>
          </a:p>
          <a:p>
            <a:r>
              <a:rPr lang="en-US" dirty="0" smtClean="0"/>
              <a:t>Send request over the network using existing protocol like http</a:t>
            </a:r>
          </a:p>
          <a:p>
            <a:r>
              <a:rPr lang="en-US" dirty="0" smtClean="0"/>
              <a:t>Integrate Seamlessly with existing java based framework like selenium, testing, </a:t>
            </a:r>
            <a:r>
              <a:rPr lang="en-US" dirty="0" err="1" smtClean="0"/>
              <a:t>jdbc</a:t>
            </a:r>
            <a:r>
              <a:rPr lang="en-US" dirty="0" smtClean="0"/>
              <a:t>, poi </a:t>
            </a:r>
            <a:r>
              <a:rPr lang="en-US" dirty="0" err="1" smtClean="0"/>
              <a:t>etc</a:t>
            </a:r>
            <a:endParaRPr lang="en-US" dirty="0" smtClean="0"/>
          </a:p>
          <a:p>
            <a:r>
              <a:rPr lang="en-US" dirty="0" smtClean="0"/>
              <a:t>Used for complete backend automation</a:t>
            </a:r>
          </a:p>
          <a:p>
            <a:r>
              <a:rPr lang="en-US" dirty="0" smtClean="0"/>
              <a:t>Framework can integrate with CI/CD pipeline</a:t>
            </a:r>
          </a:p>
          <a:p>
            <a:r>
              <a:rPr lang="en-US" dirty="0" smtClean="0"/>
              <a:t>Open source headless client</a:t>
            </a:r>
            <a:endParaRPr lang="en-US" dirty="0"/>
          </a:p>
        </p:txBody>
      </p:sp>
    </p:spTree>
    <p:extLst>
      <p:ext uri="{BB962C8B-B14F-4D97-AF65-F5344CB8AC3E}">
        <p14:creationId xmlns:p14="http://schemas.microsoft.com/office/powerpoint/2010/main" val="2285425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Assured project Setup</a:t>
            </a:r>
            <a:endParaRPr lang="en-US" dirty="0"/>
          </a:p>
        </p:txBody>
      </p:sp>
      <p:sp>
        <p:nvSpPr>
          <p:cNvPr id="3" name="Content Placeholder 2"/>
          <p:cNvSpPr>
            <a:spLocks noGrp="1"/>
          </p:cNvSpPr>
          <p:nvPr>
            <p:ph idx="1"/>
          </p:nvPr>
        </p:nvSpPr>
        <p:spPr>
          <a:xfrm>
            <a:off x="838200" y="1864814"/>
            <a:ext cx="10515600" cy="4351338"/>
          </a:xfrm>
        </p:spPr>
        <p:txBody>
          <a:bodyPr/>
          <a:lstStyle/>
          <a:p>
            <a:r>
              <a:rPr lang="en-US" dirty="0" smtClean="0"/>
              <a:t>POM dependencies:-</a:t>
            </a:r>
          </a:p>
          <a:p>
            <a:pPr marL="514350" indent="-514350">
              <a:buFont typeface="+mj-lt"/>
              <a:buAutoNum type="arabicPeriod"/>
            </a:pPr>
            <a:r>
              <a:rPr lang="en-US" dirty="0" smtClean="0"/>
              <a:t>Rest Assured – Rest </a:t>
            </a:r>
            <a:r>
              <a:rPr lang="en-US" dirty="0" err="1" smtClean="0"/>
              <a:t>Api</a:t>
            </a:r>
            <a:r>
              <a:rPr lang="en-US" dirty="0" smtClean="0"/>
              <a:t> headless client</a:t>
            </a:r>
          </a:p>
          <a:p>
            <a:pPr marL="514350" indent="-514350">
              <a:buFont typeface="+mj-lt"/>
              <a:buAutoNum type="arabicPeriod"/>
            </a:pPr>
            <a:r>
              <a:rPr lang="en-US" dirty="0" err="1" smtClean="0"/>
              <a:t>Json</a:t>
            </a:r>
            <a:r>
              <a:rPr lang="en-US" dirty="0" smtClean="0"/>
              <a:t>-simple – To create </a:t>
            </a:r>
            <a:r>
              <a:rPr lang="en-US" dirty="0" err="1" smtClean="0"/>
              <a:t>Json</a:t>
            </a:r>
            <a:r>
              <a:rPr lang="en-US" dirty="0" smtClean="0"/>
              <a:t> Object</a:t>
            </a:r>
          </a:p>
          <a:p>
            <a:pPr marL="514350" indent="-514350">
              <a:buFont typeface="+mj-lt"/>
              <a:buAutoNum type="arabicPeriod"/>
            </a:pPr>
            <a:r>
              <a:rPr lang="en-US" dirty="0" smtClean="0"/>
              <a:t>Jackson-mapper- To convert POJO class and parser</a:t>
            </a:r>
          </a:p>
          <a:p>
            <a:pPr marL="514350" indent="-514350">
              <a:buFont typeface="+mj-lt"/>
              <a:buAutoNum type="arabicPeriod"/>
            </a:pPr>
            <a:r>
              <a:rPr lang="en-US" dirty="0" smtClean="0"/>
              <a:t>Apache POI -  Read and write data from excel sheet</a:t>
            </a:r>
          </a:p>
          <a:p>
            <a:pPr marL="514350" indent="-514350">
              <a:buFont typeface="+mj-lt"/>
              <a:buAutoNum type="arabicPeriod"/>
            </a:pPr>
            <a:r>
              <a:rPr lang="en-US" dirty="0" err="1" smtClean="0"/>
              <a:t>TestNG</a:t>
            </a:r>
            <a:r>
              <a:rPr lang="en-US" dirty="0" smtClean="0"/>
              <a:t> – Unit Testing framework</a:t>
            </a:r>
          </a:p>
          <a:p>
            <a:pPr marL="514350" indent="-514350">
              <a:buFont typeface="+mj-lt"/>
              <a:buAutoNum type="arabicPeriod"/>
            </a:pPr>
            <a:r>
              <a:rPr lang="en-US" dirty="0" smtClean="0"/>
              <a:t>Selenium java – Web Automation</a:t>
            </a:r>
            <a:endParaRPr lang="en-US" dirty="0"/>
          </a:p>
        </p:txBody>
      </p:sp>
    </p:spTree>
    <p:extLst>
      <p:ext uri="{BB962C8B-B14F-4D97-AF65-F5344CB8AC3E}">
        <p14:creationId xmlns:p14="http://schemas.microsoft.com/office/powerpoint/2010/main" val="1586789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Assured class diagram</a:t>
            </a:r>
            <a:endParaRPr lang="en-US" dirty="0"/>
          </a:p>
        </p:txBody>
      </p:sp>
      <p:pic>
        <p:nvPicPr>
          <p:cNvPr id="4" name="Content Placeholder 3"/>
          <p:cNvPicPr>
            <a:picLocks noGrp="1" noChangeAspect="1"/>
          </p:cNvPicPr>
          <p:nvPr>
            <p:ph idx="1"/>
          </p:nvPr>
        </p:nvPicPr>
        <p:blipFill>
          <a:blip r:embed="rId2"/>
          <a:stretch>
            <a:fillRect/>
          </a:stretch>
        </p:blipFill>
        <p:spPr>
          <a:xfrm>
            <a:off x="1693981" y="1825625"/>
            <a:ext cx="8804038" cy="4351338"/>
          </a:xfrm>
          <a:prstGeom prst="rect">
            <a:avLst/>
          </a:prstGeom>
        </p:spPr>
      </p:pic>
    </p:spTree>
    <p:extLst>
      <p:ext uri="{BB962C8B-B14F-4D97-AF65-F5344CB8AC3E}">
        <p14:creationId xmlns:p14="http://schemas.microsoft.com/office/powerpoint/2010/main" val="28072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a:t>
            </a:r>
            <a:endParaRPr lang="en-US" dirty="0"/>
          </a:p>
        </p:txBody>
      </p:sp>
      <p:sp>
        <p:nvSpPr>
          <p:cNvPr id="3" name="Content Placeholder 2"/>
          <p:cNvSpPr>
            <a:spLocks noGrp="1"/>
          </p:cNvSpPr>
          <p:nvPr>
            <p:ph idx="1"/>
          </p:nvPr>
        </p:nvSpPr>
        <p:spPr/>
        <p:txBody>
          <a:bodyPr>
            <a:normAutofit fontScale="55000" lnSpcReduction="20000"/>
          </a:bodyPr>
          <a:lstStyle/>
          <a:p>
            <a:r>
              <a:rPr lang="en-US" dirty="0"/>
              <a:t>import </a:t>
            </a:r>
            <a:r>
              <a:rPr lang="en-US" dirty="0" err="1"/>
              <a:t>org.testng.annotations.Test</a:t>
            </a:r>
            <a:r>
              <a:rPr lang="en-US" dirty="0"/>
              <a:t>;</a:t>
            </a:r>
          </a:p>
          <a:p>
            <a:endParaRPr lang="en-US" dirty="0"/>
          </a:p>
          <a:p>
            <a:r>
              <a:rPr lang="en-US" dirty="0"/>
              <a:t>import </a:t>
            </a:r>
            <a:r>
              <a:rPr lang="en-US" dirty="0" err="1"/>
              <a:t>io.restassured.RestAssured</a:t>
            </a:r>
            <a:r>
              <a:rPr lang="en-US" dirty="0"/>
              <a:t>;</a:t>
            </a:r>
          </a:p>
          <a:p>
            <a:r>
              <a:rPr lang="en-US" dirty="0"/>
              <a:t>import </a:t>
            </a:r>
            <a:r>
              <a:rPr lang="en-US" dirty="0" err="1"/>
              <a:t>io.restassured.response.Response</a:t>
            </a:r>
            <a:r>
              <a:rPr lang="en-US" dirty="0"/>
              <a:t>;</a:t>
            </a:r>
          </a:p>
          <a:p>
            <a:endParaRPr lang="en-US" dirty="0"/>
          </a:p>
          <a:p>
            <a:r>
              <a:rPr lang="en-US" dirty="0"/>
              <a:t>public class </a:t>
            </a:r>
            <a:r>
              <a:rPr lang="en-US" dirty="0" err="1"/>
              <a:t>GetAllProjectTest</a:t>
            </a:r>
            <a:r>
              <a:rPr lang="en-US" dirty="0"/>
              <a:t> {</a:t>
            </a:r>
          </a:p>
          <a:p>
            <a:endParaRPr lang="en-US" dirty="0"/>
          </a:p>
          <a:p>
            <a:r>
              <a:rPr lang="en-US" dirty="0"/>
              <a:t>@Test</a:t>
            </a:r>
          </a:p>
          <a:p>
            <a:r>
              <a:rPr lang="en-US" dirty="0"/>
              <a:t>public void </a:t>
            </a:r>
            <a:r>
              <a:rPr lang="en-US" dirty="0" err="1"/>
              <a:t>getAllProjectTest</a:t>
            </a:r>
            <a:r>
              <a:rPr lang="en-US" dirty="0"/>
              <a:t>() {</a:t>
            </a:r>
          </a:p>
          <a:p>
            <a:endParaRPr lang="en-US" dirty="0"/>
          </a:p>
          <a:p>
            <a:r>
              <a:rPr lang="en-US" dirty="0"/>
              <a:t>Response </a:t>
            </a:r>
            <a:r>
              <a:rPr lang="en-US" dirty="0" err="1"/>
              <a:t>response</a:t>
            </a:r>
            <a:r>
              <a:rPr lang="en-US" dirty="0"/>
              <a:t> = </a:t>
            </a:r>
            <a:r>
              <a:rPr lang="en-US" dirty="0" err="1"/>
              <a:t>RestAssured.get</a:t>
            </a:r>
            <a:r>
              <a:rPr lang="en-US" dirty="0"/>
              <a:t>("http://localhost:8084/projects");</a:t>
            </a:r>
          </a:p>
          <a:p>
            <a:r>
              <a:rPr lang="en-US" dirty="0" err="1"/>
              <a:t>response.prettyPrint</a:t>
            </a:r>
            <a:r>
              <a:rPr lang="en-US" dirty="0"/>
              <a:t>();//print only response body</a:t>
            </a:r>
          </a:p>
          <a:p>
            <a:r>
              <a:rPr lang="en-US" dirty="0"/>
              <a:t>}</a:t>
            </a:r>
          </a:p>
          <a:p>
            <a:endParaRPr lang="en-US" dirty="0"/>
          </a:p>
          <a:p>
            <a:r>
              <a:rPr lang="en-US"/>
              <a:t>}</a:t>
            </a:r>
          </a:p>
        </p:txBody>
      </p:sp>
    </p:spTree>
    <p:extLst>
      <p:ext uri="{BB962C8B-B14F-4D97-AF65-F5344CB8AC3E}">
        <p14:creationId xmlns:p14="http://schemas.microsoft.com/office/powerpoint/2010/main" val="2275335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330</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What is Rest Assured?</vt:lpstr>
      <vt:lpstr>Why Rest Assured popular?</vt:lpstr>
      <vt:lpstr>Rest Assured Advantages</vt:lpstr>
      <vt:lpstr>Rest Assured project Setup</vt:lpstr>
      <vt:lpstr>Rest Assured class diagram</vt:lpstr>
      <vt:lpstr>Get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Rest Assured?</dc:title>
  <dc:creator>Nitheesha</dc:creator>
  <cp:lastModifiedBy>Nitheesha</cp:lastModifiedBy>
  <cp:revision>10</cp:revision>
  <dcterms:created xsi:type="dcterms:W3CDTF">2021-05-11T04:47:19Z</dcterms:created>
  <dcterms:modified xsi:type="dcterms:W3CDTF">2021-05-11T07:43:48Z</dcterms:modified>
</cp:coreProperties>
</file>