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4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744B3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8B5B4B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8B5B4B"/>
                </a:solidFill>
                <a:prstDash val="sysDash"/>
              </a:ln>
            </c:spPr>
            <c:trendlineType val="linear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A9877E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trendline>
            <c:spPr>
              <a:ln w="12700">
                <a:solidFill>
                  <a:srgbClr val="A9877E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CAB9B5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8157388"/>
          <c:y val="0.32167688"/>
          <c:w val="0.159871"/>
          <c:h val="0.49956074"/>
        </c:manualLayout>
      </c:layout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9/6/2024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8093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6846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5717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0765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421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9469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9167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97734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4044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223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561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637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30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25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6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7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8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29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0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2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35" name="文本框"/>
          <p:cNvSpPr>
            <a:spLocks noGrp="1"/>
          </p:cNvSpPr>
          <p:nvPr>
            <p:ph type="ctrTitle"/>
          </p:nvPr>
        </p:nvSpPr>
        <p:spPr>
          <a:xfrm rot="0">
            <a:off x="1507067" y="2404534"/>
            <a:ext cx="7766935" cy="16463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ubTitle" idx="1"/>
          </p:nvPr>
        </p:nvSpPr>
        <p:spPr>
          <a:xfrm rot="0">
            <a:off x="1507067" y="4050833"/>
            <a:ext cx="7766935" cy="1096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dt" idx="10"/>
          </p:nvPr>
        </p:nvSpPr>
        <p:spPr>
          <a:xfrm rot="0">
            <a:off x="7205133" y="6041362"/>
            <a:ext cx="9119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ftr"/>
          </p:nvPr>
        </p:nvSpPr>
        <p:spPr>
          <a:xfrm rot="0">
            <a:off x="677334" y="6041362"/>
            <a:ext cx="6297612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sldNum"/>
          </p:nvPr>
        </p:nvSpPr>
        <p:spPr>
          <a:xfrm rot="0">
            <a:off x="8590663" y="6041362"/>
            <a:ext cx="68333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7329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4615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218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5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4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4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61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81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7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72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7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80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6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4184035" cy="388077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7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5089970" y="2160589"/>
            <a:ext cx="4184034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8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69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0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7055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0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9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9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9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9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50166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23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24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2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3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9B2D1F">
                <a:alpha val="72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732217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2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EE8D6A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D34817">
                <a:alpha val="6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D34817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32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D34817">
                <a:alpha val="85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1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1498604"/>
            <a:ext cx="3854528" cy="1278466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 sz="2000"/>
              <a:t>Click to edit Master title style</a:t>
            </a:r>
            <a:endParaRPr lang="zh-CN" altLang="en-US" sz="2000"/>
          </a:p>
        </p:txBody>
      </p:sp>
      <p:sp>
        <p:nvSpPr>
          <p:cNvPr id="11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760461" y="514924"/>
            <a:ext cx="4513541" cy="5526437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9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677334" y="2777069"/>
            <a:ext cx="3854528" cy="25844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marL="0" indent="0">
              <a:buNone/>
            </a:pPr>
            <a:r>
              <a:rPr lang="en-US" altLang="zh-CN" sz="1400"/>
              <a:t>Click to edit Master text styles</a:t>
            </a:r>
            <a:endParaRPr lang="zh-CN" altLang="en-US" sz="1400"/>
          </a:p>
        </p:txBody>
      </p:sp>
      <p:sp>
        <p:nvSpPr>
          <p:cNvPr id="12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1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2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6623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9409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2380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91955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7575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85061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48590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22271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6539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D34817">
                <a:alpha val="3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2D1F">
                <a:alpha val="72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2217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EE8D6A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34817">
                <a:alpha val="65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D34817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D34817">
                <a:alpha val="85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9/6/2024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1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6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ctrTitle"/>
          </p:nvPr>
        </p:nvSpPr>
        <p:spPr>
          <a:xfrm rot="0">
            <a:off x="-1927399" y="25401"/>
            <a:ext cx="11201401" cy="27406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b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Employee Data Analysis using Excel </a:t>
            </a:r>
            <a:br>
              <a:rPr lang="zh-CN" altLang="en-US" sz="5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Lucida Sans"/>
              </a:rPr>
            </a:br>
            <a:br>
              <a:rPr lang="zh-CN" altLang="en-US" sz="5400" b="0" i="0" u="none" strike="noStrike" kern="1200" cap="none" spc="15" baseline="0">
                <a:solidFill>
                  <a:schemeClr val="accent1"/>
                </a:solidFill>
                <a:latin typeface="Trebuchet MS" pitchFamily="0" charset="0"/>
                <a:ea typeface="方正姚体" pitchFamily="0" charset="0"/>
                <a:cs typeface="Lucida Sans"/>
              </a:rPr>
            </a:br>
            <a:endParaRPr lang="zh-CN" altLang="en-US" sz="5400" b="0" i="0" u="none" strike="noStrike" kern="1200" cap="none" spc="15" baseline="0">
              <a:solidFill>
                <a:schemeClr val="accent1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14400" y="3053161"/>
            <a:ext cx="10844212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: Nithiga. 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3122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17948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DEPARTMENT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B.Com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(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Accounting and finance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COLLEGE		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St. Ann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e'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Arts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And Science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NM ID(username)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: ADF296D0BC38178923C4928B44BBF12B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			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12382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MODELLING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modelling in this employee performance analysis project includes the following: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collection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*Data cleaning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*Results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*Pivot table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*Chart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5673043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62000" y="533400"/>
            <a:ext cx="8596668" cy="5674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-4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-40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TS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aphicFrame>
        <p:nvGraphicFramePr>
          <p:cNvPr id="151" name="图表"/>
          <p:cNvGraphicFramePr/>
          <p:nvPr/>
        </p:nvGraphicFramePr>
        <p:xfrm>
          <a:off x="677863" y="2160588"/>
          <a:ext cx="8596312" cy="388143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39225487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CONCLUSION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7171266" cy="4392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  <a:endParaRPr lang="zh-CN" altLang="en-US" sz="20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859876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 TITLE</a:t>
            </a:r>
            <a:endParaRPr lang="zh-CN" altLang="en-US" sz="48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2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ANALYSIS USING EXCEL</a:t>
            </a:r>
            <a:endParaRPr lang="zh-CN" altLang="en-US" sz="3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3408610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AGENDA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 rot="0">
            <a:off x="2743200" y="1524000"/>
            <a:ext cx="3742265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Problem Statement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Overview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End Users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Our Solution and Proposition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Dataset Description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Modelling Approach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Results and Discussion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AutoNum type="arabicPeriod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Conclusion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09135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8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ROB</a:t>
            </a:r>
            <a:r>
              <a:rPr lang="en-US" altLang="zh-CN" sz="4250" b="1" i="0" u="none" strike="noStrike" kern="1200" cap="none" spc="5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</a:t>
            </a:r>
            <a:r>
              <a:rPr lang="en-US" altLang="zh-CN" sz="425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4250" b="1" i="0" u="none" strike="noStrike" kern="1200" cap="none" spc="-37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37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ME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NT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4184035" cy="38807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8" name="文本框"/>
          <p:cNvSpPr>
            <a:spLocks noGrp="1"/>
          </p:cNvSpPr>
          <p:nvPr>
            <p:ph type="body" idx="2"/>
          </p:nvPr>
        </p:nvSpPr>
        <p:spPr>
          <a:xfrm rot="0">
            <a:off x="5089970" y="2160589"/>
            <a:ext cx="2821957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Dataset overview of an employee, contains the information about employees in a company.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9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9112389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8200" y="838200"/>
            <a:ext cx="5263514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PROJECT</a:t>
            </a:r>
            <a:r>
              <a:rPr lang="en-US" altLang="zh-CN" sz="425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OVERVIEW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990600" y="2133600"/>
            <a:ext cx="62484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7144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200" b="1" i="0" u="none" strike="noStrike" kern="1200" cap="none" spc="-2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AR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2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H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-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20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200" b="1" i="0" u="none" strike="noStrike" kern="1200" cap="none" spc="-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2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200" b="1" i="0" u="none" strike="noStrike" kern="1200" cap="none" spc="-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20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2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S?</a:t>
            </a:r>
            <a:endParaRPr lang="zh-CN" altLang="en-US" sz="32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 The end users in employee performance analysis include: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1. Human Resource management professionals.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2. Data Analysts.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3. Team Leaders.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	</a:t>
            </a:r>
            <a:endParaRPr lang="zh-CN" altLang="en-US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8719022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77334" y="474555"/>
            <a:ext cx="3854528" cy="1642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b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-34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</a:t>
            </a:r>
            <a:r>
              <a:rPr lang="en-US" altLang="zh-CN" sz="3600" b="1" i="0" u="none" strike="noStrike" kern="1200" cap="none" spc="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6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29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V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A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LU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E</a:t>
            </a:r>
            <a:r>
              <a:rPr lang="en-US" altLang="zh-CN" sz="3600" b="1" i="0" u="none" strike="noStrike" kern="1200" cap="none" spc="-6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R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-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P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2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-3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</a:t>
            </a:r>
            <a:r>
              <a:rPr lang="en-US" altLang="zh-CN" sz="3600" b="1" i="0" u="none" strike="noStrike" kern="1200" cap="none" spc="-3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</a:t>
            </a:r>
            <a:r>
              <a:rPr lang="en-US" altLang="zh-CN" sz="360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5" name="文本框"/>
          <p:cNvSpPr>
            <a:spLocks noGrp="1"/>
          </p:cNvSpPr>
          <p:nvPr>
            <p:ph type="body" idx="2"/>
          </p:nvPr>
        </p:nvSpPr>
        <p:spPr>
          <a:xfrm rot="0">
            <a:off x="533400" y="2362200"/>
            <a:ext cx="3854528" cy="426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*Filtering- purpose to fill the missing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*Conditional formatting- blank values.</a:t>
            </a:r>
            <a:endParaRPr lang="en-US" altLang="zh-CN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*Using- Pivot table and chart.</a:t>
            </a: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760913" y="559815"/>
            <a:ext cx="4002087" cy="439318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7702425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Dataset Description</a:t>
            </a:r>
            <a:endParaRPr lang="zh-CN" altLang="en-US" sz="360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677334" y="1524000"/>
            <a:ext cx="8596668" cy="451736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data set-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Kaggle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There are </a:t>
            </a: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26 features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marL="342900" indent="-34290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The important ten features are,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Employment ID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First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Last name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Gender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status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type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Employee classification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Performance score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Current employee ratings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7429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404040"/>
                </a:solidFill>
                <a:latin typeface="Trebuchet MS" pitchFamily="0" charset="0"/>
                <a:ea typeface="华文新魏" pitchFamily="0" charset="0"/>
                <a:cs typeface="Lucida Sans"/>
              </a:rPr>
              <a:t>Business units</a:t>
            </a: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  <a:p>
            <a:pPr lvl="1" marL="400050" indent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16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479448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矩形"/>
          <p:cNvSpPr>
            <a:spLocks/>
          </p:cNvSpPr>
          <p:nvPr/>
        </p:nvSpPr>
        <p:spPr>
          <a:xfrm rot="0">
            <a:off x="752474" y="6486037"/>
            <a:ext cx="1773555" cy="3238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THE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WOW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"</a:t>
            </a:r>
            <a:r>
              <a:rPr lang="en-US" altLang="zh-CN" sz="4250" b="1" i="0" u="none" strike="noStrike" kern="1200" cap="none" spc="8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IN</a:t>
            </a:r>
            <a:r>
              <a:rPr lang="en-US" altLang="zh-CN" sz="4250" b="1" i="0" u="none" strike="noStrike" kern="1200" cap="none" spc="-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15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OUR</a:t>
            </a:r>
            <a:r>
              <a:rPr lang="en-US" altLang="zh-CN" sz="4250" b="1" i="0" u="none" strike="noStrike" kern="1200" cap="none" spc="-1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 </a:t>
            </a:r>
            <a:r>
              <a:rPr lang="en-US" altLang="zh-CN" sz="4250" b="1" i="0" u="none" strike="noStrike" kern="1200" cap="none" spc="20" baseline="0">
                <a:solidFill>
                  <a:srgbClr val="EE8D6A"/>
                </a:solidFill>
                <a:latin typeface="Trebuchet MS" pitchFamily="0" charset="0"/>
                <a:ea typeface="方正姚体" pitchFamily="0" charset="0"/>
                <a:cs typeface="Lucida Sans"/>
              </a:rPr>
              <a:t>SOLUTION</a:t>
            </a:r>
            <a:endParaRPr lang="zh-CN" altLang="en-US" sz="4250" b="1" i="0" u="none" strike="noStrike" kern="1200" cap="none" spc="0" baseline="0">
              <a:solidFill>
                <a:srgbClr val="EE8D6A"/>
              </a:solidFill>
              <a:latin typeface="Trebuchet MS" pitchFamily="0" charset="0"/>
              <a:ea typeface="方正姚体" pitchFamily="0" charset="0"/>
              <a:cs typeface="Lucida Sans"/>
            </a:endParaRPr>
          </a:p>
        </p:txBody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2533650" y="2160589"/>
            <a:ext cx="6740352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r>
              <a:rPr lang="en-US" altLang="zh-CN" sz="3200" b="0" i="0" u="none" strike="noStrike" kern="1200" cap="none" spc="0" baseline="0">
                <a:solidFill>
                  <a:srgbClr val="404040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Performance Level– These include the categories such as Levels in very high, high, medium, low, etc...</a:t>
            </a: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pitchFamily="0" charset="2"/>
              <a:buChar char=""/>
            </a:pPr>
            <a:endParaRPr lang="en-US" altLang="zh-CN" sz="3200" b="0" i="0" u="none" strike="noStrike" kern="1200" cap="none" spc="0" baseline="0">
              <a:solidFill>
                <a:srgbClr val="404040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rgbClr val="404040"/>
              </a:solidFill>
              <a:latin typeface="Trebuchet MS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3189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51</cp:revision>
  <dcterms:created xsi:type="dcterms:W3CDTF">2024-03-29T15:07:22Z</dcterms:created>
  <dcterms:modified xsi:type="dcterms:W3CDTF">2024-09-06T12:05:30Z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