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6" r:id="rId7"/>
    <p:sldId id="262" r:id="rId8"/>
    <p:sldId id="267" r:id="rId9"/>
    <p:sldId id="263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hikksha.s.lv\Downloads\Nithikksha%204379%20final%20assess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hikksha.s.lv\Downloads\Nithikksha%204379%20final%20assess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[Nithikksha 4379 final assessment.xlsx]q5!PivotTable9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'q5'!$E$4:$E$5</c:f>
              <c:strCache>
                <c:ptCount val="1"/>
                <c:pt idx="0">
                  <c:v>C.O.D.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'q5'!$D$6:$D$15</c:f>
              <c:multiLvlStrCache>
                <c:ptCount val="7"/>
                <c:lvl>
                  <c:pt idx="0">
                    <c:v>Apr</c:v>
                  </c:pt>
                  <c:pt idx="1">
                    <c:v>May</c:v>
                  </c:pt>
                  <c:pt idx="2">
                    <c:v>Mar</c:v>
                  </c:pt>
                  <c:pt idx="3">
                    <c:v>Jul</c:v>
                  </c:pt>
                  <c:pt idx="4">
                    <c:v>Jun</c:v>
                  </c:pt>
                  <c:pt idx="5">
                    <c:v>Oct</c:v>
                  </c:pt>
                  <c:pt idx="6">
                    <c:v>Sep</c:v>
                  </c:pt>
                </c:lvl>
                <c:lvl>
                  <c:pt idx="0">
                    <c:v>2021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'q5'!$E$6:$E$15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15-4116-93CB-4707BFD0C09A}"/>
            </c:ext>
          </c:extLst>
        </c:ser>
        <c:ser>
          <c:idx val="1"/>
          <c:order val="1"/>
          <c:tx>
            <c:strRef>
              <c:f>'q5'!$F$4:$F$5</c:f>
              <c:strCache>
                <c:ptCount val="1"/>
                <c:pt idx="0">
                  <c:v>Account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'q5'!$D$6:$D$15</c:f>
              <c:multiLvlStrCache>
                <c:ptCount val="7"/>
                <c:lvl>
                  <c:pt idx="0">
                    <c:v>Apr</c:v>
                  </c:pt>
                  <c:pt idx="1">
                    <c:v>May</c:v>
                  </c:pt>
                  <c:pt idx="2">
                    <c:v>Mar</c:v>
                  </c:pt>
                  <c:pt idx="3">
                    <c:v>Jul</c:v>
                  </c:pt>
                  <c:pt idx="4">
                    <c:v>Jun</c:v>
                  </c:pt>
                  <c:pt idx="5">
                    <c:v>Oct</c:v>
                  </c:pt>
                  <c:pt idx="6">
                    <c:v>Sep</c:v>
                  </c:pt>
                </c:lvl>
                <c:lvl>
                  <c:pt idx="0">
                    <c:v>2021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'q5'!$F$6:$F$15</c:f>
              <c:numCache>
                <c:formatCode>General</c:formatCode>
                <c:ptCount val="7"/>
                <c:pt idx="0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15-4116-93CB-4707BFD0C09A}"/>
            </c:ext>
          </c:extLst>
        </c:ser>
        <c:ser>
          <c:idx val="2"/>
          <c:order val="2"/>
          <c:tx>
            <c:strRef>
              <c:f>'q5'!$G$4:$G$5</c:f>
              <c:strCache>
                <c:ptCount val="1"/>
                <c:pt idx="0">
                  <c:v>Warranty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'q5'!$D$6:$D$15</c:f>
              <c:multiLvlStrCache>
                <c:ptCount val="7"/>
                <c:lvl>
                  <c:pt idx="0">
                    <c:v>Apr</c:v>
                  </c:pt>
                  <c:pt idx="1">
                    <c:v>May</c:v>
                  </c:pt>
                  <c:pt idx="2">
                    <c:v>Mar</c:v>
                  </c:pt>
                  <c:pt idx="3">
                    <c:v>Jul</c:v>
                  </c:pt>
                  <c:pt idx="4">
                    <c:v>Jun</c:v>
                  </c:pt>
                  <c:pt idx="5">
                    <c:v>Oct</c:v>
                  </c:pt>
                  <c:pt idx="6">
                    <c:v>Sep</c:v>
                  </c:pt>
                </c:lvl>
                <c:lvl>
                  <c:pt idx="0">
                    <c:v>2021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'q5'!$G$6:$G$15</c:f>
              <c:numCache>
                <c:formatCode>General</c:formatCode>
                <c:ptCount val="7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15-4116-93CB-4707BFD0C09A}"/>
            </c:ext>
          </c:extLst>
        </c:ser>
        <c:ser>
          <c:idx val="3"/>
          <c:order val="3"/>
          <c:tx>
            <c:strRef>
              <c:f>'q5'!$H$4:$H$5</c:f>
              <c:strCache>
                <c:ptCount val="1"/>
                <c:pt idx="0">
                  <c:v>P.O.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'q5'!$D$6:$D$15</c:f>
              <c:multiLvlStrCache>
                <c:ptCount val="7"/>
                <c:lvl>
                  <c:pt idx="0">
                    <c:v>Apr</c:v>
                  </c:pt>
                  <c:pt idx="1">
                    <c:v>May</c:v>
                  </c:pt>
                  <c:pt idx="2">
                    <c:v>Mar</c:v>
                  </c:pt>
                  <c:pt idx="3">
                    <c:v>Jul</c:v>
                  </c:pt>
                  <c:pt idx="4">
                    <c:v>Jun</c:v>
                  </c:pt>
                  <c:pt idx="5">
                    <c:v>Oct</c:v>
                  </c:pt>
                  <c:pt idx="6">
                    <c:v>Sep</c:v>
                  </c:pt>
                </c:lvl>
                <c:lvl>
                  <c:pt idx="0">
                    <c:v>2021</c:v>
                  </c:pt>
                  <c:pt idx="5">
                    <c:v>2020</c:v>
                  </c:pt>
                </c:lvl>
              </c:multiLvlStrCache>
            </c:multiLvlStrRef>
          </c:cat>
          <c:val>
            <c:numRef>
              <c:f>'q5'!$H$6:$H$15</c:f>
              <c:numCache>
                <c:formatCode>General</c:formatCode>
                <c:ptCount val="7"/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15-4116-93CB-4707BFD0C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393407"/>
        <c:axId val="124405887"/>
      </c:barChart>
      <c:catAx>
        <c:axId val="12439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05887"/>
        <c:crosses val="autoZero"/>
        <c:auto val="1"/>
        <c:lblAlgn val="ctr"/>
        <c:lblOffset val="100"/>
        <c:noMultiLvlLbl val="0"/>
      </c:catAx>
      <c:valAx>
        <c:axId val="12440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93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[Nithikksha 4379 final assessment.xlsx]Sheet9!PivotTable17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Sheet9!$AH$11</c:f>
              <c:strCache>
                <c:ptCount val="1"/>
                <c:pt idx="0">
                  <c:v>Sum of PartsCost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Sheet9!$AG$12:$AG$17</c:f>
              <c:strCache>
                <c:ptCount val="6"/>
                <c:pt idx="0">
                  <c:v>Burton</c:v>
                </c:pt>
                <c:pt idx="1">
                  <c:v>Khan</c:v>
                </c:pt>
                <c:pt idx="2">
                  <c:v>Ling</c:v>
                </c:pt>
                <c:pt idx="3">
                  <c:v>Cartier</c:v>
                </c:pt>
                <c:pt idx="4">
                  <c:v>Lopez</c:v>
                </c:pt>
                <c:pt idx="5">
                  <c:v>Michner</c:v>
                </c:pt>
              </c:strCache>
            </c:strRef>
          </c:cat>
          <c:val>
            <c:numRef>
              <c:f>Sheet9!$AH$12:$AH$17</c:f>
              <c:numCache>
                <c:formatCode>General</c:formatCode>
                <c:ptCount val="6"/>
                <c:pt idx="0">
                  <c:v>49729.528199999993</c:v>
                </c:pt>
                <c:pt idx="1">
                  <c:v>38257.102500000001</c:v>
                </c:pt>
                <c:pt idx="2">
                  <c:v>36801.880499999977</c:v>
                </c:pt>
                <c:pt idx="3">
                  <c:v>30996.901300000001</c:v>
                </c:pt>
                <c:pt idx="4">
                  <c:v>20570.826899999996</c:v>
                </c:pt>
                <c:pt idx="5">
                  <c:v>18828.729899999998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6-4CE9-8586-B06B5CE3479F}"/>
            </c:ext>
          </c:extLst>
        </c:ser>
        <c:ser>
          <c:idx val="1"/>
          <c:order val="1"/>
          <c:tx>
            <c:strRef>
              <c:f>Sheet9!$AI$11</c:f>
              <c:strCache>
                <c:ptCount val="1"/>
                <c:pt idx="0">
                  <c:v>Count of WO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Sheet9!$AG$12:$AG$17</c:f>
              <c:strCache>
                <c:ptCount val="6"/>
                <c:pt idx="0">
                  <c:v>Burton</c:v>
                </c:pt>
                <c:pt idx="1">
                  <c:v>Khan</c:v>
                </c:pt>
                <c:pt idx="2">
                  <c:v>Ling</c:v>
                </c:pt>
                <c:pt idx="3">
                  <c:v>Cartier</c:v>
                </c:pt>
                <c:pt idx="4">
                  <c:v>Lopez</c:v>
                </c:pt>
                <c:pt idx="5">
                  <c:v>Michner</c:v>
                </c:pt>
              </c:strCache>
            </c:strRef>
          </c:cat>
          <c:val>
            <c:numRef>
              <c:f>Sheet9!$AI$12:$AI$17</c:f>
              <c:numCache>
                <c:formatCode>General</c:formatCode>
                <c:ptCount val="6"/>
                <c:pt idx="0">
                  <c:v>201</c:v>
                </c:pt>
                <c:pt idx="1">
                  <c:v>231</c:v>
                </c:pt>
                <c:pt idx="2">
                  <c:v>232</c:v>
                </c:pt>
                <c:pt idx="3">
                  <c:v>180</c:v>
                </c:pt>
                <c:pt idx="4">
                  <c:v>104</c:v>
                </c:pt>
                <c:pt idx="5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66-4CE9-8586-B06B5CE34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3574975"/>
        <c:axId val="1523573055"/>
      </c:barChart>
      <c:catAx>
        <c:axId val="1523574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573055"/>
        <c:crosses val="autoZero"/>
        <c:auto val="1"/>
        <c:lblAlgn val="ctr"/>
        <c:lblOffset val="100"/>
        <c:noMultiLvlLbl val="0"/>
      </c:catAx>
      <c:valAx>
        <c:axId val="1523573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57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7E5A-D8AC-CAF8-CB04-D8EC5D9F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1DFA8-3BAA-5D66-5402-D27C23AE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186D-44DF-155E-C868-32EC5B5E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07F2-67BE-D359-ABF0-24BA992C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2C5A-D4A5-CA3F-C984-31A65DC5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EFA7-6A5D-39D5-D2DD-0DF203C5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7471F-2505-DA3E-AE42-E71B5D3B7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5B80-9F24-5D93-F0B7-A0325E78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EA69-9D32-A1A3-F210-48148F67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8E5BC-E9A0-E728-2A15-58F7145C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AD7FA-A86B-F364-7AC8-A833B8ECD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ED826-7A03-6B5A-889C-090DA066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1C5F-A840-CB61-AEA6-AC041B4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A820-C881-A89C-63DD-4BAFF13C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D8094-8F7D-4C37-A323-7F545E7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0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7155-F115-DFC5-2EFB-BE89180A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C3C8-8AE6-7541-42EB-4624335E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E5A5-B95B-E6D1-B513-F7658F5F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161B-B630-9489-CFCE-320C0F15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44BB-3639-6998-24F0-06419BC0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D006-18F3-2563-D12B-3C971DA4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1E330-D94A-E2C8-A833-3BF73A219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6046-BF2B-84BD-8ECB-565E44E8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8F3C-40D3-7AFC-93EC-61A6CAA6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2B70-D23D-4A8D-DF0D-A5CBC526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2F14-1117-988A-5A83-9477EEE2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6B67-F9E3-CB5A-132A-E27E9D4DA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C97EF-2ED5-1ED0-10B9-FE86A817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1A42-0616-B43F-886D-DF231604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EFAA5-E1DA-A33E-55CA-601F6BDA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1F4F-C934-C5A1-7D9C-15ECC5DA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00C5-D11D-FDDA-6AD7-49FEBFEC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69E2-1F0B-DBF1-2EBC-B99268A5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024A-0E00-597C-2D2F-693C6A21A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A7658-F122-FB35-946E-608C72FAB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16455-9520-8611-AB9A-39C1B14D2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464EE-47DD-375D-E8BE-5431866B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69EE1-2E0A-FDB7-0652-3F1391B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05B53-8AD9-EC7C-D492-E7421BA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9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D34C-CE07-085B-2043-3D50DEA6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76E37-29D7-EE28-69AA-A14EFF73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5773-E4A5-2A4B-9E05-76D513A6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F1265-B5CE-4B7A-B885-10421998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8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02A40-032C-06AB-DF16-4EC22EC3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D3033-D4D4-DD1B-093A-4311D369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1BBF-5215-3FF8-1D16-3A908B10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0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84F4-A040-DB8F-B8DA-AFE45584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B27E-FF10-71A9-39DC-A5CEFA43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49FD6-774C-7A25-CB4E-812F487CA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F51A-36A3-CCB2-4154-8D710E7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51542-7A74-6808-01D5-516E9629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D437D-F156-F8AC-CE3F-11BE1268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4322-AB69-25CF-22E8-7DAA9066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AA9E8-EDFD-CCF6-74E6-038976AF1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5E4B5-5652-E78C-9E4B-E7F57C9F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3890-7F2B-74F4-39B4-1342B644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E68F1-B389-0689-AF8D-3CCC18AA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6C702-57E6-30B4-DBD7-2F32C18B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4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B0E35-3994-8FCA-AD2F-06005315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9346-B343-A70C-E388-6D5ACD2AF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0CE8-BC55-F65E-587F-C1220780F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49D98-C578-4B44-902E-DBF823774D0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53C6-B113-1103-CDD6-C00BFDC87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0D6D-8DBF-A8DA-5D25-A8DF053D0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A27C5-7C9E-416A-A6EA-4DDC0AB50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6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D928-89AA-99A3-AD8E-6E51FF51C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FINAL ASSESSMENT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EE95-7D3B-8839-3D61-E91BBC9E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0543" y="4066269"/>
            <a:ext cx="9144000" cy="1132114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                   4379</a:t>
            </a:r>
          </a:p>
          <a:p>
            <a:r>
              <a:rPr lang="en-US" sz="2800" dirty="0"/>
              <a:t>                                                        NITHIKKSHA S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FADD4-7FD9-EB1C-0D86-09A73531FF9C}"/>
              </a:ext>
            </a:extLst>
          </p:cNvPr>
          <p:cNvSpPr/>
          <p:nvPr/>
        </p:nvSpPr>
        <p:spPr>
          <a:xfrm>
            <a:off x="0" y="0"/>
            <a:ext cx="12192000" cy="13933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3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C96B-5759-E609-0E75-4E516E1B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0301FC-0554-31AD-244E-2F2234AC8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046701"/>
              </p:ext>
            </p:extLst>
          </p:nvPr>
        </p:nvGraphicFramePr>
        <p:xfrm>
          <a:off x="2906485" y="2057399"/>
          <a:ext cx="6041571" cy="3635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39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3FDD9A-FC83-7A18-C975-6CB3561DB614}"/>
              </a:ext>
            </a:extLst>
          </p:cNvPr>
          <p:cNvSpPr/>
          <p:nvPr/>
        </p:nvSpPr>
        <p:spPr>
          <a:xfrm>
            <a:off x="838199" y="2055813"/>
            <a:ext cx="10515599" cy="3908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C96B-5759-E609-0E75-4E516E1B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2681967"/>
            <a:ext cx="9590313" cy="3494995"/>
          </a:xfrm>
        </p:spPr>
        <p:txBody>
          <a:bodyPr/>
          <a:lstStyle/>
          <a:p>
            <a:r>
              <a:rPr lang="en-IN" dirty="0"/>
              <a:t>Compared to 2020,  2021 has more orders overall</a:t>
            </a:r>
          </a:p>
          <a:p>
            <a:r>
              <a:rPr lang="en-IN" dirty="0"/>
              <a:t>COD is always remains high and increases over time.</a:t>
            </a:r>
          </a:p>
          <a:p>
            <a:r>
              <a:rPr lang="en-IN" dirty="0"/>
              <a:t>Account payment is standard</a:t>
            </a:r>
          </a:p>
          <a:p>
            <a:r>
              <a:rPr lang="en-IN" dirty="0"/>
              <a:t>Warranty increases over time in less counts</a:t>
            </a:r>
          </a:p>
          <a:p>
            <a:r>
              <a:rPr lang="en-IN" dirty="0"/>
              <a:t>Credit also has minor increase over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FB77D-0176-105E-D691-EAD7E8432D10}"/>
              </a:ext>
            </a:extLst>
          </p:cNvPr>
          <p:cNvSpPr/>
          <p:nvPr/>
        </p:nvSpPr>
        <p:spPr>
          <a:xfrm>
            <a:off x="1970315" y="1976211"/>
            <a:ext cx="2862943" cy="420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5117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AF9913-C156-A6CF-6CA4-3B9321EC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571" y="2368962"/>
            <a:ext cx="7728857" cy="34984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-1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6.Relationship between technician and parts cost</a:t>
            </a:r>
          </a:p>
        </p:txBody>
      </p:sp>
    </p:spTree>
    <p:extLst>
      <p:ext uri="{BB962C8B-B14F-4D97-AF65-F5344CB8AC3E}">
        <p14:creationId xmlns:p14="http://schemas.microsoft.com/office/powerpoint/2010/main" val="387224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70DD1F8-04FF-700E-DD80-FB96177E84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010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C96B-5759-E609-0E75-4E516E1B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Yes, there is relationship between technicians and parts costs.</a:t>
            </a:r>
          </a:p>
          <a:p>
            <a:r>
              <a:rPr lang="en-IN" dirty="0"/>
              <a:t>As technicians increases the  sum of parts costs also increases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0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0D884D-CA0A-3589-9498-5EB768B59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46" y="1943554"/>
            <a:ext cx="6820852" cy="348663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Most common type of services in each district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7DAA0-EC54-6C0F-C607-E7DE8E7301A3}"/>
              </a:ext>
            </a:extLst>
          </p:cNvPr>
          <p:cNvSpPr txBox="1"/>
          <p:nvPr/>
        </p:nvSpPr>
        <p:spPr>
          <a:xfrm>
            <a:off x="2111829" y="5943600"/>
            <a:ext cx="831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Assess is the most common type of services in each district</a:t>
            </a:r>
          </a:p>
        </p:txBody>
      </p:sp>
    </p:spTree>
    <p:extLst>
      <p:ext uri="{BB962C8B-B14F-4D97-AF65-F5344CB8AC3E}">
        <p14:creationId xmlns:p14="http://schemas.microsoft.com/office/powerpoint/2010/main" val="291115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A5F9-0377-B9A6-A54B-E2A372DF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518D45-09D3-45DD-7262-2F24984EC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456" y="1675227"/>
            <a:ext cx="106410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E2AA-10A6-F926-0AFB-F1E22A47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53838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0B85-2FDA-03D1-D5EB-0271FE30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2371"/>
            <a:ext cx="12192000" cy="57041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D98B9F-051C-4D44-6EF9-8A18909F9BA9}"/>
              </a:ext>
            </a:extLst>
          </p:cNvPr>
          <p:cNvSpPr/>
          <p:nvPr/>
        </p:nvSpPr>
        <p:spPr>
          <a:xfrm>
            <a:off x="-76200" y="-54429"/>
            <a:ext cx="12192000" cy="1012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9.DASHBOARD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CABD1-D0FD-71C8-A171-29F2E6B3BA7B}"/>
              </a:ext>
            </a:extLst>
          </p:cNvPr>
          <p:cNvSpPr/>
          <p:nvPr/>
        </p:nvSpPr>
        <p:spPr>
          <a:xfrm>
            <a:off x="195943" y="1110343"/>
            <a:ext cx="11821886" cy="5464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B1018-40BB-C2CC-FF61-2D408976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1290410"/>
            <a:ext cx="11383964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1.Average Lead time between requested time and completed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71256-3485-6973-C707-F7E517849164}"/>
              </a:ext>
            </a:extLst>
          </p:cNvPr>
          <p:cNvSpPr txBox="1"/>
          <p:nvPr/>
        </p:nvSpPr>
        <p:spPr>
          <a:xfrm>
            <a:off x="7230982" y="2223242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filled the blank value in work date by today’s date </a:t>
            </a:r>
            <a:r>
              <a:rPr lang="en-IN" b="1" dirty="0"/>
              <a:t>=today()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have calculated the day difference using </a:t>
            </a:r>
            <a:r>
              <a:rPr lang="en-IN" b="1" dirty="0"/>
              <a:t>=days()</a:t>
            </a:r>
            <a:r>
              <a:rPr lang="en-IN" dirty="0"/>
              <a:t> function between requested date and completed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average function, I have found the average time between requested time and completed time.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B19DF3-8101-4AED-4394-3994CF11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977B90-A37F-2D4F-6133-A8B966CA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36" y="3429000"/>
            <a:ext cx="4540805" cy="9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3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2.District that has a highest number of rush jobs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5492235-9654-C6E0-3127-67D5620F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1591" y="1943554"/>
            <a:ext cx="3908152" cy="3970687"/>
          </a:xfrm>
        </p:spPr>
      </p:pic>
    </p:spTree>
    <p:extLst>
      <p:ext uri="{BB962C8B-B14F-4D97-AF65-F5344CB8AC3E}">
        <p14:creationId xmlns:p14="http://schemas.microsoft.com/office/powerpoint/2010/main" val="34075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3FDD9A-FC83-7A18-C975-6CB3561DB614}"/>
              </a:ext>
            </a:extLst>
          </p:cNvPr>
          <p:cNvSpPr/>
          <p:nvPr/>
        </p:nvSpPr>
        <p:spPr>
          <a:xfrm>
            <a:off x="838200" y="2106045"/>
            <a:ext cx="10515599" cy="3908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C96B-5759-E609-0E75-4E516E1B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2681967"/>
            <a:ext cx="9590313" cy="3494995"/>
          </a:xfrm>
        </p:spPr>
        <p:txBody>
          <a:bodyPr/>
          <a:lstStyle/>
          <a:p>
            <a:r>
              <a:rPr lang="en-IN" dirty="0"/>
              <a:t>North west district has the highest rush jobs with 45 work orders</a:t>
            </a:r>
          </a:p>
          <a:p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FB77D-0176-105E-D691-EAD7E8432D10}"/>
              </a:ext>
            </a:extLst>
          </p:cNvPr>
          <p:cNvSpPr/>
          <p:nvPr/>
        </p:nvSpPr>
        <p:spPr>
          <a:xfrm>
            <a:off x="1970315" y="1976211"/>
            <a:ext cx="2862943" cy="420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861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02865B-74D3-50FB-C78E-018233651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559724"/>
            <a:ext cx="3947172" cy="215379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Average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Lbrhrs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 between rush and non rush jobs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E7011-9EDD-0DDB-4ADB-18B620F5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162"/>
            <a:ext cx="5284231" cy="3103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2EEF6-7F6D-A1B2-308F-3B3B5202B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24" y="5192983"/>
            <a:ext cx="427732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3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3FDD9A-FC83-7A18-C975-6CB3561DB614}"/>
              </a:ext>
            </a:extLst>
          </p:cNvPr>
          <p:cNvSpPr/>
          <p:nvPr/>
        </p:nvSpPr>
        <p:spPr>
          <a:xfrm>
            <a:off x="838200" y="2106045"/>
            <a:ext cx="10515599" cy="3908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C96B-5759-E609-0E75-4E516E1B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5" y="2681967"/>
            <a:ext cx="9590313" cy="3494995"/>
          </a:xfrm>
        </p:spPr>
        <p:txBody>
          <a:bodyPr/>
          <a:lstStyle/>
          <a:p>
            <a:r>
              <a:rPr lang="en-IN" dirty="0"/>
              <a:t>The average working hours of non-rush jobs are higher compared to rush jobs.</a:t>
            </a:r>
          </a:p>
          <a:p>
            <a:r>
              <a:rPr lang="en-IN" dirty="0"/>
              <a:t>Non rush jobs has an average of 0.79 </a:t>
            </a:r>
            <a:r>
              <a:rPr lang="en-IN" dirty="0" err="1"/>
              <a:t>lbrhrs</a:t>
            </a:r>
            <a:r>
              <a:rPr lang="en-IN" dirty="0"/>
              <a:t> and rush jobs has an average of 0.58 </a:t>
            </a:r>
            <a:r>
              <a:rPr lang="en-IN" dirty="0" err="1"/>
              <a:t>lbrhrs</a:t>
            </a:r>
            <a:r>
              <a:rPr lang="en-IN" dirty="0"/>
              <a:t>.</a:t>
            </a:r>
          </a:p>
          <a:p>
            <a:r>
              <a:rPr lang="en-IN" dirty="0"/>
              <a:t>The average difference is calculated.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FB77D-0176-105E-D691-EAD7E8432D10}"/>
              </a:ext>
            </a:extLst>
          </p:cNvPr>
          <p:cNvSpPr/>
          <p:nvPr/>
        </p:nvSpPr>
        <p:spPr>
          <a:xfrm>
            <a:off x="1970315" y="1976211"/>
            <a:ext cx="2862943" cy="420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32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A63E69-46FF-BD66-763D-3FBEE61FB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3" y="1825625"/>
            <a:ext cx="494291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Distribution of payment types across different services</a:t>
            </a:r>
          </a:p>
        </p:txBody>
      </p:sp>
    </p:spTree>
    <p:extLst>
      <p:ext uri="{BB962C8B-B14F-4D97-AF65-F5344CB8AC3E}">
        <p14:creationId xmlns:p14="http://schemas.microsoft.com/office/powerpoint/2010/main" val="9724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3FDD9A-FC83-7A18-C975-6CB3561DB614}"/>
              </a:ext>
            </a:extLst>
          </p:cNvPr>
          <p:cNvSpPr/>
          <p:nvPr/>
        </p:nvSpPr>
        <p:spPr>
          <a:xfrm>
            <a:off x="838200" y="2106045"/>
            <a:ext cx="10515599" cy="3908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C96B-5759-E609-0E75-4E516E1B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5" y="3237139"/>
            <a:ext cx="9590313" cy="3494995"/>
          </a:xfrm>
        </p:spPr>
        <p:txBody>
          <a:bodyPr/>
          <a:lstStyle/>
          <a:p>
            <a:r>
              <a:rPr lang="en-IN" dirty="0"/>
              <a:t>Distribution across services for each payment is </a:t>
            </a:r>
            <a:r>
              <a:rPr lang="en-IN" dirty="0" err="1"/>
              <a:t>diplayed</a:t>
            </a:r>
            <a:r>
              <a:rPr lang="en-IN" dirty="0"/>
              <a:t>.</a:t>
            </a:r>
          </a:p>
          <a:p>
            <a:r>
              <a:rPr lang="en-IN" dirty="0"/>
              <a:t> Account has higher distribution compared to all other payment method across each services, which is followed by COD , PO, Warranty and Credit.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3FB77D-0176-105E-D691-EAD7E8432D10}"/>
              </a:ext>
            </a:extLst>
          </p:cNvPr>
          <p:cNvSpPr/>
          <p:nvPr/>
        </p:nvSpPr>
        <p:spPr>
          <a:xfrm>
            <a:off x="1970315" y="1976211"/>
            <a:ext cx="2862943" cy="420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INFERENCE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4578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D83B-AD25-837A-7722-D0AAA2F3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086993-6DB4-296D-44B7-CCE0A198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681" y="1943554"/>
            <a:ext cx="6818865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1B9167-55A8-CEA1-8759-5C27DF62B55A}"/>
              </a:ext>
            </a:extLst>
          </p:cNvPr>
          <p:cNvSpPr/>
          <p:nvPr/>
        </p:nvSpPr>
        <p:spPr>
          <a:xfrm>
            <a:off x="0" y="0"/>
            <a:ext cx="12192000" cy="1578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5.Trends in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8436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289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Office Theme</vt:lpstr>
      <vt:lpstr>EXCEL FINAL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</dc:title>
  <dc:creator>Nithikksha S</dc:creator>
  <cp:lastModifiedBy>Nithikksha S</cp:lastModifiedBy>
  <cp:revision>4</cp:revision>
  <dcterms:created xsi:type="dcterms:W3CDTF">2024-04-02T01:28:45Z</dcterms:created>
  <dcterms:modified xsi:type="dcterms:W3CDTF">2024-04-02T11:16:34Z</dcterms:modified>
</cp:coreProperties>
</file>