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74" r:id="rId1"/>
    <p:sldMasterId id="2147483810" r:id="rId2"/>
    <p:sldMasterId id="2147483828" r:id="rId3"/>
  </p:sldMasterIdLst>
  <p:notesMasterIdLst>
    <p:notesMasterId r:id="rId17"/>
  </p:notesMasterIdLst>
  <p:sldIdLst>
    <p:sldId id="256" r:id="rId4"/>
    <p:sldId id="257" r:id="rId5"/>
    <p:sldId id="258" r:id="rId6"/>
    <p:sldId id="259" r:id="rId7"/>
    <p:sldId id="260" r:id="rId8"/>
    <p:sldId id="261" r:id="rId9"/>
    <p:sldId id="262" r:id="rId10"/>
    <p:sldId id="269" r:id="rId11"/>
    <p:sldId id="263" r:id="rId12"/>
    <p:sldId id="264" r:id="rId13"/>
    <p:sldId id="270" r:id="rId14"/>
    <p:sldId id="265" r:id="rId15"/>
    <p:sldId id="268" r:id="rId16"/>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charts/_rels/chart1.xml.rels><?xml version="1.0" encoding="UTF-8" standalone="yes"?>
<Relationships xmlns="http://schemas.openxmlformats.org/package/2006/relationships"><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[Projecr Thrisha.xlsx]Sheet1!PivotTable3</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Sheet1!$Q$5:$Q$6</c:f>
              <c:strCache>
                <c:ptCount val="1"/>
                <c:pt idx="0">
                  <c:v>Full-Time</c:v>
                </c:pt>
              </c:strCache>
            </c:strRef>
          </c:tx>
          <c:spPr>
            <a:solidFill>
              <a:schemeClr val="accent1"/>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Sheet1!$Q$7:$Q$13</c:f>
              <c:numCache>
                <c:formatCode>General</c:formatCode>
                <c:ptCount val="6"/>
                <c:pt idx="0">
                  <c:v>14</c:v>
                </c:pt>
                <c:pt idx="1">
                  <c:v>6</c:v>
                </c:pt>
                <c:pt idx="2">
                  <c:v>76</c:v>
                </c:pt>
                <c:pt idx="3">
                  <c:v>336</c:v>
                </c:pt>
                <c:pt idx="4">
                  <c:v>56</c:v>
                </c:pt>
                <c:pt idx="5">
                  <c:v>16</c:v>
                </c:pt>
              </c:numCache>
            </c:numRef>
          </c:val>
          <c:extLst>
            <c:ext xmlns:c16="http://schemas.microsoft.com/office/drawing/2014/chart" uri="{C3380CC4-5D6E-409C-BE32-E72D297353CC}">
              <c16:uniqueId val="{00000000-B134-364F-AAC9-1325333A2EF7}"/>
            </c:ext>
          </c:extLst>
        </c:ser>
        <c:ser>
          <c:idx val="1"/>
          <c:order val="1"/>
          <c:tx>
            <c:strRef>
              <c:f>Sheet1!$R$5:$R$6</c:f>
              <c:strCache>
                <c:ptCount val="1"/>
                <c:pt idx="0">
                  <c:v>Part-Time</c:v>
                </c:pt>
              </c:strCache>
            </c:strRef>
          </c:tx>
          <c:spPr>
            <a:solidFill>
              <a:schemeClr val="accent2"/>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Sheet1!$R$7:$R$13</c:f>
              <c:numCache>
                <c:formatCode>General</c:formatCode>
                <c:ptCount val="6"/>
                <c:pt idx="0">
                  <c:v>19</c:v>
                </c:pt>
                <c:pt idx="1">
                  <c:v>7</c:v>
                </c:pt>
                <c:pt idx="2">
                  <c:v>60</c:v>
                </c:pt>
                <c:pt idx="3">
                  <c:v>318</c:v>
                </c:pt>
                <c:pt idx="4">
                  <c:v>43</c:v>
                </c:pt>
                <c:pt idx="5">
                  <c:v>30</c:v>
                </c:pt>
              </c:numCache>
            </c:numRef>
          </c:val>
          <c:extLst>
            <c:ext xmlns:c16="http://schemas.microsoft.com/office/drawing/2014/chart" uri="{C3380CC4-5D6E-409C-BE32-E72D297353CC}">
              <c16:uniqueId val="{00000001-B134-364F-AAC9-1325333A2EF7}"/>
            </c:ext>
          </c:extLst>
        </c:ser>
        <c:ser>
          <c:idx val="2"/>
          <c:order val="2"/>
          <c:tx>
            <c:strRef>
              <c:f>Sheet1!$S$5:$S$6</c:f>
              <c:strCache>
                <c:ptCount val="1"/>
                <c:pt idx="0">
                  <c:v>Temporary</c:v>
                </c:pt>
              </c:strCache>
            </c:strRef>
          </c:tx>
          <c:spPr>
            <a:solidFill>
              <a:schemeClr val="accent3"/>
            </a:solidFill>
            <a:ln>
              <a:noFill/>
            </a:ln>
            <a:effectLst/>
          </c:spPr>
          <c:invertIfNegative val="0"/>
          <c:cat>
            <c:strRef>
              <c:f>Sheet1!$P$7:$P$13</c:f>
              <c:strCache>
                <c:ptCount val="6"/>
                <c:pt idx="0">
                  <c:v>Admin Offices</c:v>
                </c:pt>
                <c:pt idx="1">
                  <c:v>Executive Office</c:v>
                </c:pt>
                <c:pt idx="2">
                  <c:v>IT/IS</c:v>
                </c:pt>
                <c:pt idx="3">
                  <c:v>Production</c:v>
                </c:pt>
                <c:pt idx="4">
                  <c:v>Sales</c:v>
                </c:pt>
                <c:pt idx="5">
                  <c:v>Software Engineering</c:v>
                </c:pt>
              </c:strCache>
            </c:strRef>
          </c:cat>
          <c:val>
            <c:numRef>
              <c:f>Sheet1!$S$7:$S$13</c:f>
              <c:numCache>
                <c:formatCode>General</c:formatCode>
                <c:ptCount val="6"/>
                <c:pt idx="0">
                  <c:v>15</c:v>
                </c:pt>
                <c:pt idx="1">
                  <c:v>6</c:v>
                </c:pt>
                <c:pt idx="2">
                  <c:v>88</c:v>
                </c:pt>
                <c:pt idx="3">
                  <c:v>360</c:v>
                </c:pt>
                <c:pt idx="4">
                  <c:v>65</c:v>
                </c:pt>
                <c:pt idx="5">
                  <c:v>18</c:v>
                </c:pt>
              </c:numCache>
            </c:numRef>
          </c:val>
          <c:extLst>
            <c:ext xmlns:c16="http://schemas.microsoft.com/office/drawing/2014/chart" uri="{C3380CC4-5D6E-409C-BE32-E72D297353CC}">
              <c16:uniqueId val="{00000002-B134-364F-AAC9-1325333A2EF7}"/>
            </c:ext>
          </c:extLst>
        </c:ser>
        <c:dLbls>
          <c:showLegendKey val="0"/>
          <c:showVal val="0"/>
          <c:showCatName val="0"/>
          <c:showSerName val="0"/>
          <c:showPercent val="0"/>
          <c:showBubbleSize val="0"/>
        </c:dLbls>
        <c:gapWidth val="219"/>
        <c:overlap val="-27"/>
        <c:axId val="574795375"/>
        <c:axId val="574792015"/>
      </c:barChart>
      <c:catAx>
        <c:axId val="574795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792015"/>
        <c:crosses val="autoZero"/>
        <c:auto val="1"/>
        <c:lblAlgn val="ctr"/>
        <c:lblOffset val="100"/>
        <c:noMultiLvlLbl val="0"/>
      </c:catAx>
      <c:valAx>
        <c:axId val="5747920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7953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42006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91001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86548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08638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67052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36087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154108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505136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409671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202542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51811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106440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643939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117523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390787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356022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922567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050930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Tree>
    <p:extLst>
      <p:ext uri="{BB962C8B-B14F-4D97-AF65-F5344CB8AC3E}">
        <p14:creationId xmlns:p14="http://schemas.microsoft.com/office/powerpoint/2010/main" val="15721258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517615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412282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71192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01044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410959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934045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187447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334635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3020172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97847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889754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330626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790788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5188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9839583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86527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320817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19823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559302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8462396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3020344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5917591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0173968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4117517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95087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2430068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4798364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0609436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956499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24770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71375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98552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52023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theme" Target="../theme/theme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t>9/1/2024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8700674"/>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86288506"/>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8BD707-D9CF-40AE-B4C6-C98DA3205C09}" type="datetimeFigureOut">
              <a:rPr lang="en-US" smtClean="0"/>
              <a:t>9/1/2024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18555564"/>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 id="2147483846"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3.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400" y="771696"/>
            <a:ext cx="9982200" cy="1346266"/>
          </a:xfrm>
          <a:prstGeom prst="rect">
            <a:avLst/>
          </a:prstGeom>
        </p:spPr>
        <p:txBody>
          <a:bodyPr vert="horz" wrap="square" lIns="0" tIns="16510" rIns="0" bIns="0" rtlCol="0">
            <a:spAutoFit/>
          </a:bodyPr>
          <a:lstStyle/>
          <a:p>
            <a:pPr marL="3213735" algn="ctr">
              <a:spcBef>
                <a:spcPts val="130"/>
              </a:spcBef>
            </a:pPr>
            <a:r>
              <a:rPr lang="en-US" b="1" dirty="0">
                <a:latin typeface="Times New Roman" panose="02020603050405020304" pitchFamily="18" charset="0"/>
                <a:cs typeface="Times New Roman" panose="02020603050405020304" pitchFamily="18" charset="0"/>
              </a:rPr>
              <a:t>Employee Data Analysis using Excel</a:t>
            </a:r>
            <a:r>
              <a:rPr lang="en-US" b="1" i="0" dirty="0">
                <a:effectLst/>
                <a:latin typeface="Times New Roman" panose="02020603050405020304" pitchFamily="18" charset="0"/>
                <a:cs typeface="Times New Roman" panose="02020603050405020304" pitchFamily="18" charset="0"/>
              </a:rPr>
              <a:t> </a:t>
            </a:r>
            <a:br>
              <a:rPr lang="en-US" b="1" i="0" dirty="0">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114425" y="2998738"/>
            <a:ext cx="8610600" cy="2308324"/>
          </a:xfrm>
          <a:prstGeom prst="rect">
            <a:avLst/>
          </a:prstGeom>
          <a:noFill/>
        </p:spPr>
        <p:txBody>
          <a:bodyPr wrap="square" rtlCol="0">
            <a:spAutoFit/>
          </a:bodyPr>
          <a:lstStyle/>
          <a:p>
            <a:r>
              <a:rPr lang="en-US" sz="2400" dirty="0"/>
              <a:t>STUDENT NAME</a:t>
            </a:r>
            <a:r>
              <a:rPr lang="en-US" sz="2400" b="1" dirty="0"/>
              <a:t>:</a:t>
            </a:r>
            <a:r>
              <a:rPr lang="en-IN" sz="2400" b="1" dirty="0"/>
              <a:t>  NITHILA. M</a:t>
            </a:r>
            <a:endParaRPr lang="en-US" sz="2400" b="1" dirty="0"/>
          </a:p>
          <a:p>
            <a:r>
              <a:rPr lang="en-US" sz="2400" dirty="0"/>
              <a:t>REGISTER NO</a:t>
            </a:r>
            <a:r>
              <a:rPr lang="en-US" sz="2400" b="1" dirty="0"/>
              <a:t>:</a:t>
            </a:r>
            <a:r>
              <a:rPr lang="en-IN" sz="2400" b="1" dirty="0"/>
              <a:t> 312209730</a:t>
            </a:r>
          </a:p>
          <a:p>
            <a:r>
              <a:rPr lang="en-IN" sz="2400" dirty="0"/>
              <a:t>Naan </a:t>
            </a:r>
            <a:r>
              <a:rPr lang="en-IN" sz="2400" dirty="0" err="1"/>
              <a:t>mudhalvan</a:t>
            </a:r>
            <a:r>
              <a:rPr lang="en-IN" sz="2400" dirty="0"/>
              <a:t> Register Number:  </a:t>
            </a:r>
            <a:r>
              <a:rPr lang="en-IN" sz="2400" b="1" dirty="0"/>
              <a:t>asunm1353312209730</a:t>
            </a:r>
            <a:endParaRPr lang="en-US" sz="2400" b="1" dirty="0"/>
          </a:p>
          <a:p>
            <a:r>
              <a:rPr lang="en-US" sz="2400" dirty="0"/>
              <a:t>DEPARTMENT</a:t>
            </a:r>
            <a:r>
              <a:rPr lang="en-US" sz="2400" b="1" dirty="0"/>
              <a:t>:</a:t>
            </a:r>
            <a:r>
              <a:rPr lang="en-IN" sz="2400" b="1" dirty="0"/>
              <a:t>  B.com Marketing Management </a:t>
            </a:r>
            <a:endParaRPr lang="en-US" sz="2400" b="1" dirty="0"/>
          </a:p>
          <a:p>
            <a:r>
              <a:rPr lang="en-US" sz="2400" dirty="0"/>
              <a:t>COLLEGE</a:t>
            </a:r>
            <a:r>
              <a:rPr lang="en-IN" sz="2400" dirty="0"/>
              <a:t>:  </a:t>
            </a:r>
            <a:r>
              <a:rPr lang="en-IN" sz="2400" b="1" dirty="0"/>
              <a:t>Anna Adarsh College For Women</a:t>
            </a:r>
            <a:endParaRPr lang="en-US" sz="2400" b="1"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8284221" cy="758190"/>
          </a:xfrm>
          <a:prstGeom prst="rect">
            <a:avLst/>
          </a:prstGeom>
        </p:spPr>
        <p:txBody>
          <a:bodyPr vert="horz" wrap="square" lIns="0" tIns="13335" rIns="0" bIns="0" rtlCol="0">
            <a:spAutoFit/>
          </a:bodyPr>
          <a:lstStyle/>
          <a:p>
            <a:pPr marL="12700">
              <a:lnSpc>
                <a:spcPct val="100000"/>
              </a:lnSpc>
              <a:spcBef>
                <a:spcPts val="105"/>
              </a:spcBef>
            </a:pPr>
            <a:r>
              <a:rPr lang="en-US" sz="4800" b="1" spc="15" dirty="0">
                <a:latin typeface="Trebuchet MS"/>
                <a:cs typeface="Trebuchet MS"/>
              </a:rPr>
              <a:t>            </a:t>
            </a:r>
            <a:r>
              <a:rPr sz="4800" b="1" spc="15" dirty="0">
                <a:solidFill>
                  <a:schemeClr val="accent4">
                    <a:lumMod val="40000"/>
                    <a:lumOff val="60000"/>
                  </a:schemeClr>
                </a:solidFill>
                <a:latin typeface="Trebuchet MS"/>
                <a:cs typeface="Trebuchet MS"/>
              </a:rPr>
              <a:t>M</a:t>
            </a:r>
            <a:r>
              <a:rPr sz="4800" b="1" dirty="0">
                <a:solidFill>
                  <a:schemeClr val="accent4">
                    <a:lumMod val="40000"/>
                    <a:lumOff val="60000"/>
                  </a:schemeClr>
                </a:solidFill>
                <a:latin typeface="Trebuchet MS"/>
                <a:cs typeface="Trebuchet MS"/>
              </a:rPr>
              <a:t>O</a:t>
            </a:r>
            <a:r>
              <a:rPr sz="4800" b="1" spc="-15" dirty="0">
                <a:solidFill>
                  <a:schemeClr val="accent4">
                    <a:lumMod val="40000"/>
                    <a:lumOff val="60000"/>
                  </a:schemeClr>
                </a:solidFill>
                <a:latin typeface="Trebuchet MS"/>
                <a:cs typeface="Trebuchet MS"/>
              </a:rPr>
              <a:t>D</a:t>
            </a:r>
            <a:r>
              <a:rPr sz="4800" b="1" spc="-35" dirty="0">
                <a:solidFill>
                  <a:schemeClr val="accent4">
                    <a:lumMod val="40000"/>
                    <a:lumOff val="60000"/>
                  </a:schemeClr>
                </a:solidFill>
                <a:latin typeface="Trebuchet MS"/>
                <a:cs typeface="Trebuchet MS"/>
              </a:rPr>
              <a:t>E</a:t>
            </a:r>
            <a:r>
              <a:rPr sz="4800" b="1" spc="-30" dirty="0">
                <a:solidFill>
                  <a:schemeClr val="accent4">
                    <a:lumMod val="40000"/>
                    <a:lumOff val="60000"/>
                  </a:schemeClr>
                </a:solidFill>
                <a:latin typeface="Trebuchet MS"/>
                <a:cs typeface="Trebuchet MS"/>
              </a:rPr>
              <a:t>LL</a:t>
            </a:r>
            <a:r>
              <a:rPr sz="4800" b="1" spc="-5" dirty="0">
                <a:solidFill>
                  <a:schemeClr val="accent4">
                    <a:lumMod val="40000"/>
                    <a:lumOff val="60000"/>
                  </a:schemeClr>
                </a:solidFill>
                <a:latin typeface="Trebuchet MS"/>
                <a:cs typeface="Trebuchet MS"/>
              </a:rPr>
              <a:t>I</a:t>
            </a:r>
            <a:r>
              <a:rPr sz="4800" b="1" spc="30" dirty="0">
                <a:solidFill>
                  <a:schemeClr val="accent4">
                    <a:lumMod val="40000"/>
                    <a:lumOff val="60000"/>
                  </a:schemeClr>
                </a:solidFill>
                <a:latin typeface="Trebuchet MS"/>
                <a:cs typeface="Trebuchet MS"/>
              </a:rPr>
              <a:t>N</a:t>
            </a:r>
            <a:r>
              <a:rPr sz="4800" b="1" spc="5" dirty="0">
                <a:solidFill>
                  <a:schemeClr val="accent4">
                    <a:lumMod val="40000"/>
                    <a:lumOff val="60000"/>
                  </a:schemeClr>
                </a:solidFill>
                <a:latin typeface="Trebuchet MS"/>
                <a:cs typeface="Trebuchet MS"/>
              </a:rPr>
              <a:t>G</a:t>
            </a:r>
            <a:endParaRPr sz="4800" dirty="0">
              <a:solidFill>
                <a:schemeClr val="accent4">
                  <a:lumMod val="40000"/>
                  <a:lumOff val="60000"/>
                </a:schemeClr>
              </a:solidFill>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3951746F-4E79-E98D-70F6-B871E30CCF5A}"/>
              </a:ext>
            </a:extLst>
          </p:cNvPr>
          <p:cNvSpPr txBox="1"/>
          <p:nvPr/>
        </p:nvSpPr>
        <p:spPr>
          <a:xfrm>
            <a:off x="475402" y="1028343"/>
            <a:ext cx="8548594" cy="4524315"/>
          </a:xfrm>
          <a:prstGeom prst="rect">
            <a:avLst/>
          </a:prstGeom>
          <a:noFill/>
        </p:spPr>
        <p:txBody>
          <a:bodyPr wrap="square">
            <a:spAutoFit/>
          </a:bodyPr>
          <a:lstStyle/>
          <a:p>
            <a:pPr marL="342900" indent="-342900">
              <a:buFont typeface="Arial" panose="020B0604020202020204" pitchFamily="34" charset="0"/>
              <a:buChar char="•"/>
            </a:pPr>
            <a:r>
              <a:rPr lang="en-IN" b="1" dirty="0"/>
              <a:t>Data Collection :</a:t>
            </a:r>
          </a:p>
          <a:p>
            <a:pPr marL="342900" indent="-342900">
              <a:buFont typeface="+mj-lt"/>
              <a:buAutoNum type="arabicPeriod"/>
            </a:pPr>
            <a:r>
              <a:rPr lang="en-IN" dirty="0"/>
              <a:t>This employee analysis performance  Taken from </a:t>
            </a:r>
            <a:r>
              <a:rPr lang="en-IN" dirty="0" err="1"/>
              <a:t>edunet</a:t>
            </a:r>
            <a:r>
              <a:rPr lang="en-IN" dirty="0"/>
              <a:t> website </a:t>
            </a:r>
          </a:p>
          <a:p>
            <a:pPr marL="342900" indent="-342900">
              <a:buFont typeface="+mj-lt"/>
              <a:buAutoNum type="arabicPeriod"/>
            </a:pPr>
            <a:r>
              <a:rPr lang="en-IN" dirty="0"/>
              <a:t>From the data we had some missing figures to identify Missing term we use conditional technique to identify Missing terms like Exit Data.</a:t>
            </a:r>
          </a:p>
          <a:p>
            <a:pPr marL="342900" indent="-342900">
              <a:buFont typeface="+mj-lt"/>
              <a:buAutoNum type="arabicPeriod"/>
            </a:pPr>
            <a:r>
              <a:rPr lang="en-IN" dirty="0"/>
              <a:t>Then we use filtering, sorting to fill the missing figures.</a:t>
            </a:r>
          </a:p>
          <a:p>
            <a:pPr marL="342900" indent="-342900">
              <a:buFont typeface="Arial" panose="020B0604020202020204" pitchFamily="34" charset="0"/>
              <a:buChar char="•"/>
            </a:pPr>
            <a:r>
              <a:rPr lang="en-IN" b="1" dirty="0"/>
              <a:t>Features Collection:</a:t>
            </a:r>
          </a:p>
          <a:p>
            <a:pPr marL="342900" indent="-342900">
              <a:buFont typeface="+mj-lt"/>
              <a:buAutoNum type="arabicPeriod"/>
            </a:pPr>
            <a:r>
              <a:rPr lang="en-IN" dirty="0"/>
              <a:t>Pivot Table </a:t>
            </a:r>
          </a:p>
          <a:p>
            <a:pPr marL="342900" indent="-342900">
              <a:buFont typeface="+mj-lt"/>
              <a:buAutoNum type="arabicPeriod"/>
            </a:pPr>
            <a:r>
              <a:rPr lang="en-IN" dirty="0"/>
              <a:t>Charts </a:t>
            </a:r>
          </a:p>
          <a:p>
            <a:pPr marL="342900" indent="-342900">
              <a:buFont typeface="+mj-lt"/>
              <a:buAutoNum type="arabicPeriod"/>
            </a:pPr>
            <a:r>
              <a:rPr lang="en-IN" dirty="0"/>
              <a:t>Conditional </a:t>
            </a:r>
            <a:r>
              <a:rPr lang="en-IN" dirty="0" err="1"/>
              <a:t>formating</a:t>
            </a:r>
            <a:r>
              <a:rPr lang="en-IN" dirty="0"/>
              <a:t> </a:t>
            </a:r>
          </a:p>
          <a:p>
            <a:pPr marL="285750" indent="-285750">
              <a:buFont typeface="Arial" panose="020B0604020202020204" pitchFamily="34" charset="0"/>
              <a:buChar char="•"/>
            </a:pPr>
            <a:r>
              <a:rPr lang="en-IN" dirty="0"/>
              <a:t> </a:t>
            </a:r>
            <a:r>
              <a:rPr lang="en-IN" b="1" dirty="0"/>
              <a:t>pivot</a:t>
            </a:r>
            <a:r>
              <a:rPr lang="en-IN" dirty="0"/>
              <a:t> </a:t>
            </a:r>
            <a:r>
              <a:rPr lang="en-IN" b="1" dirty="0"/>
              <a:t>Table : </a:t>
            </a:r>
          </a:p>
          <a:p>
            <a:pPr marL="342900" indent="-342900">
              <a:buFont typeface="+mj-lt"/>
              <a:buAutoNum type="arabicPeriod"/>
            </a:pPr>
            <a:r>
              <a:rPr lang="en-IN" dirty="0"/>
              <a:t> Select Data: Highlight the range of data you want to </a:t>
            </a:r>
            <a:r>
              <a:rPr lang="en-IN" dirty="0" err="1"/>
              <a:t>analyze</a:t>
            </a:r>
            <a:r>
              <a:rPr lang="en-IN" dirty="0"/>
              <a:t>.
Insert Pivot Table: Go to the “Insert” tab and click on “PivotTable.”
Choose Options: In the dialog box, select where you want the Pivot Table to be placed (new worksheet or existing worksheet).
Design Pivot Table: Drag and drop fields into the “Rows,” “Columns,” “Values,” and “Filters” areas to organize and </a:t>
            </a:r>
            <a:r>
              <a:rPr lang="en-IN" dirty="0" err="1"/>
              <a:t>analyze</a:t>
            </a:r>
            <a:r>
              <a:rPr lang="en-IN" dirty="0"/>
              <a:t> your data.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CF229A-E59D-14B5-E418-C94968CDCBC0}"/>
              </a:ext>
            </a:extLst>
          </p:cNvPr>
          <p:cNvSpPr>
            <a:spLocks noGrp="1"/>
          </p:cNvSpPr>
          <p:nvPr>
            <p:ph idx="1"/>
          </p:nvPr>
        </p:nvSpPr>
        <p:spPr>
          <a:xfrm>
            <a:off x="533400" y="381000"/>
            <a:ext cx="8944365" cy="6019800"/>
          </a:xfrm>
        </p:spPr>
        <p:txBody>
          <a:bodyPr>
            <a:normAutofit lnSpcReduction="10000"/>
          </a:bodyPr>
          <a:lstStyle/>
          <a:p>
            <a:pPr marL="285750" indent="-285750">
              <a:buFont typeface="Arial" panose="020B0604020202020204" pitchFamily="34" charset="0"/>
              <a:buChar char="•"/>
            </a:pPr>
            <a:r>
              <a:rPr lang="en-IN" b="1" dirty="0"/>
              <a:t>Performance Level :</a:t>
            </a:r>
          </a:p>
          <a:p>
            <a:pPr marL="342900" indent="-342900">
              <a:buFont typeface="+mj-lt"/>
              <a:buAutoNum type="arabicPeriod"/>
            </a:pPr>
            <a:r>
              <a:rPr lang="en-IN" dirty="0"/>
              <a:t>Define Performance Metrics:
Identify KPIs: Determine the key performance indicators relevant to the role or project. Examples include sales targets, project deadlines, quality standards, and customer satisfaction scores.</a:t>
            </a:r>
          </a:p>
          <a:p>
            <a:pPr marL="342900" indent="-342900">
              <a:buFont typeface="+mj-lt"/>
              <a:buAutoNum type="arabicPeriod"/>
            </a:pPr>
            <a:r>
              <a:rPr lang="en-IN" dirty="0"/>
              <a:t> Collect Data
Gather Performance Data: Collect quantitative and qualitative data related to the KPIs. This can include performance reviews, productivity metrics, attendance records, and feedback from colleagues or customers.</a:t>
            </a:r>
          </a:p>
          <a:p>
            <a:pPr marL="342900" indent="-342900">
              <a:buFont typeface="+mj-lt"/>
              <a:buAutoNum type="arabicPeriod"/>
            </a:pPr>
            <a:r>
              <a:rPr lang="en-IN" b="1" dirty="0"/>
              <a:t>5</a:t>
            </a:r>
            <a:r>
              <a:rPr lang="en-IN" sz="2100" dirty="0"/>
              <a:t>. </a:t>
            </a:r>
            <a:r>
              <a:rPr lang="en-IN" sz="2100" dirty="0" err="1"/>
              <a:t>Analyise</a:t>
            </a:r>
            <a:r>
              <a:rPr lang="en-IN" sz="2100" dirty="0"/>
              <a:t> Data:</a:t>
            </a:r>
          </a:p>
          <a:p>
            <a:pPr marL="342900" indent="-342900">
              <a:buFont typeface="+mj-lt"/>
              <a:buAutoNum type="arabicPeriod"/>
            </a:pPr>
            <a:r>
              <a:rPr lang="en-IN" sz="2100" dirty="0"/>
              <a:t>Create Metrics: Use the data to calculate performance metrics such as average scores, achievement percentages, and trend analyses.</a:t>
            </a:r>
          </a:p>
          <a:p>
            <a:pPr marL="342900" indent="-342900">
              <a:buFont typeface="+mj-lt"/>
              <a:buAutoNum type="arabicPeriod"/>
            </a:pPr>
            <a:r>
              <a:rPr lang="en-IN" sz="2100" dirty="0"/>
              <a:t>Compare Benchmarks: Compare individual or team performance against established benchmarks or industry standards.</a:t>
            </a:r>
          </a:p>
          <a:p>
            <a:pPr marL="342900" indent="-342900">
              <a:buFont typeface="+mj-lt"/>
              <a:buAutoNum type="arabicPeriod"/>
            </a:pPr>
            <a:r>
              <a:rPr lang="en-IN" sz="2100" dirty="0"/>
              <a:t>6. Use Analytical Tools:</a:t>
            </a:r>
          </a:p>
          <a:p>
            <a:pPr marL="342900" indent="-342900">
              <a:buFont typeface="+mj-lt"/>
              <a:buAutoNum type="arabicPeriod"/>
            </a:pPr>
            <a:r>
              <a:rPr lang="en-IN" sz="2100" dirty="0"/>
              <a:t>Pivot Tables: Use pivot tables to summarize and </a:t>
            </a:r>
            <a:r>
              <a:rPr lang="en-IN" sz="2100" dirty="0" err="1"/>
              <a:t>analyise</a:t>
            </a:r>
            <a:r>
              <a:rPr lang="en-IN" sz="2100" dirty="0"/>
              <a:t> performance data in tools like Excel or Google Sheets.</a:t>
            </a:r>
          </a:p>
          <a:p>
            <a:pPr marL="342900" indent="-342900">
              <a:buFont typeface="+mj-lt"/>
              <a:buAutoNum type="arabicPeriod"/>
            </a:pPr>
            <a:endParaRPr lang="en-US" dirty="0"/>
          </a:p>
        </p:txBody>
      </p:sp>
    </p:spTree>
    <p:extLst>
      <p:ext uri="{BB962C8B-B14F-4D97-AF65-F5344CB8AC3E}">
        <p14:creationId xmlns:p14="http://schemas.microsoft.com/office/powerpoint/2010/main" val="654973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41867" y="385444"/>
            <a:ext cx="6620933" cy="752129"/>
          </a:xfrm>
          <a:prstGeom prst="rect">
            <a:avLst/>
          </a:prstGeom>
        </p:spPr>
        <p:txBody>
          <a:bodyPr vert="horz" wrap="square" lIns="0" tIns="13335" rIns="0" bIns="0" rtlCol="0">
            <a:spAutoFit/>
          </a:bodyPr>
          <a:lstStyle/>
          <a:p>
            <a:pPr marL="12700">
              <a:lnSpc>
                <a:spcPct val="100000"/>
              </a:lnSpc>
              <a:spcBef>
                <a:spcPts val="105"/>
              </a:spcBef>
            </a:pPr>
            <a:r>
              <a:rPr lang="en-US" dirty="0"/>
              <a:t>               </a:t>
            </a: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53823B92-EDF4-944E-3F49-2AFB8F118C23}"/>
              </a:ext>
            </a:extLst>
          </p:cNvPr>
          <p:cNvGraphicFramePr>
            <a:graphicFrameLocks/>
          </p:cNvGraphicFramePr>
          <p:nvPr>
            <p:extLst>
              <p:ext uri="{D42A27DB-BD31-4B8C-83A1-F6EECF244321}">
                <p14:modId xmlns:p14="http://schemas.microsoft.com/office/powerpoint/2010/main" val="1716336970"/>
              </p:ext>
            </p:extLst>
          </p:nvPr>
        </p:nvGraphicFramePr>
        <p:xfrm>
          <a:off x="541867" y="1060453"/>
          <a:ext cx="8134349" cy="510476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172856" y="1143000"/>
            <a:ext cx="8534400" cy="1507067"/>
          </a:xfrm>
        </p:spPr>
        <p:txBody>
          <a:bodyPr/>
          <a:lstStyle/>
          <a:p>
            <a:r>
              <a:rPr lang="en-US">
                <a:solidFill>
                  <a:schemeClr val="accent2">
                    <a:lumMod val="50000"/>
                  </a:schemeClr>
                </a:solidFill>
                <a:latin typeface="Times New Roman" panose="02020603050405020304" pitchFamily="18" charset="0"/>
                <a:cs typeface="Times New Roman" panose="02020603050405020304" pitchFamily="18" charset="0"/>
              </a:rPr>
              <a:t>                     CONCLUSION</a:t>
            </a:r>
            <a:r>
              <a:rPr lang="en-US">
                <a:latin typeface="Times New Roman" panose="02020603050405020304" pitchFamily="18" charset="0"/>
                <a:cs typeface="Times New Roman" panose="02020603050405020304" pitchFamily="18" charset="0"/>
              </a:rPr>
              <a:t>     </a:t>
            </a:r>
            <a:r>
              <a:rPr lang="en-US" b="1" dirty="0">
                <a:solidFill>
                  <a:schemeClr val="bg1"/>
                </a:solidFill>
                <a:latin typeface="Times New Roman" panose="02020603050405020304" pitchFamily="18" charset="0"/>
                <a:cs typeface="Times New Roman" panose="02020603050405020304" pitchFamily="18" charset="0"/>
              </a:rPr>
              <a:t>conclusion</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EA2BACD-6615-8560-FFB6-1E28C83EB075}"/>
              </a:ext>
            </a:extLst>
          </p:cNvPr>
          <p:cNvSpPr txBox="1"/>
          <p:nvPr/>
        </p:nvSpPr>
        <p:spPr>
          <a:xfrm>
            <a:off x="1295400" y="3048000"/>
            <a:ext cx="8136912" cy="2031325"/>
          </a:xfrm>
          <a:prstGeom prst="rect">
            <a:avLst/>
          </a:prstGeom>
          <a:noFill/>
        </p:spPr>
        <p:txBody>
          <a:bodyPr wrap="square">
            <a:spAutoFit/>
          </a:bodyPr>
          <a:lstStyle/>
          <a:p>
            <a:pPr algn="ctr"/>
            <a:r>
              <a:rPr lang="en-IN" dirty="0"/>
              <a:t>The conclusion for the Employee Performance Analysis project is that implementing a data-driven performance evaluation system significantly enhances the fairness and accuracy of employee assessments. By leveraging comprehensive data and advanced analytics, the project delivers actionable insights that improve talent management, foster employee development, and align individual performance with organizational goals. This results in a more effective and engaged workforce, driving overall organizational success and growth.</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8442070" cy="678180"/>
          </a:xfrm>
          <a:prstGeom prst="rect">
            <a:avLst/>
          </a:prstGeom>
        </p:spPr>
        <p:txBody>
          <a:bodyPr vert="horz" wrap="square" lIns="0" tIns="16510" rIns="0" bIns="0" rtlCol="0">
            <a:spAutoFit/>
          </a:bodyPr>
          <a:lstStyle/>
          <a:p>
            <a:pPr marL="12700" algn="ctr">
              <a:lnSpc>
                <a:spcPct val="100000"/>
              </a:lnSpc>
              <a:spcBef>
                <a:spcPts val="130"/>
              </a:spcBef>
            </a:pPr>
            <a:r>
              <a:rPr sz="4250" spc="5" dirty="0">
                <a:solidFill>
                  <a:srgbClr val="002060"/>
                </a:solidFill>
              </a:rPr>
              <a:t>PROJECT</a:t>
            </a:r>
            <a:r>
              <a:rPr sz="4250" spc="-85" dirty="0">
                <a:solidFill>
                  <a:srgbClr val="002060"/>
                </a:solidFill>
              </a:rPr>
              <a:t> </a:t>
            </a:r>
            <a:r>
              <a:rPr sz="4250" spc="25" dirty="0">
                <a:solidFill>
                  <a:srgbClr val="002060"/>
                </a:solidFill>
              </a:rPr>
              <a:t>TITLE</a:t>
            </a:r>
            <a:endParaRPr sz="4250" dirty="0">
              <a:solidFill>
                <a:srgbClr val="002060"/>
              </a:solidFill>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137368" y="2272740"/>
            <a:ext cx="8593228" cy="1446550"/>
          </a:xfrm>
          <a:prstGeom prst="rect">
            <a:avLst/>
          </a:prstGeom>
          <a:noFill/>
        </p:spPr>
        <p:txBody>
          <a:bodyPr wrap="square" rtlCol="0">
            <a:spAutoFit/>
          </a:bodyPr>
          <a:lstStyle/>
          <a:p>
            <a:pPr algn="ctr"/>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540751"/>
            <a:ext cx="6985000" cy="567463"/>
          </a:xfrm>
          <a:prstGeom prst="rect">
            <a:avLst/>
          </a:prstGeom>
        </p:spPr>
        <p:txBody>
          <a:bodyPr vert="horz" wrap="square" lIns="0" tIns="13335" rIns="0" bIns="0" rtlCol="0">
            <a:spAutoFit/>
          </a:bodyPr>
          <a:lstStyle/>
          <a:p>
            <a:pPr marL="12700">
              <a:lnSpc>
                <a:spcPct val="100000"/>
              </a:lnSpc>
              <a:spcBef>
                <a:spcPts val="105"/>
              </a:spcBef>
            </a:pPr>
            <a:r>
              <a:rPr lang="en-US" spc="25" dirty="0"/>
              <a:t>            </a:t>
            </a:r>
            <a:r>
              <a:rPr spc="25" dirty="0">
                <a:solidFill>
                  <a:srgbClr val="0070C0"/>
                </a:solidFill>
              </a:rPr>
              <a:t>A</a:t>
            </a:r>
            <a:r>
              <a:rPr spc="-5" dirty="0">
                <a:solidFill>
                  <a:srgbClr val="0070C0"/>
                </a:solidFill>
              </a:rPr>
              <a:t>G</a:t>
            </a:r>
            <a:r>
              <a:rPr spc="-35" dirty="0">
                <a:solidFill>
                  <a:srgbClr val="0070C0"/>
                </a:solidFill>
              </a:rPr>
              <a:t>E</a:t>
            </a:r>
            <a:r>
              <a:rPr spc="15" dirty="0">
                <a:solidFill>
                  <a:srgbClr val="0070C0"/>
                </a:solidFill>
              </a:rPr>
              <a:t>N</a:t>
            </a:r>
            <a:r>
              <a:rPr dirty="0">
                <a:solidFill>
                  <a:srgbClr val="0070C0"/>
                </a:solidFill>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444002" y="1530431"/>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46336" y="672077"/>
            <a:ext cx="7908377" cy="678180"/>
          </a:xfrm>
          <a:prstGeom prst="rect">
            <a:avLst/>
          </a:prstGeom>
        </p:spPr>
        <p:txBody>
          <a:bodyPr vert="horz" wrap="square" lIns="0" tIns="16510" rIns="0" bIns="0" rtlCol="0">
            <a:spAutoFit/>
          </a:bodyPr>
          <a:lstStyle/>
          <a:p>
            <a:pPr marL="12700" algn="ctr">
              <a:lnSpc>
                <a:spcPct val="100000"/>
              </a:lnSpc>
              <a:spcBef>
                <a:spcPts val="130"/>
              </a:spcBef>
              <a:tabLst>
                <a:tab pos="2727960" algn="l"/>
              </a:tabLst>
            </a:pPr>
            <a:r>
              <a:rPr sz="4250" b="1" cap="none" spc="50" dirty="0">
                <a:ln w="0"/>
                <a:solidFill>
                  <a:schemeClr val="tx1"/>
                </a:solidFill>
                <a:effectLst>
                  <a:innerShdw blurRad="63500" dist="50800" dir="13500000">
                    <a:srgbClr val="000000">
                      <a:alpha val="50000"/>
                    </a:srgbClr>
                  </a:innerShdw>
                </a:effectLst>
              </a:rPr>
              <a:t>PROBLEM	STATEMENT</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31D9939F-F22C-6D7C-20D9-0EB505C26C17}"/>
              </a:ext>
            </a:extLst>
          </p:cNvPr>
          <p:cNvSpPr txBox="1"/>
          <p:nvPr/>
        </p:nvSpPr>
        <p:spPr>
          <a:xfrm>
            <a:off x="397423" y="2222129"/>
            <a:ext cx="7606205" cy="2554545"/>
          </a:xfrm>
          <a:prstGeom prst="rect">
            <a:avLst/>
          </a:prstGeom>
          <a:noFill/>
        </p:spPr>
        <p:txBody>
          <a:bodyPr wrap="square">
            <a:spAutoFit/>
          </a:bodyPr>
          <a:lstStyle/>
          <a:p>
            <a:r>
              <a:rPr lang="en-IN" sz="2000" dirty="0"/>
              <a:t>Organizations struggle with inconsistent and subjective employee performance evaluations, leading to unclear performance metrics, poor identification of training needs, and reduced employee morale. This affects decision-making, resource allocation, and overall productivity. A systematic, data-driven approach is needed to accurately assess performance, improve fairness, and enhance employee development.</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81756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sz="4250" b="1" spc="5" dirty="0">
                <a:solidFill>
                  <a:schemeClr val="bg1">
                    <a:lumMod val="85000"/>
                    <a:lumOff val="15000"/>
                  </a:schemeClr>
                </a:solidFill>
              </a:rPr>
              <a:t>  </a:t>
            </a:r>
            <a:r>
              <a:rPr sz="4250" b="1" spc="5" dirty="0"/>
              <a:t>PROJECT</a:t>
            </a:r>
            <a:r>
              <a:rPr lang="en-US" sz="4250" b="1" spc="5" dirty="0"/>
              <a:t> </a:t>
            </a:r>
            <a:r>
              <a:rPr sz="4250" b="1" spc="-20" dirty="0"/>
              <a:t>OVERVIEW</a:t>
            </a:r>
            <a:endParaRPr sz="425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2B13D64C-FDA5-77C1-5D19-C52CE76508C9}"/>
              </a:ext>
            </a:extLst>
          </p:cNvPr>
          <p:cNvSpPr txBox="1"/>
          <p:nvPr/>
        </p:nvSpPr>
        <p:spPr>
          <a:xfrm>
            <a:off x="582269" y="2187147"/>
            <a:ext cx="7281333" cy="1200329"/>
          </a:xfrm>
          <a:prstGeom prst="rect">
            <a:avLst/>
          </a:prstGeom>
          <a:noFill/>
        </p:spPr>
        <p:txBody>
          <a:bodyPr wrap="square">
            <a:spAutoFit/>
          </a:bodyPr>
          <a:lstStyle/>
          <a:p>
            <a:r>
              <a:rPr lang="en-IN" dirty="0"/>
              <a:t>The project aims to improve employee evaluations by using data analytics to create objective performance metrics. This helps identify high performers, support employee development, and ensure alignment with organizational goals, leading to better productivity and engagement.</a:t>
            </a:r>
            <a:endParaRPr lang="en-US" dirty="0"/>
          </a:p>
        </p:txBody>
      </p:sp>
      <p:sp>
        <p:nvSpPr>
          <p:cNvPr id="14" name="TextBox 13">
            <a:extLst>
              <a:ext uri="{FF2B5EF4-FFF2-40B4-BE49-F238E27FC236}">
                <a16:creationId xmlns:a16="http://schemas.microsoft.com/office/drawing/2014/main" id="{1102D7AA-DEB7-14D2-2C9D-101CF3476B10}"/>
              </a:ext>
            </a:extLst>
          </p:cNvPr>
          <p:cNvSpPr txBox="1"/>
          <p:nvPr/>
        </p:nvSpPr>
        <p:spPr>
          <a:xfrm>
            <a:off x="676275" y="3352504"/>
            <a:ext cx="7676444" cy="646331"/>
          </a:xfrm>
          <a:prstGeom prst="rect">
            <a:avLst/>
          </a:prstGeom>
          <a:noFill/>
        </p:spPr>
        <p:txBody>
          <a:bodyPr wrap="square">
            <a:spAutoFit/>
          </a:bodyPr>
          <a:lstStyle/>
          <a:p>
            <a:r>
              <a:rPr lang="en-IN" dirty="0"/>
              <a:t>It aims to enhance decision-making on talent development and align workforce contributions with company goals.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8213510" cy="509114"/>
          </a:xfrm>
          <a:prstGeom prst="rect">
            <a:avLst/>
          </a:prstGeom>
        </p:spPr>
        <p:txBody>
          <a:bodyPr vert="horz" wrap="square" lIns="0" tIns="16510" rIns="0" bIns="0" rtlCol="0">
            <a:spAutoFit/>
          </a:bodyPr>
          <a:lstStyle/>
          <a:p>
            <a:pPr marL="12700">
              <a:lnSpc>
                <a:spcPct val="100000"/>
              </a:lnSpc>
              <a:spcBef>
                <a:spcPts val="130"/>
              </a:spcBef>
            </a:pPr>
            <a:r>
              <a:rPr lang="en-US" sz="3200" spc="25" dirty="0"/>
              <a:t>       </a:t>
            </a:r>
            <a:r>
              <a:rPr sz="3200" spc="25" dirty="0">
                <a:solidFill>
                  <a:schemeClr val="accent1">
                    <a:lumMod val="50000"/>
                  </a:schemeClr>
                </a:solidFill>
              </a:rPr>
              <a:t>W</a:t>
            </a:r>
            <a:r>
              <a:rPr sz="3200" spc="-20" dirty="0">
                <a:solidFill>
                  <a:schemeClr val="accent1">
                    <a:lumMod val="50000"/>
                  </a:schemeClr>
                </a:solidFill>
              </a:rPr>
              <a:t>H</a:t>
            </a:r>
            <a:r>
              <a:rPr sz="3200" spc="20" dirty="0">
                <a:solidFill>
                  <a:schemeClr val="accent1">
                    <a:lumMod val="50000"/>
                  </a:schemeClr>
                </a:solidFill>
              </a:rPr>
              <a:t>O</a:t>
            </a:r>
            <a:r>
              <a:rPr sz="3200" spc="-235" dirty="0">
                <a:solidFill>
                  <a:schemeClr val="accent1">
                    <a:lumMod val="50000"/>
                  </a:schemeClr>
                </a:solidFill>
              </a:rPr>
              <a:t> </a:t>
            </a:r>
            <a:r>
              <a:rPr sz="3200" spc="-10" dirty="0">
                <a:solidFill>
                  <a:schemeClr val="accent1">
                    <a:lumMod val="50000"/>
                  </a:schemeClr>
                </a:solidFill>
              </a:rPr>
              <a:t>AR</a:t>
            </a:r>
            <a:r>
              <a:rPr sz="3200" spc="15" dirty="0">
                <a:solidFill>
                  <a:schemeClr val="accent1">
                    <a:lumMod val="50000"/>
                  </a:schemeClr>
                </a:solidFill>
              </a:rPr>
              <a:t>E</a:t>
            </a:r>
            <a:r>
              <a:rPr sz="3200" spc="-35" dirty="0">
                <a:solidFill>
                  <a:schemeClr val="accent1">
                    <a:lumMod val="50000"/>
                  </a:schemeClr>
                </a:solidFill>
              </a:rPr>
              <a:t> </a:t>
            </a:r>
            <a:r>
              <a:rPr sz="3200" spc="-10" dirty="0">
                <a:solidFill>
                  <a:schemeClr val="accent1">
                    <a:lumMod val="50000"/>
                  </a:schemeClr>
                </a:solidFill>
              </a:rPr>
              <a:t>T</a:t>
            </a:r>
            <a:r>
              <a:rPr sz="3200" spc="-15" dirty="0">
                <a:solidFill>
                  <a:schemeClr val="accent1">
                    <a:lumMod val="50000"/>
                  </a:schemeClr>
                </a:solidFill>
              </a:rPr>
              <a:t>H</a:t>
            </a:r>
            <a:r>
              <a:rPr sz="3200" spc="15" dirty="0">
                <a:solidFill>
                  <a:schemeClr val="accent1">
                    <a:lumMod val="50000"/>
                  </a:schemeClr>
                </a:solidFill>
              </a:rPr>
              <a:t>E</a:t>
            </a:r>
            <a:r>
              <a:rPr sz="3200" spc="-35" dirty="0">
                <a:solidFill>
                  <a:schemeClr val="accent1">
                    <a:lumMod val="50000"/>
                  </a:schemeClr>
                </a:solidFill>
              </a:rPr>
              <a:t> </a:t>
            </a:r>
            <a:r>
              <a:rPr sz="3200" spc="-20" dirty="0">
                <a:solidFill>
                  <a:schemeClr val="accent1">
                    <a:lumMod val="50000"/>
                  </a:schemeClr>
                </a:solidFill>
              </a:rPr>
              <a:t>E</a:t>
            </a:r>
            <a:r>
              <a:rPr sz="3200" spc="30" dirty="0">
                <a:solidFill>
                  <a:schemeClr val="accent1">
                    <a:lumMod val="50000"/>
                  </a:schemeClr>
                </a:solidFill>
              </a:rPr>
              <a:t>N</a:t>
            </a:r>
            <a:r>
              <a:rPr sz="3200" spc="15" dirty="0">
                <a:solidFill>
                  <a:schemeClr val="accent1">
                    <a:lumMod val="50000"/>
                  </a:schemeClr>
                </a:solidFill>
              </a:rPr>
              <a:t>D</a:t>
            </a:r>
            <a:r>
              <a:rPr sz="3200" spc="-45" dirty="0">
                <a:solidFill>
                  <a:schemeClr val="accent1">
                    <a:lumMod val="50000"/>
                  </a:schemeClr>
                </a:solidFill>
              </a:rPr>
              <a:t> </a:t>
            </a:r>
            <a:r>
              <a:rPr sz="3200" dirty="0">
                <a:solidFill>
                  <a:schemeClr val="accent1">
                    <a:lumMod val="50000"/>
                  </a:schemeClr>
                </a:solidFill>
              </a:rPr>
              <a:t>U</a:t>
            </a:r>
            <a:r>
              <a:rPr sz="3200" spc="10" dirty="0">
                <a:solidFill>
                  <a:schemeClr val="accent1">
                    <a:lumMod val="50000"/>
                  </a:schemeClr>
                </a:solidFill>
              </a:rPr>
              <a:t>S</a:t>
            </a:r>
            <a:r>
              <a:rPr sz="3200" spc="-25" dirty="0">
                <a:solidFill>
                  <a:schemeClr val="accent1">
                    <a:lumMod val="50000"/>
                  </a:schemeClr>
                </a:solidFill>
              </a:rPr>
              <a:t>E</a:t>
            </a:r>
            <a:r>
              <a:rPr sz="3200" spc="-10" dirty="0">
                <a:solidFill>
                  <a:schemeClr val="accent1">
                    <a:lumMod val="50000"/>
                  </a:schemeClr>
                </a:solidFill>
              </a:rPr>
              <a:t>R</a:t>
            </a:r>
            <a:r>
              <a:rPr sz="3200" spc="5" dirty="0">
                <a:solidFill>
                  <a:schemeClr val="accent1">
                    <a:lumMod val="50000"/>
                  </a:schemeClr>
                </a:solidFill>
              </a:rPr>
              <a:t>S?</a:t>
            </a:r>
            <a:endParaRPr sz="3200" dirty="0">
              <a:solidFill>
                <a:schemeClr val="accent1">
                  <a:lumMod val="50000"/>
                </a:schemeClr>
              </a:solidFill>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3" name="TextBox 12">
            <a:extLst>
              <a:ext uri="{FF2B5EF4-FFF2-40B4-BE49-F238E27FC236}">
                <a16:creationId xmlns:a16="http://schemas.microsoft.com/office/drawing/2014/main" id="{DD1CB53E-4215-CD1C-9D74-C6AC97EC12E1}"/>
              </a:ext>
            </a:extLst>
          </p:cNvPr>
          <p:cNvSpPr txBox="1"/>
          <p:nvPr/>
        </p:nvSpPr>
        <p:spPr>
          <a:xfrm>
            <a:off x="581303" y="2133606"/>
            <a:ext cx="8331659" cy="1200329"/>
          </a:xfrm>
          <a:prstGeom prst="rect">
            <a:avLst/>
          </a:prstGeom>
          <a:noFill/>
        </p:spPr>
        <p:txBody>
          <a:bodyPr wrap="square">
            <a:spAutoFit/>
          </a:bodyPr>
          <a:lstStyle/>
          <a:p>
            <a:r>
              <a:rPr lang="en-IN" dirty="0"/>
              <a:t>The end users of an "Employee Performance Analysis" project are HR teams, managers, executives, and employees, who use the insights to make informed decisions on talent management, improve performance, and align employee growth with organizational goals.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62000" y="553098"/>
            <a:ext cx="11100435" cy="1121461"/>
          </a:xfrm>
          <a:prstGeom prst="rect">
            <a:avLst/>
          </a:prstGeom>
        </p:spPr>
        <p:txBody>
          <a:bodyPr vert="horz" wrap="square" lIns="0" tIns="13335" rIns="0" bIns="0" rtlCol="0">
            <a:spAutoFit/>
          </a:bodyPr>
          <a:lstStyle/>
          <a:p>
            <a:pPr marL="12700">
              <a:lnSpc>
                <a:spcPct val="100000"/>
              </a:lnSpc>
              <a:spcBef>
                <a:spcPts val="105"/>
              </a:spcBef>
            </a:pPr>
            <a:r>
              <a:rPr lang="en-US" sz="3600" b="1" spc="10" dirty="0">
                <a:solidFill>
                  <a:srgbClr val="4D4D4D"/>
                </a:solidFill>
              </a:rPr>
              <a:t>   </a:t>
            </a:r>
            <a:r>
              <a:rPr sz="3600" b="1" spc="10" dirty="0">
                <a:solidFill>
                  <a:schemeClr val="tx2">
                    <a:lumMod val="75000"/>
                  </a:schemeClr>
                </a:solidFill>
              </a:rPr>
              <a:t>O</a:t>
            </a:r>
            <a:r>
              <a:rPr sz="3600" b="1" spc="25" dirty="0">
                <a:solidFill>
                  <a:schemeClr val="tx2">
                    <a:lumMod val="75000"/>
                  </a:schemeClr>
                </a:solidFill>
              </a:rPr>
              <a:t>U</a:t>
            </a:r>
            <a:r>
              <a:rPr sz="3600" b="1" dirty="0">
                <a:solidFill>
                  <a:schemeClr val="tx2">
                    <a:lumMod val="75000"/>
                  </a:schemeClr>
                </a:solidFill>
              </a:rPr>
              <a:t>R</a:t>
            </a:r>
            <a:r>
              <a:rPr sz="3600" b="1" spc="5" dirty="0">
                <a:solidFill>
                  <a:schemeClr val="tx2">
                    <a:lumMod val="75000"/>
                  </a:schemeClr>
                </a:solidFill>
              </a:rPr>
              <a:t> </a:t>
            </a:r>
            <a:r>
              <a:rPr sz="3600" b="1" spc="25" dirty="0">
                <a:solidFill>
                  <a:schemeClr val="tx2">
                    <a:lumMod val="75000"/>
                  </a:schemeClr>
                </a:solidFill>
              </a:rPr>
              <a:t>S</a:t>
            </a:r>
            <a:r>
              <a:rPr sz="3600" b="1" spc="10" dirty="0">
                <a:solidFill>
                  <a:schemeClr val="tx2">
                    <a:lumMod val="75000"/>
                  </a:schemeClr>
                </a:solidFill>
              </a:rPr>
              <a:t>O</a:t>
            </a:r>
            <a:r>
              <a:rPr sz="3600" b="1" spc="25" dirty="0">
                <a:solidFill>
                  <a:schemeClr val="tx2">
                    <a:lumMod val="75000"/>
                  </a:schemeClr>
                </a:solidFill>
              </a:rPr>
              <a:t>LU</a:t>
            </a:r>
            <a:r>
              <a:rPr sz="3600" b="1" spc="-35" dirty="0">
                <a:solidFill>
                  <a:schemeClr val="tx2">
                    <a:lumMod val="75000"/>
                  </a:schemeClr>
                </a:solidFill>
              </a:rPr>
              <a:t>T</a:t>
            </a:r>
            <a:r>
              <a:rPr sz="3600" b="1" spc="-30" dirty="0">
                <a:solidFill>
                  <a:schemeClr val="tx2">
                    <a:lumMod val="75000"/>
                  </a:schemeClr>
                </a:solidFill>
              </a:rPr>
              <a:t>I</a:t>
            </a:r>
            <a:r>
              <a:rPr sz="3600" b="1" spc="10" dirty="0">
                <a:solidFill>
                  <a:schemeClr val="tx2">
                    <a:lumMod val="75000"/>
                  </a:schemeClr>
                </a:solidFill>
              </a:rPr>
              <a:t>O</a:t>
            </a:r>
            <a:r>
              <a:rPr sz="3600" b="1" dirty="0">
                <a:solidFill>
                  <a:schemeClr val="tx2">
                    <a:lumMod val="75000"/>
                  </a:schemeClr>
                </a:solidFill>
              </a:rPr>
              <a:t>N</a:t>
            </a:r>
            <a:r>
              <a:rPr sz="3600" b="1" spc="-345" dirty="0">
                <a:solidFill>
                  <a:schemeClr val="tx2">
                    <a:lumMod val="75000"/>
                  </a:schemeClr>
                </a:solidFill>
              </a:rPr>
              <a:t> </a:t>
            </a:r>
            <a:r>
              <a:rPr sz="3600" b="1" spc="-35" dirty="0">
                <a:solidFill>
                  <a:schemeClr val="tx2">
                    <a:lumMod val="75000"/>
                  </a:schemeClr>
                </a:solidFill>
              </a:rPr>
              <a:t>A</a:t>
            </a:r>
            <a:r>
              <a:rPr sz="3600" b="1" spc="-5" dirty="0">
                <a:solidFill>
                  <a:schemeClr val="tx2">
                    <a:lumMod val="75000"/>
                  </a:schemeClr>
                </a:solidFill>
              </a:rPr>
              <a:t>N</a:t>
            </a:r>
            <a:r>
              <a:rPr sz="3600" b="1" dirty="0">
                <a:solidFill>
                  <a:schemeClr val="tx2">
                    <a:lumMod val="75000"/>
                  </a:schemeClr>
                </a:solidFill>
              </a:rPr>
              <a:t>D</a:t>
            </a:r>
            <a:r>
              <a:rPr sz="3600" b="1" spc="35" dirty="0">
                <a:solidFill>
                  <a:schemeClr val="tx2">
                    <a:lumMod val="75000"/>
                  </a:schemeClr>
                </a:solidFill>
              </a:rPr>
              <a:t> </a:t>
            </a:r>
            <a:r>
              <a:rPr sz="3600" b="1" spc="-30" dirty="0">
                <a:solidFill>
                  <a:schemeClr val="tx2">
                    <a:lumMod val="75000"/>
                  </a:schemeClr>
                </a:solidFill>
              </a:rPr>
              <a:t>I</a:t>
            </a:r>
            <a:r>
              <a:rPr sz="3600" b="1" spc="-35" dirty="0">
                <a:solidFill>
                  <a:schemeClr val="tx2">
                    <a:lumMod val="75000"/>
                  </a:schemeClr>
                </a:solidFill>
              </a:rPr>
              <a:t>T</a:t>
            </a:r>
            <a:r>
              <a:rPr sz="3600" b="1" dirty="0">
                <a:solidFill>
                  <a:schemeClr val="tx2">
                    <a:lumMod val="75000"/>
                  </a:schemeClr>
                </a:solidFill>
              </a:rPr>
              <a:t>S</a:t>
            </a:r>
            <a:r>
              <a:rPr sz="3600" b="1" spc="60" dirty="0">
                <a:solidFill>
                  <a:schemeClr val="tx2">
                    <a:lumMod val="75000"/>
                  </a:schemeClr>
                </a:solidFill>
              </a:rPr>
              <a:t> </a:t>
            </a:r>
            <a:r>
              <a:rPr sz="3600" b="1" spc="-295" dirty="0">
                <a:solidFill>
                  <a:schemeClr val="tx2">
                    <a:lumMod val="75000"/>
                  </a:schemeClr>
                </a:solidFill>
              </a:rPr>
              <a:t>V</a:t>
            </a:r>
            <a:r>
              <a:rPr sz="3600" b="1" spc="-35" dirty="0">
                <a:solidFill>
                  <a:schemeClr val="tx2">
                    <a:lumMod val="75000"/>
                  </a:schemeClr>
                </a:solidFill>
              </a:rPr>
              <a:t>A</a:t>
            </a:r>
            <a:r>
              <a:rPr sz="3600" b="1" spc="25" dirty="0">
                <a:solidFill>
                  <a:schemeClr val="tx2">
                    <a:lumMod val="75000"/>
                  </a:schemeClr>
                </a:solidFill>
              </a:rPr>
              <a:t>LU</a:t>
            </a:r>
            <a:r>
              <a:rPr sz="3600" b="1" dirty="0">
                <a:solidFill>
                  <a:schemeClr val="tx2">
                    <a:lumMod val="75000"/>
                  </a:schemeClr>
                </a:solidFill>
              </a:rPr>
              <a:t>E</a:t>
            </a:r>
            <a:r>
              <a:rPr sz="3600" b="1" spc="-65" dirty="0">
                <a:solidFill>
                  <a:schemeClr val="tx2">
                    <a:lumMod val="75000"/>
                  </a:schemeClr>
                </a:solidFill>
              </a:rPr>
              <a:t> </a:t>
            </a:r>
            <a:r>
              <a:rPr sz="3600" b="1" spc="-15" dirty="0">
                <a:solidFill>
                  <a:schemeClr val="tx2">
                    <a:lumMod val="75000"/>
                  </a:schemeClr>
                </a:solidFill>
              </a:rPr>
              <a:t>P</a:t>
            </a:r>
            <a:r>
              <a:rPr sz="3600" b="1" spc="-30" dirty="0">
                <a:solidFill>
                  <a:schemeClr val="tx2">
                    <a:lumMod val="75000"/>
                  </a:schemeClr>
                </a:solidFill>
              </a:rPr>
              <a:t>R</a:t>
            </a:r>
            <a:r>
              <a:rPr sz="3600" b="1" spc="10" dirty="0">
                <a:solidFill>
                  <a:schemeClr val="tx2">
                    <a:lumMod val="75000"/>
                  </a:schemeClr>
                </a:solidFill>
              </a:rPr>
              <a:t>O</a:t>
            </a:r>
            <a:r>
              <a:rPr sz="3600" b="1" spc="-15" dirty="0">
                <a:solidFill>
                  <a:schemeClr val="tx2">
                    <a:lumMod val="75000"/>
                  </a:schemeClr>
                </a:solidFill>
              </a:rPr>
              <a:t>P</a:t>
            </a:r>
            <a:r>
              <a:rPr sz="3600" b="1" spc="10" dirty="0">
                <a:solidFill>
                  <a:schemeClr val="tx2">
                    <a:lumMod val="75000"/>
                  </a:schemeClr>
                </a:solidFill>
              </a:rPr>
              <a:t>O</a:t>
            </a:r>
            <a:r>
              <a:rPr sz="3600" b="1" spc="25" dirty="0">
                <a:solidFill>
                  <a:schemeClr val="tx2">
                    <a:lumMod val="75000"/>
                  </a:schemeClr>
                </a:solidFill>
              </a:rPr>
              <a:t>S</a:t>
            </a:r>
            <a:r>
              <a:rPr sz="3600" b="1" spc="-30" dirty="0">
                <a:solidFill>
                  <a:schemeClr val="tx2">
                    <a:lumMod val="75000"/>
                  </a:schemeClr>
                </a:solidFill>
              </a:rPr>
              <a:t>I</a:t>
            </a:r>
            <a:r>
              <a:rPr sz="3600" b="1" spc="-35" dirty="0">
                <a:solidFill>
                  <a:schemeClr val="tx2">
                    <a:lumMod val="75000"/>
                  </a:schemeClr>
                </a:solidFill>
              </a:rPr>
              <a:t>T</a:t>
            </a:r>
            <a:r>
              <a:rPr sz="3600" b="1" spc="-30" dirty="0">
                <a:solidFill>
                  <a:schemeClr val="tx2">
                    <a:lumMod val="75000"/>
                  </a:schemeClr>
                </a:solidFill>
              </a:rPr>
              <a:t>I</a:t>
            </a:r>
            <a:r>
              <a:rPr sz="3600" b="1" spc="10" dirty="0">
                <a:solidFill>
                  <a:schemeClr val="tx2">
                    <a:lumMod val="75000"/>
                  </a:schemeClr>
                </a:solidFill>
              </a:rPr>
              <a:t>O</a:t>
            </a:r>
            <a:r>
              <a:rPr sz="3600" b="1" dirty="0">
                <a:solidFill>
                  <a:schemeClr val="tx2">
                    <a:lumMod val="75000"/>
                  </a:schemeClr>
                </a:solidFill>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0A005F1F-58CA-B5A0-54A2-80375BDDFF37}"/>
              </a:ext>
            </a:extLst>
          </p:cNvPr>
          <p:cNvSpPr txBox="1"/>
          <p:nvPr/>
        </p:nvSpPr>
        <p:spPr>
          <a:xfrm>
            <a:off x="3410462" y="2690336"/>
            <a:ext cx="6101940" cy="1477328"/>
          </a:xfrm>
          <a:prstGeom prst="rect">
            <a:avLst/>
          </a:prstGeom>
          <a:noFill/>
        </p:spPr>
        <p:txBody>
          <a:bodyPr wrap="square">
            <a:spAutoFit/>
          </a:bodyPr>
          <a:lstStyle/>
          <a:p>
            <a:pPr marL="285750" indent="-285750">
              <a:buFont typeface="Arial" panose="020B0604020202020204" pitchFamily="34" charset="0"/>
              <a:buChar char="•"/>
            </a:pPr>
            <a:r>
              <a:rPr lang="en-IN" dirty="0"/>
              <a:t>Filtering – Remove missing </a:t>
            </a:r>
          </a:p>
          <a:p>
            <a:pPr marL="285750" indent="-285750">
              <a:buFont typeface="Arial" panose="020B0604020202020204" pitchFamily="34" charset="0"/>
              <a:buChar char="•"/>
            </a:pPr>
            <a:r>
              <a:rPr lang="en-IN" dirty="0"/>
              <a:t>Charts – Visualization reports</a:t>
            </a:r>
          </a:p>
          <a:p>
            <a:pPr marL="285750" indent="-285750">
              <a:buFont typeface="Arial" panose="020B0604020202020204" pitchFamily="34" charset="0"/>
              <a:buChar char="•"/>
            </a:pPr>
            <a:r>
              <a:rPr lang="en-IN" dirty="0"/>
              <a:t>Pivot Table – Summary </a:t>
            </a:r>
          </a:p>
          <a:p>
            <a:pPr marL="285750" indent="-285750">
              <a:buFont typeface="Arial" panose="020B0604020202020204" pitchFamily="34" charset="0"/>
              <a:buChar char="•"/>
            </a:pPr>
            <a:r>
              <a:rPr lang="en-IN" dirty="0"/>
              <a:t>Conditional formatting- identify missing</a:t>
            </a:r>
          </a:p>
          <a:p>
            <a:pPr marL="285750" indent="-285750">
              <a:buFont typeface="Arial" panose="020B0604020202020204" pitchFamily="34" charset="0"/>
              <a:buChar char="•"/>
            </a:pPr>
            <a:r>
              <a:rPr lang="en-IN" dirty="0"/>
              <a:t>Formula – performance level </a:t>
            </a:r>
            <a:endParaRPr lang="en-US" dirty="0"/>
          </a:p>
        </p:txBody>
      </p:sp>
      <p:pic>
        <p:nvPicPr>
          <p:cNvPr id="8" name="object 2"/>
          <p:cNvPicPr/>
          <p:nvPr/>
        </p:nvPicPr>
        <p:blipFill>
          <a:blip r:embed="rId3" cstate="print"/>
          <a:stretch>
            <a:fillRect/>
          </a:stretch>
        </p:blipFill>
        <p:spPr>
          <a:xfrm>
            <a:off x="228600" y="1737001"/>
            <a:ext cx="2695574" cy="3248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457200" y="194909"/>
            <a:ext cx="8534400" cy="1507067"/>
          </a:xfrm>
        </p:spPr>
        <p:txBody>
          <a:bodyPr/>
          <a:lstStyle/>
          <a:p>
            <a:r>
              <a:rPr lang="en-IN" dirty="0"/>
              <a:t>          </a:t>
            </a:r>
            <a:r>
              <a:rPr lang="en-IN" b="1" dirty="0">
                <a:solidFill>
                  <a:schemeClr val="tx2">
                    <a:lumMod val="75000"/>
                  </a:schemeClr>
                </a:solidFill>
              </a:rPr>
              <a:t>Dataset Description</a:t>
            </a:r>
          </a:p>
        </p:txBody>
      </p:sp>
      <p:sp>
        <p:nvSpPr>
          <p:cNvPr id="4" name="TextBox 3">
            <a:extLst>
              <a:ext uri="{FF2B5EF4-FFF2-40B4-BE49-F238E27FC236}">
                <a16:creationId xmlns:a16="http://schemas.microsoft.com/office/drawing/2014/main" id="{BBAD6D66-052F-11A3-2D08-2513C9C62E61}"/>
              </a:ext>
            </a:extLst>
          </p:cNvPr>
          <p:cNvSpPr txBox="1"/>
          <p:nvPr/>
        </p:nvSpPr>
        <p:spPr>
          <a:xfrm>
            <a:off x="641684" y="1229114"/>
            <a:ext cx="9387603" cy="923330"/>
          </a:xfrm>
          <a:prstGeom prst="rect">
            <a:avLst/>
          </a:prstGeom>
          <a:noFill/>
        </p:spPr>
        <p:txBody>
          <a:bodyPr wrap="square">
            <a:spAutoFit/>
          </a:bodyPr>
          <a:lstStyle/>
          <a:p>
            <a:r>
              <a:rPr lang="en-IN" dirty="0"/>
              <a:t>The data set for the Employee Performance Analysis includes performance reviews, productivity metrics, attendance records, employee surveys, training and development records, and goals and objectives, offering a comprehensive view for thorough analysis and actionable insights.</a:t>
            </a:r>
            <a:endParaRPr lang="en-US" dirty="0"/>
          </a:p>
        </p:txBody>
      </p:sp>
      <p:sp>
        <p:nvSpPr>
          <p:cNvPr id="6" name="TextBox 5">
            <a:extLst>
              <a:ext uri="{FF2B5EF4-FFF2-40B4-BE49-F238E27FC236}">
                <a16:creationId xmlns:a16="http://schemas.microsoft.com/office/drawing/2014/main" id="{DF0B893F-E665-7218-97E9-D71D47528338}"/>
              </a:ext>
            </a:extLst>
          </p:cNvPr>
          <p:cNvSpPr txBox="1"/>
          <p:nvPr/>
        </p:nvSpPr>
        <p:spPr>
          <a:xfrm>
            <a:off x="641684" y="2441496"/>
            <a:ext cx="8513440" cy="1754326"/>
          </a:xfrm>
          <a:prstGeom prst="rect">
            <a:avLst/>
          </a:prstGeom>
          <a:noFill/>
        </p:spPr>
        <p:txBody>
          <a:bodyPr wrap="square">
            <a:spAutoFit/>
          </a:bodyPr>
          <a:lstStyle/>
          <a:p>
            <a:r>
              <a:rPr lang="en-IN" b="1" dirty="0">
                <a:solidFill>
                  <a:schemeClr val="accent4">
                    <a:lumMod val="40000"/>
                    <a:lumOff val="60000"/>
                  </a:schemeClr>
                </a:solidFill>
              </a:rPr>
              <a:t>       Performance Reviews</a:t>
            </a:r>
            <a:r>
              <a:rPr lang="en-IN" b="1" dirty="0">
                <a:solidFill>
                  <a:schemeClr val="bg1"/>
                </a:solidFill>
              </a:rPr>
              <a:t>:</a:t>
            </a:r>
            <a:r>
              <a:rPr lang="en-IN" dirty="0"/>
              <a:t>  Detailed evaluations from periodic reviews, including ratings and qualitative feedback from managers and peers.</a:t>
            </a:r>
          </a:p>
          <a:p>
            <a:r>
              <a:rPr lang="en-IN" b="1" dirty="0">
                <a:solidFill>
                  <a:schemeClr val="bg1"/>
                </a:solidFill>
              </a:rPr>
              <a:t>       </a:t>
            </a:r>
            <a:r>
              <a:rPr lang="en-IN" b="1" dirty="0">
                <a:solidFill>
                  <a:schemeClr val="accent4">
                    <a:lumMod val="40000"/>
                    <a:lumOff val="60000"/>
                  </a:schemeClr>
                </a:solidFill>
              </a:rPr>
              <a:t>Productivity Metrics: </a:t>
            </a:r>
            <a:r>
              <a:rPr lang="en-IN" dirty="0">
                <a:solidFill>
                  <a:schemeClr val="accent4">
                    <a:lumMod val="40000"/>
                    <a:lumOff val="60000"/>
                  </a:schemeClr>
                </a:solidFill>
              </a:rPr>
              <a:t> </a:t>
            </a:r>
            <a:r>
              <a:rPr lang="en-IN" dirty="0"/>
              <a:t>Quantitative data on employee output, such as sales figures, project completion rates, or task efficiency.</a:t>
            </a:r>
          </a:p>
          <a:p>
            <a:r>
              <a:rPr lang="en-IN" b="1" dirty="0"/>
              <a:t>       </a:t>
            </a:r>
            <a:r>
              <a:rPr lang="en-IN" b="1" dirty="0">
                <a:solidFill>
                  <a:schemeClr val="accent4">
                    <a:lumMod val="40000"/>
                    <a:lumOff val="60000"/>
                  </a:schemeClr>
                </a:solidFill>
              </a:rPr>
              <a:t>Attendance Records:</a:t>
            </a:r>
            <a:r>
              <a:rPr lang="en-IN" dirty="0">
                <a:solidFill>
                  <a:schemeClr val="accent4">
                    <a:lumMod val="40000"/>
                    <a:lumOff val="60000"/>
                  </a:schemeClr>
                </a:solidFill>
              </a:rPr>
              <a:t>  </a:t>
            </a:r>
            <a:r>
              <a:rPr lang="en-IN" dirty="0"/>
              <a:t>Data on employee attendance, including absences, tardiness, and overall reliability.  </a:t>
            </a:r>
          </a:p>
        </p:txBody>
      </p:sp>
      <p:sp>
        <p:nvSpPr>
          <p:cNvPr id="8" name="TextBox 7">
            <a:extLst>
              <a:ext uri="{FF2B5EF4-FFF2-40B4-BE49-F238E27FC236}">
                <a16:creationId xmlns:a16="http://schemas.microsoft.com/office/drawing/2014/main" id="{8248E948-400A-BA2E-09D4-B4A0CFE4DAC9}"/>
              </a:ext>
            </a:extLst>
          </p:cNvPr>
          <p:cNvSpPr txBox="1"/>
          <p:nvPr/>
        </p:nvSpPr>
        <p:spPr>
          <a:xfrm>
            <a:off x="641684" y="4091295"/>
            <a:ext cx="7827952" cy="2031325"/>
          </a:xfrm>
          <a:prstGeom prst="rect">
            <a:avLst/>
          </a:prstGeom>
          <a:noFill/>
        </p:spPr>
        <p:txBody>
          <a:bodyPr wrap="square">
            <a:spAutoFit/>
          </a:bodyPr>
          <a:lstStyle/>
          <a:p>
            <a:r>
              <a:rPr lang="en-IN" b="1" dirty="0"/>
              <a:t>       </a:t>
            </a:r>
            <a:r>
              <a:rPr lang="en-IN" b="1" dirty="0">
                <a:solidFill>
                  <a:schemeClr val="accent4">
                    <a:lumMod val="40000"/>
                    <a:lumOff val="60000"/>
                  </a:schemeClr>
                </a:solidFill>
              </a:rPr>
              <a:t>Employee Surveys:</a:t>
            </a:r>
            <a:r>
              <a:rPr lang="en-IN" dirty="0">
                <a:solidFill>
                  <a:schemeClr val="accent4">
                    <a:lumMod val="40000"/>
                    <a:lumOff val="60000"/>
                  </a:schemeClr>
                </a:solidFill>
              </a:rPr>
              <a:t>  </a:t>
            </a:r>
            <a:r>
              <a:rPr lang="en-IN" dirty="0"/>
              <a:t>Feedback from surveys capturing employee self-assessments, job satisfaction, and engagement levels.</a:t>
            </a:r>
          </a:p>
          <a:p>
            <a:r>
              <a:rPr lang="en-IN" b="1" dirty="0"/>
              <a:t>      </a:t>
            </a:r>
            <a:r>
              <a:rPr lang="en-IN" b="1" dirty="0">
                <a:solidFill>
                  <a:schemeClr val="accent4">
                    <a:lumMod val="40000"/>
                    <a:lumOff val="60000"/>
                  </a:schemeClr>
                </a:solidFill>
              </a:rPr>
              <a:t>Training and Development Records: </a:t>
            </a:r>
            <a:r>
              <a:rPr lang="en-IN" dirty="0">
                <a:solidFill>
                  <a:schemeClr val="accent4">
                    <a:lumMod val="40000"/>
                    <a:lumOff val="60000"/>
                  </a:schemeClr>
                </a:solidFill>
              </a:rPr>
              <a:t> </a:t>
            </a:r>
            <a:r>
              <a:rPr lang="en-IN" dirty="0"/>
              <a:t>Information on completed training programs, certifications, and professional development activities.</a:t>
            </a:r>
          </a:p>
          <a:p>
            <a:r>
              <a:rPr lang="en-IN" b="1" dirty="0">
                <a:solidFill>
                  <a:schemeClr val="accent4">
                    <a:lumMod val="40000"/>
                    <a:lumOff val="60000"/>
                  </a:schemeClr>
                </a:solidFill>
              </a:rPr>
              <a:t>     Goals and Objectives: </a:t>
            </a:r>
            <a:r>
              <a:rPr lang="en-IN" dirty="0">
                <a:solidFill>
                  <a:schemeClr val="accent4">
                    <a:lumMod val="40000"/>
                    <a:lumOff val="60000"/>
                  </a:schemeClr>
                </a:solidFill>
              </a:rPr>
              <a:t> </a:t>
            </a:r>
            <a:r>
              <a:rPr lang="en-IN" dirty="0"/>
              <a:t>Records of individual and team goals,                 including performance against set targets and milestones.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4305170" y="3276601"/>
            <a:ext cx="2705230" cy="3048000"/>
          </a:xfrm>
          <a:prstGeom prst="rect">
            <a:avLst/>
          </a:prstGeom>
        </p:spPr>
      </p:pic>
      <p:sp>
        <p:nvSpPr>
          <p:cNvPr id="7" name="object 7"/>
          <p:cNvSpPr txBox="1">
            <a:spLocks noGrp="1"/>
          </p:cNvSpPr>
          <p:nvPr>
            <p:ph type="title"/>
          </p:nvPr>
        </p:nvSpPr>
        <p:spPr>
          <a:xfrm>
            <a:off x="502115" y="452515"/>
            <a:ext cx="9708685" cy="670696"/>
          </a:xfrm>
          <a:prstGeom prst="rect">
            <a:avLst/>
          </a:prstGeom>
        </p:spPr>
        <p:txBody>
          <a:bodyPr vert="horz" wrap="square" lIns="0" tIns="16510" rIns="0" bIns="0" rtlCol="0">
            <a:spAutoFit/>
          </a:bodyPr>
          <a:lstStyle/>
          <a:p>
            <a:pPr marL="12700">
              <a:lnSpc>
                <a:spcPct val="100000"/>
              </a:lnSpc>
              <a:spcBef>
                <a:spcPts val="130"/>
              </a:spcBef>
            </a:pPr>
            <a:r>
              <a:rPr lang="en-US" sz="4250" spc="15" dirty="0"/>
              <a:t>       </a:t>
            </a:r>
            <a:r>
              <a:rPr sz="4250" spc="15" dirty="0">
                <a:solidFill>
                  <a:schemeClr val="accent1"/>
                </a:solidFill>
              </a:rPr>
              <a:t>THE</a:t>
            </a:r>
            <a:r>
              <a:rPr sz="4250" spc="20" dirty="0">
                <a:solidFill>
                  <a:schemeClr val="accent1"/>
                </a:solidFill>
              </a:rPr>
              <a:t> </a:t>
            </a:r>
            <a:r>
              <a:rPr lang="en-US" sz="4250" spc="20" dirty="0">
                <a:solidFill>
                  <a:schemeClr val="accent1"/>
                </a:solidFill>
              </a:rPr>
              <a:t>"</a:t>
            </a:r>
            <a:r>
              <a:rPr sz="4250" spc="10" dirty="0">
                <a:solidFill>
                  <a:schemeClr val="accent1"/>
                </a:solidFill>
              </a:rPr>
              <a:t>WOW</a:t>
            </a:r>
            <a:r>
              <a:rPr lang="en-US" sz="4250" spc="10" dirty="0">
                <a:solidFill>
                  <a:schemeClr val="accent1"/>
                </a:solidFill>
              </a:rPr>
              <a:t>"</a:t>
            </a:r>
            <a:r>
              <a:rPr sz="4250" spc="85" dirty="0">
                <a:solidFill>
                  <a:schemeClr val="accent1"/>
                </a:solidFill>
              </a:rPr>
              <a:t> </a:t>
            </a:r>
            <a:r>
              <a:rPr sz="4250" spc="10" dirty="0">
                <a:solidFill>
                  <a:schemeClr val="accent1"/>
                </a:solidFill>
              </a:rPr>
              <a:t>IN</a:t>
            </a:r>
            <a:r>
              <a:rPr sz="4250" spc="-5" dirty="0">
                <a:solidFill>
                  <a:schemeClr val="accent1"/>
                </a:solidFill>
              </a:rPr>
              <a:t> </a:t>
            </a:r>
            <a:r>
              <a:rPr sz="4250" spc="15" dirty="0">
                <a:solidFill>
                  <a:schemeClr val="accent1"/>
                </a:solidFill>
              </a:rPr>
              <a:t>OUR</a:t>
            </a:r>
            <a:r>
              <a:rPr sz="4250" spc="-10" dirty="0">
                <a:solidFill>
                  <a:schemeClr val="accent1"/>
                </a:solidFill>
              </a:rPr>
              <a:t> </a:t>
            </a:r>
            <a:r>
              <a:rPr sz="4250" spc="20" dirty="0">
                <a:solidFill>
                  <a:schemeClr val="accent1"/>
                </a:solidFill>
              </a:rPr>
              <a:t>SOLUTION</a:t>
            </a:r>
            <a:endParaRPr sz="4250" dirty="0">
              <a:solidFill>
                <a:schemeClr val="accent1"/>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3429000" y="1521666"/>
            <a:ext cx="5782463" cy="2246769"/>
          </a:xfrm>
          <a:prstGeom prst="rect">
            <a:avLst/>
          </a:prstGeom>
          <a:noFill/>
        </p:spPr>
        <p:txBody>
          <a:bodyPr wrap="square" rtlCol="0">
            <a:spAutoFit/>
          </a:bodyPr>
          <a:lstStyle/>
          <a:p>
            <a:pPr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 = IFS = z8 &gt;=5,very high’, z8&gt;=4, “high”, z8&gt;=3, “ Med” , “True”, “low”.</a:t>
            </a:r>
          </a:p>
          <a:p>
            <a:pPr algn="l">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algn="l"/>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213</TotalTime>
  <Words>857</Words>
  <Application>Microsoft Office PowerPoint</Application>
  <PresentationFormat>Widescreen</PresentationFormat>
  <Paragraphs>77</Paragraphs>
  <Slides>13</Slides>
  <Notes>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13</vt:i4>
      </vt:variant>
    </vt:vector>
  </HeadingPairs>
  <TitlesOfParts>
    <vt:vector size="25" baseType="lpstr">
      <vt:lpstr>Arial</vt:lpstr>
      <vt:lpstr>Bookman Old Style</vt:lpstr>
      <vt:lpstr>Calibri</vt:lpstr>
      <vt:lpstr>Century Gothic</vt:lpstr>
      <vt:lpstr>Roboto</vt:lpstr>
      <vt:lpstr>Rockwell</vt:lpstr>
      <vt:lpstr>Times New Roman</vt:lpstr>
      <vt:lpstr>Trebuchet MS</vt:lpstr>
      <vt:lpstr>Wingdings 3</vt:lpstr>
      <vt:lpstr>1_Damask</vt:lpstr>
      <vt:lpstr>Facet</vt:lpstr>
      <vt:lpstr>Slice</vt:lpstr>
      <vt:lpstr>Employee Data Analysis using Excel  </vt:lpstr>
      <vt:lpstr>PROJECT TITLE</vt:lpstr>
      <vt:lpstr>            AGENDA</vt:lpstr>
      <vt:lpstr>PROBLEM STATEMENT</vt:lpstr>
      <vt:lpstr>  PROJECT OVERVIEW</vt:lpstr>
      <vt:lpstr>       WHO ARE THE END USERS?</vt:lpstr>
      <vt:lpstr>   OUR SOLUTION AND ITS VALUE PROPOSITION</vt:lpstr>
      <vt:lpstr>          Dataset Description</vt:lpstr>
      <vt:lpstr>       THE "WOW" IN OUR SOLUTION</vt:lpstr>
      <vt:lpstr>PowerPoint Presentation</vt:lpstr>
      <vt:lpstr>PowerPoint Presentation</vt:lpstr>
      <vt:lpstr>               RESULTS</vt:lpstr>
      <vt:lpstr>                     CONCLUSION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NITHILA M</cp:lastModifiedBy>
  <cp:revision>18</cp:revision>
  <dcterms:created xsi:type="dcterms:W3CDTF">2024-03-29T15:07:22Z</dcterms:created>
  <dcterms:modified xsi:type="dcterms:W3CDTF">2024-09-01T15:20:53Z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