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62" r:id="rId3"/>
    <p:sldId id="263" r:id="rId4"/>
    <p:sldId id="257" r:id="rId5"/>
    <p:sldId id="258" r:id="rId6"/>
    <p:sldId id="259" r:id="rId7"/>
    <p:sldId id="260" r:id="rId8"/>
    <p:sldId id="261"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2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701a4848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701a4848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701a48482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701a4848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70b8850f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70b8850f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70b8850ff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70b8850f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70f7bfd54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70f7bfd5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60858" y="7815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Internship</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Document Answering Bot</a:t>
            </a:r>
            <a:endParaRPr/>
          </a:p>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98E04-A070-4792-97AA-5B2AF56ED53C}"/>
              </a:ext>
            </a:extLst>
          </p:cNvPr>
          <p:cNvSpPr>
            <a:spLocks noGrp="1"/>
          </p:cNvSpPr>
          <p:nvPr>
            <p:ph type="title"/>
          </p:nvPr>
        </p:nvSpPr>
        <p:spPr>
          <a:xfrm>
            <a:off x="311700" y="212322"/>
            <a:ext cx="8520600" cy="841800"/>
          </a:xfrm>
        </p:spPr>
        <p:txBody>
          <a:bodyPr>
            <a:normAutofit fontScale="90000"/>
          </a:bodyPr>
          <a:lstStyle/>
          <a:p>
            <a:pPr algn="l"/>
            <a:r>
              <a:rPr lang="en-US" dirty="0"/>
              <a:t>About the Company</a:t>
            </a:r>
            <a:br>
              <a:rPr lang="en-US" dirty="0"/>
            </a:br>
            <a:endParaRPr lang="en-001" dirty="0"/>
          </a:p>
        </p:txBody>
      </p:sp>
      <p:sp>
        <p:nvSpPr>
          <p:cNvPr id="5" name="TextBox 4">
            <a:extLst>
              <a:ext uri="{FF2B5EF4-FFF2-40B4-BE49-F238E27FC236}">
                <a16:creationId xmlns:a16="http://schemas.microsoft.com/office/drawing/2014/main" id="{0CA677DE-9881-48E7-80A6-D13401C015FD}"/>
              </a:ext>
            </a:extLst>
          </p:cNvPr>
          <p:cNvSpPr txBox="1"/>
          <p:nvPr/>
        </p:nvSpPr>
        <p:spPr>
          <a:xfrm>
            <a:off x="311700" y="824878"/>
            <a:ext cx="8723595" cy="3108543"/>
          </a:xfrm>
          <a:prstGeom prst="rect">
            <a:avLst/>
          </a:prstGeom>
          <a:noFill/>
        </p:spPr>
        <p:txBody>
          <a:bodyPr wrap="square" rtlCol="0">
            <a:spAutoFit/>
          </a:bodyPr>
          <a:lstStyle/>
          <a:p>
            <a:r>
              <a:rPr lang="en-US" dirty="0"/>
              <a:t>Siemens AG is a global powerhouse in industrial engineering and technology, founded in 1847 by Werner von Siemens. Headquartered in Munich, Germany, Siemens has grown into one of the world's leading technology companies, focusing on electrification, automation, and digitalization. The company's diverse portfolio includes products and solutions for power generation and transmission, automation and control, medical imaging and laboratory diagnostics, and infrastructure and building technology. </a:t>
            </a:r>
          </a:p>
          <a:p>
            <a:endParaRPr lang="en-US" dirty="0"/>
          </a:p>
          <a:p>
            <a:endParaRPr lang="en-US" dirty="0"/>
          </a:p>
          <a:p>
            <a:endParaRPr lang="en-US" dirty="0"/>
          </a:p>
          <a:p>
            <a:r>
              <a:rPr lang="en-US" dirty="0"/>
              <a:t>Major Milestones: </a:t>
            </a:r>
          </a:p>
          <a:p>
            <a:r>
              <a:rPr lang="en-US" dirty="0"/>
              <a:t> 1847: Siemens &amp; Halske was founded. </a:t>
            </a:r>
          </a:p>
          <a:p>
            <a:r>
              <a:rPr lang="en-US" dirty="0"/>
              <a:t> 1866: Invention of the dynamo machine. </a:t>
            </a:r>
          </a:p>
          <a:p>
            <a:r>
              <a:rPr lang="en-US" dirty="0"/>
              <a:t> 1969: Development of the first automated high-speed train. </a:t>
            </a:r>
          </a:p>
          <a:p>
            <a:r>
              <a:rPr lang="en-US" dirty="0"/>
              <a:t> 2011: Siemens introduces the world's most efficient gas turbine. </a:t>
            </a:r>
          </a:p>
          <a:p>
            <a:r>
              <a:rPr lang="en-US" dirty="0"/>
              <a:t> 2020: Siemens completes the spin-off of Siemens Energy.</a:t>
            </a:r>
            <a:endParaRPr lang="en-001" dirty="0"/>
          </a:p>
        </p:txBody>
      </p:sp>
    </p:spTree>
    <p:extLst>
      <p:ext uri="{BB962C8B-B14F-4D97-AF65-F5344CB8AC3E}">
        <p14:creationId xmlns:p14="http://schemas.microsoft.com/office/powerpoint/2010/main" val="366805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4CF5-9C1F-4E4F-8B94-1CB1D3B7DF16}"/>
              </a:ext>
            </a:extLst>
          </p:cNvPr>
          <p:cNvSpPr>
            <a:spLocks noGrp="1"/>
          </p:cNvSpPr>
          <p:nvPr>
            <p:ph type="title"/>
          </p:nvPr>
        </p:nvSpPr>
        <p:spPr>
          <a:xfrm>
            <a:off x="311700" y="126978"/>
            <a:ext cx="8520600" cy="841800"/>
          </a:xfrm>
        </p:spPr>
        <p:txBody>
          <a:bodyPr/>
          <a:lstStyle/>
          <a:p>
            <a:pPr algn="l"/>
            <a:r>
              <a:rPr lang="en-US" dirty="0"/>
              <a:t>About the Company’s Department </a:t>
            </a:r>
            <a:endParaRPr lang="en-001" dirty="0"/>
          </a:p>
        </p:txBody>
      </p:sp>
      <p:sp>
        <p:nvSpPr>
          <p:cNvPr id="4" name="TextBox 3">
            <a:extLst>
              <a:ext uri="{FF2B5EF4-FFF2-40B4-BE49-F238E27FC236}">
                <a16:creationId xmlns:a16="http://schemas.microsoft.com/office/drawing/2014/main" id="{620DBF21-8201-4BB7-BEEF-DE543EC67F09}"/>
              </a:ext>
            </a:extLst>
          </p:cNvPr>
          <p:cNvSpPr txBox="1"/>
          <p:nvPr/>
        </p:nvSpPr>
        <p:spPr>
          <a:xfrm>
            <a:off x="311700" y="968779"/>
            <a:ext cx="8698188" cy="1169551"/>
          </a:xfrm>
          <a:prstGeom prst="rect">
            <a:avLst/>
          </a:prstGeom>
          <a:noFill/>
        </p:spPr>
        <p:txBody>
          <a:bodyPr wrap="square">
            <a:spAutoFit/>
          </a:bodyPr>
          <a:lstStyle/>
          <a:p>
            <a:r>
              <a:rPr lang="en-US" dirty="0"/>
              <a:t>The Digital Asset and Service Solutions (DASS) department at Siemens is dedicated to leveraging digital technologies to enhance asset performance, optimize service delivery, and drive operational efficiency. DASS integrates advanced technologies such as the Internet of Things (IoT), artificial intelligence (AI), big data analytics, and cloud computing to develop innovative solutions that meet the evolving needs of customers across various industries.</a:t>
            </a:r>
            <a:endParaRPr lang="en-001" dirty="0"/>
          </a:p>
        </p:txBody>
      </p:sp>
    </p:spTree>
    <p:extLst>
      <p:ext uri="{BB962C8B-B14F-4D97-AF65-F5344CB8AC3E}">
        <p14:creationId xmlns:p14="http://schemas.microsoft.com/office/powerpoint/2010/main" val="2063253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Abstract</a:t>
            </a:r>
            <a:br>
              <a:rPr lang="en" dirty="0"/>
            </a:br>
            <a:endParaRPr dirty="0"/>
          </a:p>
        </p:txBody>
      </p:sp>
      <p:sp>
        <p:nvSpPr>
          <p:cNvPr id="61" name="Google Shape;61;p14"/>
          <p:cNvSpPr txBox="1">
            <a:spLocks noGrp="1"/>
          </p:cNvSpPr>
          <p:nvPr>
            <p:ph type="body" idx="1"/>
          </p:nvPr>
        </p:nvSpPr>
        <p:spPr>
          <a:xfrm>
            <a:off x="311700" y="1501175"/>
            <a:ext cx="8520600" cy="12303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n" sz="1300">
                <a:solidFill>
                  <a:srgbClr val="1F2328"/>
                </a:solidFill>
                <a:highlight>
                  <a:srgbClr val="FFFFFF"/>
                </a:highlight>
              </a:rPr>
              <a:t>The MultiPDF Chat App is a Python application that allows you to chat with multiple PDF documents. You can ask questions about the PDFs using natural language, and the application will provide relevant responses based on the content of the documents. This app utilizes a language model to generate accurate answers to your queries. The app will only respond to questions related to the loaded PDFs.</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285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Tasks Performed</a:t>
            </a:r>
            <a:br>
              <a:rPr lang="en" dirty="0"/>
            </a:br>
            <a:endParaRPr dirty="0"/>
          </a:p>
        </p:txBody>
      </p:sp>
      <p:pic>
        <p:nvPicPr>
          <p:cNvPr id="67" name="Google Shape;67;p15"/>
          <p:cNvPicPr preferRelativeResize="0"/>
          <p:nvPr/>
        </p:nvPicPr>
        <p:blipFill>
          <a:blip r:embed="rId3">
            <a:alphaModFix/>
          </a:blip>
          <a:stretch>
            <a:fillRect/>
          </a:stretch>
        </p:blipFill>
        <p:spPr>
          <a:xfrm>
            <a:off x="1119712" y="937812"/>
            <a:ext cx="6904589" cy="3829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200">
                <a:solidFill>
                  <a:srgbClr val="1F2328"/>
                </a:solidFill>
                <a:highlight>
                  <a:srgbClr val="FFFFFF"/>
                </a:highlight>
              </a:rPr>
              <a:t>The application follows these steps to provide responses to your questions:</a:t>
            </a:r>
            <a:endParaRPr sz="1200">
              <a:solidFill>
                <a:srgbClr val="1F2328"/>
              </a:solidFill>
              <a:highlight>
                <a:srgbClr val="FFFFFF"/>
              </a:highlight>
            </a:endParaRPr>
          </a:p>
          <a:p>
            <a:pPr marL="457200" lvl="0" indent="-304800" algn="just" rtl="0">
              <a:spcBef>
                <a:spcPts val="1200"/>
              </a:spcBef>
              <a:spcAft>
                <a:spcPts val="0"/>
              </a:spcAft>
              <a:buClr>
                <a:srgbClr val="1F2328"/>
              </a:buClr>
              <a:buSzPts val="1200"/>
              <a:buAutoNum type="arabicPeriod"/>
            </a:pPr>
            <a:r>
              <a:rPr lang="en" sz="1200">
                <a:solidFill>
                  <a:srgbClr val="1F2328"/>
                </a:solidFill>
                <a:highlight>
                  <a:srgbClr val="FFFFFF"/>
                </a:highlight>
              </a:rPr>
              <a:t>PDF Loading: The app reads multiple PDF documents and extracts their text content.</a:t>
            </a:r>
            <a:endParaRPr sz="1200">
              <a:solidFill>
                <a:srgbClr val="1F2328"/>
              </a:solidFill>
              <a:highlight>
                <a:srgbClr val="FFFFFF"/>
              </a:highlight>
            </a:endParaRPr>
          </a:p>
          <a:p>
            <a:pPr marL="457200" lvl="0" indent="-304800" algn="just" rtl="0">
              <a:spcBef>
                <a:spcPts val="0"/>
              </a:spcBef>
              <a:spcAft>
                <a:spcPts val="0"/>
              </a:spcAft>
              <a:buClr>
                <a:srgbClr val="1F2328"/>
              </a:buClr>
              <a:buSzPts val="1200"/>
              <a:buAutoNum type="arabicPeriod"/>
            </a:pPr>
            <a:r>
              <a:rPr lang="en" sz="1200">
                <a:solidFill>
                  <a:srgbClr val="1F2328"/>
                </a:solidFill>
                <a:highlight>
                  <a:srgbClr val="FFFFFF"/>
                </a:highlight>
              </a:rPr>
              <a:t>Text Chunking: The extracted text is divided into smaller chunks that can be processed effectively.</a:t>
            </a:r>
            <a:endParaRPr sz="1200">
              <a:solidFill>
                <a:srgbClr val="1F2328"/>
              </a:solidFill>
              <a:highlight>
                <a:srgbClr val="FFFFFF"/>
              </a:highlight>
            </a:endParaRPr>
          </a:p>
          <a:p>
            <a:pPr marL="457200" lvl="0" indent="-304800" algn="just" rtl="0">
              <a:spcBef>
                <a:spcPts val="0"/>
              </a:spcBef>
              <a:spcAft>
                <a:spcPts val="0"/>
              </a:spcAft>
              <a:buClr>
                <a:srgbClr val="1F2328"/>
              </a:buClr>
              <a:buSzPts val="1200"/>
              <a:buAutoNum type="arabicPeriod"/>
            </a:pPr>
            <a:r>
              <a:rPr lang="en" sz="1200">
                <a:solidFill>
                  <a:srgbClr val="1F2328"/>
                </a:solidFill>
                <a:highlight>
                  <a:srgbClr val="FFFFFF"/>
                </a:highlight>
              </a:rPr>
              <a:t>Language Model: The application utilizes a language model to generate vector representations (embeddings) of the text chunks.</a:t>
            </a:r>
            <a:endParaRPr sz="1200">
              <a:solidFill>
                <a:srgbClr val="1F2328"/>
              </a:solidFill>
              <a:highlight>
                <a:srgbClr val="FFFFFF"/>
              </a:highlight>
            </a:endParaRPr>
          </a:p>
          <a:p>
            <a:pPr marL="457200" lvl="0" indent="-304800" algn="just" rtl="0">
              <a:spcBef>
                <a:spcPts val="0"/>
              </a:spcBef>
              <a:spcAft>
                <a:spcPts val="0"/>
              </a:spcAft>
              <a:buClr>
                <a:srgbClr val="1F2328"/>
              </a:buClr>
              <a:buSzPts val="1200"/>
              <a:buAutoNum type="arabicPeriod"/>
            </a:pPr>
            <a:r>
              <a:rPr lang="en" sz="1200">
                <a:solidFill>
                  <a:srgbClr val="1F2328"/>
                </a:solidFill>
                <a:highlight>
                  <a:srgbClr val="FFFFFF"/>
                </a:highlight>
              </a:rPr>
              <a:t>Similarity Matching: When you ask a question, the app compares it with the text chunks and identifies the most semantically similar ones.</a:t>
            </a:r>
            <a:endParaRPr sz="1200">
              <a:solidFill>
                <a:srgbClr val="1F2328"/>
              </a:solidFill>
              <a:highlight>
                <a:srgbClr val="FFFFFF"/>
              </a:highlight>
            </a:endParaRPr>
          </a:p>
          <a:p>
            <a:pPr marL="457200" lvl="0" indent="-304800" algn="just" rtl="0">
              <a:spcBef>
                <a:spcPts val="0"/>
              </a:spcBef>
              <a:spcAft>
                <a:spcPts val="0"/>
              </a:spcAft>
              <a:buClr>
                <a:srgbClr val="1F2328"/>
              </a:buClr>
              <a:buSzPts val="1200"/>
              <a:buAutoNum type="arabicPeriod"/>
            </a:pPr>
            <a:r>
              <a:rPr lang="en" sz="1200">
                <a:solidFill>
                  <a:srgbClr val="1F2328"/>
                </a:solidFill>
                <a:highlight>
                  <a:srgbClr val="FFFFFF"/>
                </a:highlight>
              </a:rPr>
              <a:t>Response Generation: The selected chunks are passed to the language model, which generates a response based on the relevant content of the PDFs.</a:t>
            </a:r>
            <a:endParaRPr sz="1200">
              <a:solidFill>
                <a:srgbClr val="1F2328"/>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009800" y="1071449"/>
            <a:ext cx="7022825" cy="3553501"/>
          </a:xfrm>
          <a:prstGeom prst="rect">
            <a:avLst/>
          </a:prstGeom>
          <a:noFill/>
          <a:ln>
            <a:noFill/>
          </a:ln>
        </p:spPr>
      </p:pic>
      <p:sp>
        <p:nvSpPr>
          <p:cNvPr id="79" name="Google Shape;79;p17"/>
          <p:cNvSpPr txBox="1"/>
          <p:nvPr/>
        </p:nvSpPr>
        <p:spPr>
          <a:xfrm>
            <a:off x="966225" y="341450"/>
            <a:ext cx="7022700" cy="51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ChatBot interface using Streamlit </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660400" y="3723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Response Generated</a:t>
            </a:r>
            <a:endParaRPr/>
          </a:p>
        </p:txBody>
      </p:sp>
      <p:pic>
        <p:nvPicPr>
          <p:cNvPr id="85" name="Google Shape;85;p18"/>
          <p:cNvPicPr preferRelativeResize="0"/>
          <p:nvPr/>
        </p:nvPicPr>
        <p:blipFill>
          <a:blip r:embed="rId3">
            <a:alphaModFix/>
          </a:blip>
          <a:stretch>
            <a:fillRect/>
          </a:stretch>
        </p:blipFill>
        <p:spPr>
          <a:xfrm>
            <a:off x="745050" y="1162375"/>
            <a:ext cx="7043651" cy="3530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F7E6B-816F-41DC-9E21-423740D0E9D1}"/>
              </a:ext>
            </a:extLst>
          </p:cNvPr>
          <p:cNvSpPr>
            <a:spLocks noGrp="1"/>
          </p:cNvSpPr>
          <p:nvPr>
            <p:ph type="title"/>
          </p:nvPr>
        </p:nvSpPr>
        <p:spPr/>
        <p:txBody>
          <a:bodyPr>
            <a:normAutofit fontScale="90000"/>
          </a:bodyPr>
          <a:lstStyle/>
          <a:p>
            <a:r>
              <a:rPr lang="en-US" dirty="0"/>
              <a:t>Reflection Notes</a:t>
            </a:r>
            <a:br>
              <a:rPr lang="en-US" dirty="0"/>
            </a:br>
            <a:endParaRPr lang="en-001" dirty="0"/>
          </a:p>
        </p:txBody>
      </p:sp>
      <p:sp>
        <p:nvSpPr>
          <p:cNvPr id="3" name="Text Placeholder 2">
            <a:extLst>
              <a:ext uri="{FF2B5EF4-FFF2-40B4-BE49-F238E27FC236}">
                <a16:creationId xmlns:a16="http://schemas.microsoft.com/office/drawing/2014/main" id="{8D019524-9C48-4949-8C05-E4CDF455073F}"/>
              </a:ext>
            </a:extLst>
          </p:cNvPr>
          <p:cNvSpPr>
            <a:spLocks noGrp="1"/>
          </p:cNvSpPr>
          <p:nvPr>
            <p:ph type="body" idx="1"/>
          </p:nvPr>
        </p:nvSpPr>
        <p:spPr/>
        <p:txBody>
          <a:bodyPr/>
          <a:lstStyle/>
          <a:p>
            <a:r>
              <a:rPr lang="en-US" dirty="0"/>
              <a:t>The internship at Siemens provided valuable hands-on experience in developing advanced AI-based solutions. Key technical outcomes include proficiency in NLP techniques, software development skills, and an understanding of system architecture design. Non-technical outcomes include enhanced communication skills, time management, and the ability to work effectively in a team environment. The experience has significantly contributed to personal and professional growth, providing a strong foundation for future career endeavors.</a:t>
            </a:r>
            <a:endParaRPr lang="en-001" dirty="0"/>
          </a:p>
        </p:txBody>
      </p:sp>
    </p:spTree>
    <p:extLst>
      <p:ext uri="{BB962C8B-B14F-4D97-AF65-F5344CB8AC3E}">
        <p14:creationId xmlns:p14="http://schemas.microsoft.com/office/powerpoint/2010/main" val="342047138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494</Words>
  <Application>Microsoft Office PowerPoint</Application>
  <PresentationFormat>On-screen Show (16:9)</PresentationFormat>
  <Paragraphs>29</Paragraphs>
  <Slides>9</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Internship</vt:lpstr>
      <vt:lpstr>About the Company </vt:lpstr>
      <vt:lpstr>About the Company’s Department </vt:lpstr>
      <vt:lpstr>Abstract </vt:lpstr>
      <vt:lpstr>Tasks Performed </vt:lpstr>
      <vt:lpstr>Steps </vt:lpstr>
      <vt:lpstr>PowerPoint Presentation</vt:lpstr>
      <vt:lpstr>Response Generated</vt:lpstr>
      <vt:lpstr>Reflection Notes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dc:title>
  <cp:lastModifiedBy>Nithin Soordelu</cp:lastModifiedBy>
  <cp:revision>1</cp:revision>
  <dcterms:modified xsi:type="dcterms:W3CDTF">2024-06-07T08:27:05Z</dcterms:modified>
</cp:coreProperties>
</file>